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8"/>
  </p:notesMasterIdLst>
  <p:handoutMasterIdLst>
    <p:handoutMasterId r:id="rId19"/>
  </p:handoutMasterIdLst>
  <p:sldIdLst>
    <p:sldId id="265" r:id="rId3"/>
    <p:sldId id="310" r:id="rId4"/>
    <p:sldId id="311" r:id="rId5"/>
    <p:sldId id="324" r:id="rId6"/>
    <p:sldId id="332" r:id="rId7"/>
    <p:sldId id="328" r:id="rId8"/>
    <p:sldId id="329" r:id="rId9"/>
    <p:sldId id="330" r:id="rId10"/>
    <p:sldId id="321" r:id="rId11"/>
    <p:sldId id="325" r:id="rId12"/>
    <p:sldId id="326" r:id="rId13"/>
    <p:sldId id="327" r:id="rId14"/>
    <p:sldId id="331" r:id="rId15"/>
    <p:sldId id="333" r:id="rId16"/>
    <p:sldId id="319" r:id="rId17"/>
  </p:sldIdLst>
  <p:sldSz cx="12188825"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3" autoAdjust="0"/>
    <p:restoredTop sz="94434" autoAdjust="0"/>
  </p:normalViewPr>
  <p:slideViewPr>
    <p:cSldViewPr showGuides="1">
      <p:cViewPr>
        <p:scale>
          <a:sx n="66" d="100"/>
          <a:sy n="66" d="100"/>
        </p:scale>
        <p:origin x="900" y="25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6" d="100"/>
          <a:sy n="56" d="100"/>
        </p:scale>
        <p:origin x="79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11/9/2014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11/9/2014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Schmidt   - </a:t>
            </a:r>
            <a:r>
              <a:rPr lang="en-US" sz="1200" kern="1200" dirty="0" err="1" smtClean="0">
                <a:solidFill>
                  <a:schemeClr val="tx1"/>
                </a:solidFill>
                <a:effectLst/>
                <a:latin typeface="+mn-lt"/>
                <a:ea typeface="+mn-ea"/>
                <a:cs typeface="+mn-cs"/>
              </a:rPr>
              <a:t>introducción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conclusiones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Maraggi    xix,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Zurita -   xix,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Parnisari  -  xxi,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Zhang   - xxi,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24676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Una </a:t>
            </a:r>
            <a:r>
              <a:rPr lang="es-AR" sz="1200" b="1" kern="1200" dirty="0" smtClean="0">
                <a:solidFill>
                  <a:schemeClr val="tx1"/>
                </a:solidFill>
                <a:effectLst/>
                <a:latin typeface="+mn-lt"/>
                <a:ea typeface="+mn-ea"/>
                <a:cs typeface="+mn-cs"/>
              </a:rPr>
              <a:t>patente</a:t>
            </a:r>
            <a:r>
              <a:rPr lang="es-AR" sz="1200" kern="1200" dirty="0" smtClean="0">
                <a:solidFill>
                  <a:schemeClr val="tx1"/>
                </a:solidFill>
                <a:effectLst/>
                <a:latin typeface="+mn-lt"/>
                <a:ea typeface="+mn-ea"/>
                <a:cs typeface="+mn-cs"/>
              </a:rPr>
              <a:t> es un conjunto de derechos que se le otorgan a un inventor por un período limitado de tiempo (20 años), a cambio de la divulgación de los detalles del mismo. Las patentes son una forma de propiedad intelectual, y le proporcionan dueño la garantía de que otras empresas no podrán producir, utilizar o vender el producto patentado sin permiso.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sistema de </a:t>
            </a:r>
            <a:r>
              <a:rPr lang="es-AR" sz="1200" kern="1200" dirty="0" err="1" smtClean="0">
                <a:solidFill>
                  <a:schemeClr val="tx1"/>
                </a:solidFill>
                <a:effectLst/>
                <a:latin typeface="+mn-lt"/>
                <a:ea typeface="+mn-ea"/>
                <a:cs typeface="+mn-cs"/>
              </a:rPr>
              <a:t>patentamiento</a:t>
            </a:r>
            <a:r>
              <a:rPr lang="es-AR" sz="1200" kern="1200" dirty="0" smtClean="0">
                <a:solidFill>
                  <a:schemeClr val="tx1"/>
                </a:solidFill>
                <a:effectLst/>
                <a:latin typeface="+mn-lt"/>
                <a:ea typeface="+mn-ea"/>
                <a:cs typeface="+mn-cs"/>
              </a:rPr>
              <a:t> fue creado en 1450, pero fue durante la revolución francesa que se creó el sistema moderno. En general, las patentes sólo pueden materializarse durante litigios, y puede ser dueños de ellas tanto empresas como personas, aunque en ciertos casos los empleadores pueden exigirles a sus empleados que las patentes le sean adjudicadas a ellos. Entre las críticas a este sistema, se encuentran los altos costos asociados al mantenimiento de patentes (por ejemplo, en Estados Unidos el mismo puede alcanzar los 30 mil dólares por patente), y el hecho de que no promueven la innovación, al limitar el uso de las nuevas tecnologías.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Existen varios mecanismos que permiten sustentar </a:t>
            </a:r>
            <a:r>
              <a:rPr lang="es-AR" sz="1200" b="1" kern="1200" dirty="0" smtClean="0">
                <a:solidFill>
                  <a:schemeClr val="tx1"/>
                </a:solidFill>
                <a:effectLst/>
                <a:latin typeface="+mn-lt"/>
                <a:ea typeface="+mn-ea"/>
                <a:cs typeface="+mn-cs"/>
              </a:rPr>
              <a:t>la seguridad informática</a:t>
            </a:r>
            <a:r>
              <a:rPr lang="es-AR" sz="1200" kern="1200" dirty="0" smtClean="0">
                <a:solidFill>
                  <a:schemeClr val="tx1"/>
                </a:solidFill>
                <a:effectLst/>
                <a:latin typeface="+mn-lt"/>
                <a:ea typeface="+mn-ea"/>
                <a:cs typeface="+mn-cs"/>
              </a:rPr>
              <a:t>, donde uno sólo de ellos no es suficiente para garantizar el éxito, ya que es necesario complementarlos para obtener un buen resultado. Entre ellos se destacan:</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Restricciones de acceso físico</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Utilización de contraseñas seguras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Uso de firewalls y software antivirus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Encriptación de las comunicaciones confidenciales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Copias de seguridad de la información</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Encriptado de las copias de seguridad</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Distinción de niveles de acceso según autorización formal en perfiles de usuarios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operaciones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accesos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Redundancia de datos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Localización múltiple y distante de estructuras de datos redundantes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Políticas de recuperación ante catástrofes</a:t>
            </a:r>
            <a:endParaRPr lang="en-US" u="none" strike="noStrike"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2488318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1" kern="1200" dirty="0" smtClean="0">
                <a:solidFill>
                  <a:schemeClr val="tx1"/>
                </a:solidFill>
                <a:effectLst/>
                <a:latin typeface="+mn-lt"/>
                <a:ea typeface="+mn-ea"/>
                <a:cs typeface="+mn-cs"/>
              </a:rPr>
              <a:t>Auditorías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las empresas, para facilitar la trazabilidad de las acciones de los usuarios, se suelen incluir procedimientos mediante los que se garantiza que el uso de los activos de información es efectivamente auditado y que es posible generar </a:t>
            </a:r>
            <a:r>
              <a:rPr lang="es-AR" sz="1200" b="1" kern="1200" dirty="0" smtClean="0">
                <a:solidFill>
                  <a:schemeClr val="tx1"/>
                </a:solidFill>
                <a:effectLst/>
                <a:latin typeface="+mn-lt"/>
                <a:ea typeface="+mn-ea"/>
                <a:cs typeface="+mn-cs"/>
              </a:rPr>
              <a:t>registros (</a:t>
            </a:r>
            <a:r>
              <a:rPr lang="es-AR" sz="1200" b="1" i="1" kern="1200" dirty="0" err="1" smtClean="0">
                <a:solidFill>
                  <a:schemeClr val="tx1"/>
                </a:solidFill>
                <a:effectLst/>
                <a:latin typeface="+mn-lt"/>
                <a:ea typeface="+mn-ea"/>
                <a:cs typeface="+mn-cs"/>
              </a:rPr>
              <a:t>logs</a:t>
            </a:r>
            <a:r>
              <a:rPr lang="es-AR" sz="1200" b="1" kern="1200" dirty="0" smtClean="0">
                <a:solidFill>
                  <a:schemeClr val="tx1"/>
                </a:solidFill>
                <a:effectLst/>
                <a:latin typeface="+mn-lt"/>
                <a:ea typeface="+mn-ea"/>
                <a:cs typeface="+mn-cs"/>
              </a:rPr>
              <a:t>) de las acciones importantes</a:t>
            </a:r>
            <a:r>
              <a:rPr lang="es-AR" sz="1200" kern="1200" dirty="0" smtClean="0">
                <a:solidFill>
                  <a:schemeClr val="tx1"/>
                </a:solidFill>
                <a:effectLst/>
                <a:latin typeface="+mn-lt"/>
                <a:ea typeface="+mn-ea"/>
                <a:cs typeface="+mn-cs"/>
              </a:rPr>
              <a:t> que se hayan definido, que si bien es un proceso técnico, implica un conocimiento de los individuos respecto a su grado de responsabilidad en lo que realizan dentro de una empresa. El conocimiento de la vinculación entre las personas y sus accesos puede evitar en gran medida la fuga de información, ya que en caso de filtrarse hacia el exterior, se podría señalar de manera directa a todos aquellos que tuvieron acceso y se podría analizar su uso previo al incidente, obteniendo posibles conclusiones y responsables. De cualquier manera, dada la imposibilidad de monitorear a las personas más allá de la esfera laboral, es estrictamente necesario que exista un alto grado de concientización y que las políticas de seguridad estén correctamente aplicadas para garantizar que quienes manejen información confidencial tengan asumidos los riesgos relacionados con su filtración.</a:t>
            </a:r>
          </a:p>
          <a:p>
            <a:endParaRPr lang="es-AR" sz="1200" b="1"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Utilización de estándares internacionales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Para la mayoría de las actividades es necesario basarse en estándares, normalmente de alcance internacional, y normativas vinculadas a lo que se quiera organizar. La fuga de información está contemplada dentro de la gestión de la seguridad, y como tal se describen contramedidas y técnicas en distintos estándares. Así pues, se apela con frecuencia a la serie de normas ISO 27000, que está especialmente dedicada a seguridad de la información. Dentro de esta familia se encuentran específicamente algunas normas como lo son la 27001, referida a los requisitos para implementar un sistema de gestión de seguridad, la 27002 que define las mejores prácticas, la 27004 que habla sobre las métricas, la 27005 que trata sobre la gestión de riesgos, entre otras.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Uso de </a:t>
            </a:r>
            <a:r>
              <a:rPr lang="es-AR" sz="1200" b="1" i="1" kern="1200" dirty="0" err="1" smtClean="0">
                <a:solidFill>
                  <a:schemeClr val="tx1"/>
                </a:solidFill>
                <a:effectLst/>
                <a:latin typeface="+mn-lt"/>
                <a:ea typeface="+mn-ea"/>
                <a:cs typeface="+mn-cs"/>
              </a:rPr>
              <a:t>code</a:t>
            </a:r>
            <a:r>
              <a:rPr lang="es-AR" sz="1200" b="1" i="1" kern="1200" dirty="0" smtClean="0">
                <a:solidFill>
                  <a:schemeClr val="tx1"/>
                </a:solidFill>
                <a:effectLst/>
                <a:latin typeface="+mn-lt"/>
                <a:ea typeface="+mn-ea"/>
                <a:cs typeface="+mn-cs"/>
              </a:rPr>
              <a:t> </a:t>
            </a:r>
            <a:r>
              <a:rPr lang="es-AR" sz="1200" b="1" i="1" kern="1200" dirty="0" err="1" smtClean="0">
                <a:solidFill>
                  <a:schemeClr val="tx1"/>
                </a:solidFill>
                <a:effectLst/>
                <a:latin typeface="+mn-lt"/>
                <a:ea typeface="+mn-ea"/>
                <a:cs typeface="+mn-cs"/>
              </a:rPr>
              <a:t>names</a:t>
            </a:r>
            <a:r>
              <a:rPr lang="es-AR" sz="1200" b="1" i="1" kern="1200" dirty="0" smtClean="0">
                <a:solidFill>
                  <a:schemeClr val="tx1"/>
                </a:solidFill>
                <a:effectLst/>
                <a:latin typeface="+mn-lt"/>
                <a:ea typeface="+mn-ea"/>
                <a:cs typeface="+mn-cs"/>
              </a:rPr>
              <a:t> </a:t>
            </a:r>
            <a:r>
              <a:rPr lang="es-AR" sz="1200" b="1" kern="1200" dirty="0" smtClean="0">
                <a:solidFill>
                  <a:schemeClr val="tx1"/>
                </a:solidFill>
                <a:effectLst/>
                <a:latin typeface="+mn-lt"/>
                <a:ea typeface="+mn-ea"/>
                <a:cs typeface="+mn-cs"/>
              </a:rPr>
              <a:t>para los proyectos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Este mecanismo de defensa solo se aplica a empresas comerciales, particularmente tecnológicas. Gigantes como Microsoft y Apple suelen utilizar nombres clave para los productos que están en fase de desarrollo y aún no se han lanzado al mercado. Como ejemplos podemos mencionar al proyecto </a:t>
            </a:r>
            <a:r>
              <a:rPr lang="es-AR" sz="1200" kern="1200" dirty="0" err="1" smtClean="0">
                <a:solidFill>
                  <a:schemeClr val="tx1"/>
                </a:solidFill>
                <a:effectLst/>
                <a:latin typeface="+mn-lt"/>
                <a:ea typeface="+mn-ea"/>
                <a:cs typeface="+mn-cs"/>
              </a:rPr>
              <a:t>Blackcomb</a:t>
            </a:r>
            <a:r>
              <a:rPr lang="es-AR" sz="1200" kern="1200" dirty="0" smtClean="0">
                <a:solidFill>
                  <a:schemeClr val="tx1"/>
                </a:solidFill>
                <a:effectLst/>
                <a:latin typeface="+mn-lt"/>
                <a:ea typeface="+mn-ea"/>
                <a:cs typeface="+mn-cs"/>
              </a:rPr>
              <a:t> (Windows 7).</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razones para su uso son varias:</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Permiten a los trabajadores de dichos productos hablar sobre los mismos sin revelar de qué se trata a terceros. Al utilizar nombres neutrales, se obliga a enfocarse en el producto y prevenir la generación de asociaciones basándose en el nombre.</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Permiten crear un impacto positivo en los potenciales consumidores, al utilizar nombres que atraen al mercado.</a:t>
            </a:r>
            <a:r>
              <a:rPr lang="es-AR" sz="1200" i="1" u="sng" strike="noStrike"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707643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1014212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14</a:t>
            </a:fld>
            <a:endParaRPr lang="en-US"/>
          </a:p>
        </p:txBody>
      </p:sp>
    </p:spTree>
    <p:extLst>
      <p:ext uri="{BB962C8B-B14F-4D97-AF65-F5344CB8AC3E}">
        <p14:creationId xmlns:p14="http://schemas.microsoft.com/office/powerpoint/2010/main" val="12768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258639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2554922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67374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24731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Una </a:t>
            </a:r>
            <a:r>
              <a:rPr lang="es-AR" sz="1200" b="1" kern="1200" dirty="0" smtClean="0">
                <a:solidFill>
                  <a:schemeClr val="tx1"/>
                </a:solidFill>
                <a:effectLst/>
                <a:latin typeface="+mn-lt"/>
                <a:ea typeface="+mn-ea"/>
                <a:cs typeface="+mn-cs"/>
              </a:rPr>
              <a:t>patente</a:t>
            </a:r>
            <a:r>
              <a:rPr lang="es-AR" sz="1200" kern="1200" dirty="0" smtClean="0">
                <a:solidFill>
                  <a:schemeClr val="tx1"/>
                </a:solidFill>
                <a:effectLst/>
                <a:latin typeface="+mn-lt"/>
                <a:ea typeface="+mn-ea"/>
                <a:cs typeface="+mn-cs"/>
              </a:rPr>
              <a:t> es un conjunto de derechos que se le otorgan a un inventor por un período limitado de tiempo (20 años), a cambio de la divulgación de los detalles del mismo. Las patentes son una forma de propiedad intelectual, y le proporcionan dueño la garantía de que otras empresas no podrán producir, utilizar o vender el producto patentado sin permiso.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sistema de </a:t>
            </a:r>
            <a:r>
              <a:rPr lang="es-AR" sz="1200" kern="1200" dirty="0" err="1" smtClean="0">
                <a:solidFill>
                  <a:schemeClr val="tx1"/>
                </a:solidFill>
                <a:effectLst/>
                <a:latin typeface="+mn-lt"/>
                <a:ea typeface="+mn-ea"/>
                <a:cs typeface="+mn-cs"/>
              </a:rPr>
              <a:t>patentamiento</a:t>
            </a:r>
            <a:r>
              <a:rPr lang="es-AR" sz="1200" kern="1200" dirty="0" smtClean="0">
                <a:solidFill>
                  <a:schemeClr val="tx1"/>
                </a:solidFill>
                <a:effectLst/>
                <a:latin typeface="+mn-lt"/>
                <a:ea typeface="+mn-ea"/>
                <a:cs typeface="+mn-cs"/>
              </a:rPr>
              <a:t> fue creado en 1450, pero fue durante la revolución francesa que se creó el sistema moderno. En general, las patentes sólo pueden materializarse durante litigios, y puede ser dueños de ellas tanto empresas como personas, aunque en ciertos casos los empleadores pueden exigirles a sus empleados que las patentes le sean adjudicadas a ellos. Entre las críticas a este sistema, se encuentran los altos costos asociados al mantenimiento de patentes (por ejemplo, en Estados Unidos el mismo puede alcanzar los 30 mil dólares por patente), y el hecho de que no promueven la innovación, al limitar el uso de las nuevas tecnologías.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Existen varios mecanismos que permiten sustentar </a:t>
            </a:r>
            <a:r>
              <a:rPr lang="es-AR" sz="1200" b="1" kern="1200" dirty="0" smtClean="0">
                <a:solidFill>
                  <a:schemeClr val="tx1"/>
                </a:solidFill>
                <a:effectLst/>
                <a:latin typeface="+mn-lt"/>
                <a:ea typeface="+mn-ea"/>
                <a:cs typeface="+mn-cs"/>
              </a:rPr>
              <a:t>la seguridad informática</a:t>
            </a:r>
            <a:r>
              <a:rPr lang="es-AR" sz="1200" kern="1200" dirty="0" smtClean="0">
                <a:solidFill>
                  <a:schemeClr val="tx1"/>
                </a:solidFill>
                <a:effectLst/>
                <a:latin typeface="+mn-lt"/>
                <a:ea typeface="+mn-ea"/>
                <a:cs typeface="+mn-cs"/>
              </a:rPr>
              <a:t>, donde uno sólo de ellos no es suficiente para garantizar el éxito, ya que es necesario complementarlos para obtener un buen resultado. Entre ellos se destacan:</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Restricciones de acceso físico</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Utilización de contraseñas seguras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Uso de firewalls y software antivirus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Encriptación de las comunicaciones confidenciales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Copias de seguridad de la información</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Encriptado de las copias de seguridad</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Distinción de niveles de acceso según autorización formal en perfiles de usuarios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operaciones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accesos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Redundancia de datos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Localización múltiple y distante de estructuras de datos redundantes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Políticas de recuperación ante catástrofes</a:t>
            </a:r>
            <a:endParaRPr lang="en-US" u="none" strike="noStrike"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3164564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1362585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siglo XXI se caracteriza por un cambio de la economía tradicional traída en la revolución industrial hacia una </a:t>
            </a:r>
            <a:r>
              <a:rPr lang="es-AR" sz="1200" b="1" kern="1200" dirty="0" smtClean="0">
                <a:solidFill>
                  <a:schemeClr val="tx1"/>
                </a:solidFill>
                <a:effectLst/>
                <a:latin typeface="+mn-lt"/>
                <a:ea typeface="+mn-ea"/>
                <a:cs typeface="+mn-cs"/>
              </a:rPr>
              <a:t>economía basada en la información.</a:t>
            </a:r>
            <a:r>
              <a:rPr lang="es-AR" sz="1200" kern="1200" dirty="0" smtClean="0">
                <a:solidFill>
                  <a:schemeClr val="tx1"/>
                </a:solidFill>
                <a:effectLst/>
                <a:latin typeface="+mn-lt"/>
                <a:ea typeface="+mn-ea"/>
                <a:cs typeface="+mn-cs"/>
              </a:rPr>
              <a:t> Durante esta era, la industria es capaz de explorar las necesidades personales de los consumidores, lo cual trae aparejado una reducción de costos tanto para los consumidores como para las empresas.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Durante este período, caracterizado por la miniaturización de las computadoras y la </a:t>
            </a:r>
            <a:r>
              <a:rPr lang="es-AR" sz="1200" b="1" kern="1200" dirty="0" smtClean="0">
                <a:solidFill>
                  <a:schemeClr val="tx1"/>
                </a:solidFill>
                <a:effectLst/>
                <a:latin typeface="+mn-lt"/>
                <a:ea typeface="+mn-ea"/>
                <a:cs typeface="+mn-cs"/>
              </a:rPr>
              <a:t>proliferación de internet </a:t>
            </a:r>
            <a:r>
              <a:rPr lang="es-AR" sz="1200" kern="1200" dirty="0" smtClean="0">
                <a:solidFill>
                  <a:schemeClr val="tx1"/>
                </a:solidFill>
                <a:effectLst/>
                <a:latin typeface="+mn-lt"/>
                <a:ea typeface="+mn-ea"/>
                <a:cs typeface="+mn-cs"/>
              </a:rPr>
              <a:t>desde el año 1990, la fuga de información se ve incrementada gracias a la rápida expansión de los medios de comunicación. Dado que existen más formas de comunicación que se utilizan dentro de las organizaciones, han emergido nuevas formas de fuga de información, como ser la mensajería instantánea, los correos electrónicos, la ingeniería social, etc.</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el campo de la </a:t>
            </a:r>
            <a:r>
              <a:rPr lang="es-AR" sz="1200" b="1" kern="1200" dirty="0" smtClean="0">
                <a:solidFill>
                  <a:schemeClr val="tx1"/>
                </a:solidFill>
                <a:effectLst/>
                <a:latin typeface="+mn-lt"/>
                <a:ea typeface="+mn-ea"/>
                <a:cs typeface="+mn-cs"/>
              </a:rPr>
              <a:t>medicina</a:t>
            </a:r>
            <a:r>
              <a:rPr lang="es-AR" sz="1200" kern="1200" dirty="0" smtClean="0">
                <a:solidFill>
                  <a:schemeClr val="tx1"/>
                </a:solidFill>
                <a:effectLst/>
                <a:latin typeface="+mn-lt"/>
                <a:ea typeface="+mn-ea"/>
                <a:cs typeface="+mn-cs"/>
              </a:rPr>
              <a:t>, la situación es crítica. La información clínica de los pacientes es almacenada electrónicamente, y esto permite que las autoridades envíen registros de enfermedades a investigadores; en muchas ocasiones esto incluye los nombres y direcciones de los pacientes, sin su consentimiento explícito.</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El </a:t>
            </a:r>
            <a:r>
              <a:rPr lang="es-AR" sz="1200" b="1" kern="1200" dirty="0" smtClean="0">
                <a:solidFill>
                  <a:schemeClr val="tx1"/>
                </a:solidFill>
                <a:effectLst/>
                <a:latin typeface="+mn-lt"/>
                <a:ea typeface="+mn-ea"/>
                <a:cs typeface="+mn-cs"/>
              </a:rPr>
              <a:t>principal capital de las empresas tecnológicas</a:t>
            </a:r>
            <a:r>
              <a:rPr lang="es-AR" sz="1200" kern="1200" dirty="0" smtClean="0">
                <a:solidFill>
                  <a:schemeClr val="tx1"/>
                </a:solidFill>
                <a:effectLst/>
                <a:latin typeface="+mn-lt"/>
                <a:ea typeface="+mn-ea"/>
                <a:cs typeface="+mn-cs"/>
              </a:rPr>
              <a:t> lo conforman los bienes o activos intangibles: información, conocimientos, algoritmos, fórmulas, invenciones, procesos, estrategia comercial y bases de datos, entre otros. Las organizaciones del siglo XXI deben estar preparadas para los siguientes desafíos: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Manejar y procesar grandes volúmenes de información diversa a alta velocidad. </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Analizar datos estructurados y no estructurados, tanto dentro como fuera de sus redes.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Monitorear eventos en entornos de nube, móviles y virtuales.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Adoptar acciones automáticamente cuando se detecta una amenaza.</a:t>
            </a:r>
            <a:endParaRPr lang="en-US" sz="120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3805029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655676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t>11/9/2014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t>11/9/2014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t>11/9/2014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t>11/9/2014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t>11/9/2014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t>11/9/2014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11/9/2014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11/9/2014</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gif"/><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s-AR" sz="6000" dirty="0" smtClean="0">
                <a:latin typeface="Segoe UI" panose="020B0502040204020203" pitchFamily="34" charset="0"/>
                <a:cs typeface="Segoe UI" panose="020B0502040204020203" pitchFamily="34" charset="0"/>
              </a:rPr>
              <a:t>Fuga de Información en los Siglos XIX y XXI</a:t>
            </a:r>
            <a:endParaRPr lang="es-AR" sz="6000" dirty="0">
              <a:latin typeface="Segoe UI" panose="020B0502040204020203" pitchFamily="34" charset="0"/>
              <a:cs typeface="Segoe UI" panose="020B0502040204020203" pitchFamily="34" charset="0"/>
            </a:endParaRPr>
          </a:p>
        </p:txBody>
      </p:sp>
      <p:sp>
        <p:nvSpPr>
          <p:cNvPr id="4" name="Subtitle 3"/>
          <p:cNvSpPr>
            <a:spLocks noGrp="1"/>
          </p:cNvSpPr>
          <p:nvPr>
            <p:ph type="subTitle" idx="1"/>
          </p:nvPr>
        </p:nvSpPr>
        <p:spPr/>
        <p:txBody>
          <a:bodyPr/>
          <a:lstStyle/>
          <a:p>
            <a:r>
              <a:rPr lang="es-AR" dirty="0" err="1" smtClean="0">
                <a:latin typeface="Segoe UI" panose="020B0502040204020203" pitchFamily="34" charset="0"/>
                <a:cs typeface="Segoe UI" panose="020B0502040204020203" pitchFamily="34" charset="0"/>
              </a:rPr>
              <a:t>Fiuba</a:t>
            </a:r>
            <a:r>
              <a:rPr lang="es-AR" dirty="0" smtClean="0">
                <a:latin typeface="Segoe UI" panose="020B0502040204020203" pitchFamily="34" charset="0"/>
                <a:cs typeface="Segoe UI" panose="020B0502040204020203" pitchFamily="34" charset="0"/>
              </a:rPr>
              <a:t> – implantación de sistemas</a:t>
            </a:r>
          </a:p>
          <a:p>
            <a:r>
              <a:rPr lang="es-AR" dirty="0" smtClean="0">
                <a:latin typeface="Segoe UI" panose="020B0502040204020203" pitchFamily="34" charset="0"/>
                <a:cs typeface="Segoe UI" panose="020B0502040204020203" pitchFamily="34" charset="0"/>
              </a:rPr>
              <a:t>Noviembre de 2014</a:t>
            </a:r>
            <a:endParaRPr lang="es-AR" dirty="0">
              <a:latin typeface="Segoe UI" panose="020B0502040204020203" pitchFamily="34" charset="0"/>
              <a:cs typeface="Segoe UI" panose="020B0502040204020203" pitchFamily="34" charset="0"/>
            </a:endParaRPr>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3" y="836712"/>
            <a:ext cx="1284783" cy="128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Eventos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tecnológicos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1904999"/>
            <a:ext cx="7596335" cy="4404321"/>
          </a:xfrm>
        </p:spPr>
        <p:txBody>
          <a:bodyPr>
            <a:noAutofit/>
          </a:bodyPr>
          <a:lstStyle/>
          <a:p>
            <a:pPr lvl="0"/>
            <a:r>
              <a:rPr lang="es-AR" sz="1800" dirty="0">
                <a:latin typeface="Segoe UI" panose="020B0502040204020203" pitchFamily="34" charset="0"/>
                <a:cs typeface="Segoe UI" panose="020B0502040204020203" pitchFamily="34" charset="0"/>
              </a:rPr>
              <a:t>2001: Nace </a:t>
            </a:r>
            <a:r>
              <a:rPr lang="es-AR" sz="1800" b="1" dirty="0" smtClean="0">
                <a:latin typeface="Segoe UI" panose="020B0502040204020203" pitchFamily="34" charset="0"/>
                <a:cs typeface="Segoe UI" panose="020B0502040204020203" pitchFamily="34" charset="0"/>
              </a:rPr>
              <a:t>Wikipedia</a:t>
            </a:r>
          </a:p>
          <a:p>
            <a:pPr lvl="0"/>
            <a:r>
              <a:rPr lang="es-AR" sz="1800" dirty="0" smtClean="0">
                <a:latin typeface="Segoe UI" panose="020B0502040204020203" pitchFamily="34" charset="0"/>
                <a:cs typeface="Segoe UI" panose="020B0502040204020203" pitchFamily="34" charset="0"/>
              </a:rPr>
              <a:t>2004</a:t>
            </a:r>
            <a:r>
              <a:rPr lang="es-AR" sz="1800" dirty="0">
                <a:latin typeface="Segoe UI" panose="020B0502040204020203" pitchFamily="34" charset="0"/>
                <a:cs typeface="Segoe UI" panose="020B0502040204020203" pitchFamily="34" charset="0"/>
              </a:rPr>
              <a:t>: Nacen </a:t>
            </a:r>
            <a:r>
              <a:rPr lang="es-AR" sz="1800" b="1" dirty="0">
                <a:latin typeface="Segoe UI" panose="020B0502040204020203" pitchFamily="34" charset="0"/>
                <a:cs typeface="Segoe UI" panose="020B0502040204020203" pitchFamily="34" charset="0"/>
              </a:rPr>
              <a:t>Gmail</a:t>
            </a:r>
            <a:r>
              <a:rPr lang="es-AR" sz="1800" dirty="0">
                <a:latin typeface="Segoe UI" panose="020B0502040204020203" pitchFamily="34" charset="0"/>
                <a:cs typeface="Segoe UI" panose="020B0502040204020203" pitchFamily="34" charset="0"/>
              </a:rPr>
              <a:t> y </a:t>
            </a:r>
            <a:r>
              <a:rPr lang="es-AR" sz="1800" b="1" dirty="0" smtClean="0">
                <a:latin typeface="Segoe UI" panose="020B0502040204020203" pitchFamily="34" charset="0"/>
                <a:cs typeface="Segoe UI" panose="020B0502040204020203" pitchFamily="34" charset="0"/>
              </a:rPr>
              <a:t>Facebook</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2005: Nace </a:t>
            </a:r>
            <a:r>
              <a:rPr lang="es-AR" sz="1800" b="1" dirty="0" smtClean="0">
                <a:latin typeface="Segoe UI" panose="020B0502040204020203" pitchFamily="34" charset="0"/>
                <a:cs typeface="Segoe UI" panose="020B0502040204020203" pitchFamily="34" charset="0"/>
              </a:rPr>
              <a:t>YouTube</a:t>
            </a:r>
          </a:p>
          <a:p>
            <a:pPr lvl="0"/>
            <a:r>
              <a:rPr lang="es-AR" sz="1800" dirty="0" smtClean="0">
                <a:latin typeface="Segoe UI" panose="020B0502040204020203" pitchFamily="34" charset="0"/>
                <a:cs typeface="Segoe UI" panose="020B0502040204020203" pitchFamily="34" charset="0"/>
              </a:rPr>
              <a:t>2006</a:t>
            </a:r>
            <a:r>
              <a:rPr lang="es-AR" sz="1800" dirty="0">
                <a:latin typeface="Segoe UI" panose="020B0502040204020203" pitchFamily="34" charset="0"/>
                <a:cs typeface="Segoe UI" panose="020B0502040204020203" pitchFamily="34" charset="0"/>
              </a:rPr>
              <a:t>: Nace </a:t>
            </a:r>
            <a:r>
              <a:rPr lang="es-AR" sz="1800" b="1" dirty="0" smtClean="0">
                <a:latin typeface="Segoe UI" panose="020B0502040204020203" pitchFamily="34" charset="0"/>
                <a:cs typeface="Segoe UI" panose="020B0502040204020203" pitchFamily="34" charset="0"/>
              </a:rPr>
              <a:t>WikiLeaks</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2007</a:t>
            </a:r>
            <a:r>
              <a:rPr lang="es-AR" sz="1800" dirty="0">
                <a:latin typeface="Segoe UI" panose="020B0502040204020203" pitchFamily="34" charset="0"/>
                <a:cs typeface="Segoe UI" panose="020B0502040204020203" pitchFamily="34" charset="0"/>
              </a:rPr>
              <a:t>: Apple lanza el teléfono </a:t>
            </a:r>
            <a:r>
              <a:rPr lang="es-AR" sz="1800" b="1" dirty="0" smtClean="0">
                <a:latin typeface="Segoe UI" panose="020B0502040204020203" pitchFamily="34" charset="0"/>
                <a:cs typeface="Segoe UI" panose="020B0502040204020203" pitchFamily="34" charset="0"/>
              </a:rPr>
              <a:t>iPhone</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2013</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Se publican secretos de varios programas de la NSA (</a:t>
            </a:r>
            <a:r>
              <a:rPr lang="es-AR" sz="1800" i="1" dirty="0" err="1" smtClean="0">
                <a:latin typeface="Segoe UI" panose="020B0502040204020203" pitchFamily="34" charset="0"/>
                <a:cs typeface="Segoe UI" panose="020B0502040204020203" pitchFamily="34" charset="0"/>
              </a:rPr>
              <a:t>National</a:t>
            </a:r>
            <a:r>
              <a:rPr lang="es-AR" sz="1800" i="1" dirty="0" smtClean="0">
                <a:latin typeface="Segoe UI" panose="020B0502040204020203" pitchFamily="34" charset="0"/>
                <a:cs typeface="Segoe UI" panose="020B0502040204020203" pitchFamily="34" charset="0"/>
              </a:rPr>
              <a:t> Security Agency</a:t>
            </a:r>
            <a:r>
              <a:rPr lang="es-AR"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2014: </a:t>
            </a:r>
            <a:r>
              <a:rPr lang="es-AR" sz="1800" b="1" dirty="0" smtClean="0">
                <a:latin typeface="Segoe UI" panose="020B0502040204020203" pitchFamily="34" charset="0"/>
                <a:cs typeface="Segoe UI" panose="020B0502040204020203" pitchFamily="34" charset="0"/>
              </a:rPr>
              <a:t>Divulgación </a:t>
            </a:r>
            <a:r>
              <a:rPr lang="es-AR" sz="1800" b="1" dirty="0">
                <a:latin typeface="Segoe UI" panose="020B0502040204020203" pitchFamily="34" charset="0"/>
                <a:cs typeface="Segoe UI" panose="020B0502040204020203" pitchFamily="34" charset="0"/>
              </a:rPr>
              <a:t>de fotos privadas </a:t>
            </a:r>
            <a:r>
              <a:rPr lang="es-AR" sz="1800" dirty="0" smtClean="0">
                <a:latin typeface="Segoe UI" panose="020B0502040204020203" pitchFamily="34" charset="0"/>
                <a:cs typeface="Segoe UI" panose="020B0502040204020203" pitchFamily="34" charset="0"/>
              </a:rPr>
              <a:t>de </a:t>
            </a:r>
            <a:r>
              <a:rPr lang="es-AR" sz="1800" dirty="0">
                <a:latin typeface="Segoe UI" panose="020B0502040204020203" pitchFamily="34" charset="0"/>
                <a:cs typeface="Segoe UI" panose="020B0502040204020203" pitchFamily="34" charset="0"/>
              </a:rPr>
              <a:t>26 celebridades mediante la plataforma iCloud de </a:t>
            </a:r>
            <a:r>
              <a:rPr lang="es-AR" sz="1800" dirty="0" smtClean="0">
                <a:latin typeface="Segoe UI" panose="020B0502040204020203" pitchFamily="34" charset="0"/>
                <a:cs typeface="Segoe UI" panose="020B0502040204020203" pitchFamily="34" charset="0"/>
              </a:rPr>
              <a:t>Apple</a:t>
            </a:r>
            <a:r>
              <a:rPr lang="es-AR" sz="1800" dirty="0" smtClean="0">
                <a:latin typeface="Segoe UI" panose="020B0502040204020203" pitchFamily="34" charset="0"/>
                <a:cs typeface="Segoe UI" panose="020B0502040204020203" pitchFamily="34" charset="0"/>
              </a:rPr>
              <a:t>.</a:t>
            </a:r>
          </a:p>
          <a:p>
            <a:pPr lvl="1"/>
            <a:r>
              <a:rPr lang="es-ES" sz="1400" dirty="0">
                <a:latin typeface="Segoe UI" panose="020B0502040204020203" pitchFamily="34" charset="0"/>
                <a:cs typeface="Segoe UI" panose="020B0502040204020203" pitchFamily="34" charset="0"/>
              </a:rPr>
              <a:t>La vulnerabilidad “</a:t>
            </a:r>
            <a:r>
              <a:rPr lang="es-ES" sz="1400" dirty="0" err="1">
                <a:latin typeface="Segoe UI" panose="020B0502040204020203" pitchFamily="34" charset="0"/>
                <a:cs typeface="Segoe UI" panose="020B0502040204020203" pitchFamily="34" charset="0"/>
              </a:rPr>
              <a:t>Heart</a:t>
            </a:r>
            <a:r>
              <a:rPr lang="es-ES" sz="1400" dirty="0">
                <a:latin typeface="Segoe UI" panose="020B0502040204020203" pitchFamily="34" charset="0"/>
                <a:cs typeface="Segoe UI" panose="020B0502040204020203" pitchFamily="34" charset="0"/>
              </a:rPr>
              <a:t> </a:t>
            </a:r>
            <a:r>
              <a:rPr lang="es-ES" sz="1400" dirty="0" err="1">
                <a:latin typeface="Segoe UI" panose="020B0502040204020203" pitchFamily="34" charset="0"/>
                <a:cs typeface="Segoe UI" panose="020B0502040204020203" pitchFamily="34" charset="0"/>
              </a:rPr>
              <a:t>Bleed</a:t>
            </a:r>
            <a:r>
              <a:rPr lang="es-ES" sz="1400" dirty="0">
                <a:latin typeface="Segoe UI" panose="020B0502040204020203" pitchFamily="34" charset="0"/>
                <a:cs typeface="Segoe UI" panose="020B0502040204020203" pitchFamily="34" charset="0"/>
              </a:rPr>
              <a:t>” encontrada en la librería </a:t>
            </a:r>
            <a:r>
              <a:rPr lang="es-ES" sz="1400" dirty="0" err="1">
                <a:latin typeface="Segoe UI" panose="020B0502040204020203" pitchFamily="34" charset="0"/>
                <a:cs typeface="Segoe UI" panose="020B0502040204020203" pitchFamily="34" charset="0"/>
              </a:rPr>
              <a:t>OpenSSL</a:t>
            </a:r>
            <a:r>
              <a:rPr lang="es-ES" sz="1400" dirty="0">
                <a:latin typeface="Segoe UI" panose="020B0502040204020203" pitchFamily="34" charset="0"/>
                <a:cs typeface="Segoe UI" panose="020B0502040204020203" pitchFamily="34" charset="0"/>
              </a:rPr>
              <a:t>, que podía ser utilizada para obtener datos sensibles como </a:t>
            </a:r>
            <a:r>
              <a:rPr lang="es-ES" sz="1400" dirty="0" smtClean="0">
                <a:latin typeface="Segoe UI" panose="020B0502040204020203" pitchFamily="34" charset="0"/>
                <a:cs typeface="Segoe UI" panose="020B0502040204020203" pitchFamily="34" charset="0"/>
              </a:rPr>
              <a:t>contraseñas.</a:t>
            </a:r>
            <a:endParaRPr lang="es-ES" sz="1400" dirty="0">
              <a:latin typeface="Segoe UI" panose="020B0502040204020203" pitchFamily="34" charset="0"/>
              <a:cs typeface="Segoe UI" panose="020B0502040204020203" pitchFamily="34" charset="0"/>
            </a:endParaRPr>
          </a:p>
          <a:p>
            <a:pPr lvl="0"/>
            <a:endParaRPr lang="en-US" sz="1800" dirty="0">
              <a:latin typeface="Segoe UI" panose="020B0502040204020203" pitchFamily="34" charset="0"/>
              <a:cs typeface="Segoe UI" panose="020B0502040204020203" pitchFamily="34" charset="0"/>
            </a:endParaRPr>
          </a:p>
        </p:txBody>
      </p:sp>
      <p:cxnSp>
        <p:nvCxnSpPr>
          <p:cNvPr id="4" name="Straight Arrow Connector 3"/>
          <p:cNvCxnSpPr/>
          <p:nvPr/>
        </p:nvCxnSpPr>
        <p:spPr>
          <a:xfrm>
            <a:off x="1341884" y="1904999"/>
            <a:ext cx="0" cy="4404321"/>
          </a:xfrm>
          <a:prstGeom prst="straightConnector1">
            <a:avLst/>
          </a:prstGeom>
          <a:ln w="76200">
            <a:tailEnd type="triangle"/>
          </a:ln>
          <a:effectLst>
            <a:outerShdw blurRad="50800" dist="38100" dir="5400000" algn="t" rotWithShape="0">
              <a:prstClr val="black">
                <a:alpha val="40000"/>
              </a:prstClr>
            </a:outerShdw>
          </a:effectLst>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pic>
        <p:nvPicPr>
          <p:cNvPr id="2050" name="Picture 2" descr="http://www.namedevelopment.com/blog/archives/Wikipedi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2204" y="1752600"/>
            <a:ext cx="488785" cy="4737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umulusglobal.com/cms/wp-content/uploads/2013/08/gmai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324" y="2226345"/>
            <a:ext cx="571129" cy="57112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curvecowboyreunion.com/CCR2004/images/apple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75418" y="3507492"/>
            <a:ext cx="628380" cy="62838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edgecast.tech.buscafs.com/uploads/images/16154_614x327.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63943" y="4135872"/>
            <a:ext cx="1602471" cy="853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18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smtClean="0">
                <a:latin typeface="Segoe UI" panose="020B0502040204020203" pitchFamily="34" charset="0"/>
                <a:cs typeface="Segoe UI" panose="020B0502040204020203" pitchFamily="34" charset="0"/>
              </a:rPr>
              <a:t>Registro de patentes</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Controles informáticos</a:t>
            </a:r>
          </a:p>
          <a:p>
            <a:pPr lvl="1"/>
            <a:r>
              <a:rPr lang="es-AR" sz="1800" dirty="0" smtClean="0">
                <a:latin typeface="Segoe UI" panose="020B0502040204020203" pitchFamily="34" charset="0"/>
                <a:cs typeface="Segoe UI" panose="020B0502040204020203" pitchFamily="34" charset="0"/>
              </a:rPr>
              <a:t>Software desarrollado siguiendo estándares de seguridad (criptografía)</a:t>
            </a:r>
          </a:p>
          <a:p>
            <a:pPr lvl="1"/>
            <a:r>
              <a:rPr lang="es-AR" sz="1800" dirty="0" smtClean="0">
                <a:latin typeface="Segoe UI" panose="020B0502040204020203" pitchFamily="34" charset="0"/>
                <a:cs typeface="Segoe UI" panose="020B0502040204020203" pitchFamily="34" charset="0"/>
              </a:rPr>
              <a:t>Controles físicos sobre el hardware</a:t>
            </a:r>
          </a:p>
          <a:p>
            <a:pPr lvl="1"/>
            <a:r>
              <a:rPr lang="es-AR" sz="1800" dirty="0" smtClean="0">
                <a:latin typeface="Segoe UI" panose="020B0502040204020203" pitchFamily="34" charset="0"/>
                <a:cs typeface="Segoe UI" panose="020B0502040204020203" pitchFamily="34" charset="0"/>
              </a:rPr>
              <a:t>Políticas de contraseñas y perfiles de usuario</a:t>
            </a:r>
          </a:p>
          <a:p>
            <a:pPr lvl="1"/>
            <a:r>
              <a:rPr lang="es-AR" sz="1800" dirty="0" smtClean="0">
                <a:latin typeface="Segoe UI" panose="020B0502040204020203" pitchFamily="34" charset="0"/>
                <a:cs typeface="Segoe UI" panose="020B0502040204020203" pitchFamily="34" charset="0"/>
              </a:rPr>
              <a:t>Monitoreo de tráfico en las redes</a:t>
            </a:r>
          </a:p>
          <a:p>
            <a:pPr lvl="1"/>
            <a:r>
              <a:rPr lang="es-AR" sz="1800" dirty="0" smtClean="0">
                <a:latin typeface="Segoe UI" panose="020B0502040204020203" pitchFamily="34" charset="0"/>
                <a:cs typeface="Segoe UI" panose="020B0502040204020203" pitchFamily="34" charset="0"/>
              </a:rPr>
              <a:t>Uso de software de protección</a:t>
            </a:r>
          </a:p>
          <a:p>
            <a:pPr lvl="1"/>
            <a:r>
              <a:rPr lang="es-AR" sz="1800" dirty="0" smtClean="0">
                <a:latin typeface="Segoe UI" panose="020B0502040204020203" pitchFamily="34" charset="0"/>
                <a:cs typeface="Segoe UI" panose="020B0502040204020203" pitchFamily="34" charset="0"/>
              </a:rPr>
              <a:t>Creación de </a:t>
            </a:r>
            <a:r>
              <a:rPr lang="es-AR" sz="1800" dirty="0" err="1" smtClean="0">
                <a:latin typeface="Segoe UI" panose="020B0502040204020203" pitchFamily="34" charset="0"/>
                <a:cs typeface="Segoe UI" panose="020B0502040204020203" pitchFamily="34" charset="0"/>
              </a:rPr>
              <a:t>backups</a:t>
            </a:r>
            <a:r>
              <a:rPr lang="es-AR" sz="1800" dirty="0" smtClean="0">
                <a:latin typeface="Segoe UI" panose="020B0502040204020203" pitchFamily="34" charset="0"/>
                <a:cs typeface="Segoe UI" panose="020B0502040204020203" pitchFamily="34" charset="0"/>
              </a:rPr>
              <a:t> periódicos</a:t>
            </a:r>
            <a:endParaRPr lang="en-US" sz="1800" dirty="0">
              <a:latin typeface="Segoe UI" panose="020B0502040204020203" pitchFamily="34" charset="0"/>
              <a:cs typeface="Segoe UI" panose="020B0502040204020203" pitchFamily="34" charset="0"/>
            </a:endParaRPr>
          </a:p>
        </p:txBody>
      </p:sp>
      <p:pic>
        <p:nvPicPr>
          <p:cNvPr id="4" name="Picture 2" descr="C:\Users\MIPARN~1\AppData\Local\Temp\SNAGHTML5cb90bb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4292" y="1988840"/>
            <a:ext cx="2376264" cy="1477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35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a:latin typeface="Segoe UI" panose="020B0502040204020203" pitchFamily="34" charset="0"/>
                <a:cs typeface="Segoe UI" panose="020B0502040204020203" pitchFamily="34" charset="0"/>
              </a:rPr>
              <a:t>Auditoría de </a:t>
            </a:r>
            <a:r>
              <a:rPr lang="es-AR" dirty="0" smtClean="0">
                <a:latin typeface="Segoe UI" panose="020B0502040204020203" pitchFamily="34" charset="0"/>
                <a:cs typeface="Segoe UI" panose="020B0502040204020203" pitchFamily="34" charset="0"/>
              </a:rPr>
              <a:t>operaciones</a:t>
            </a:r>
          </a:p>
          <a:p>
            <a:r>
              <a:rPr lang="es-AR" dirty="0" smtClean="0">
                <a:latin typeface="Segoe UI" panose="020B0502040204020203" pitchFamily="34" charset="0"/>
                <a:cs typeface="Segoe UI" panose="020B0502040204020203" pitchFamily="34" charset="0"/>
              </a:rPr>
              <a:t>Normas de control</a:t>
            </a:r>
          </a:p>
          <a:p>
            <a:pPr lvl="1"/>
            <a:r>
              <a:rPr lang="es-AR" sz="1800" dirty="0" smtClean="0">
                <a:latin typeface="Segoe UI" panose="020B0502040204020203" pitchFamily="34" charset="0"/>
                <a:cs typeface="Segoe UI" panose="020B0502040204020203" pitchFamily="34" charset="0"/>
              </a:rPr>
              <a:t>Normas ISO 2700, especialmente </a:t>
            </a:r>
            <a:r>
              <a:rPr lang="es-AR" sz="1800" dirty="0">
                <a:latin typeface="Segoe UI" panose="020B0502040204020203" pitchFamily="34" charset="0"/>
                <a:cs typeface="Segoe UI" panose="020B0502040204020203" pitchFamily="34" charset="0"/>
              </a:rPr>
              <a:t>dedicada a seguridad de la </a:t>
            </a:r>
            <a:r>
              <a:rPr lang="es-AR" sz="1800" dirty="0" smtClean="0">
                <a:latin typeface="Segoe UI" panose="020B0502040204020203" pitchFamily="34" charset="0"/>
                <a:cs typeface="Segoe UI" panose="020B0502040204020203" pitchFamily="34" charset="0"/>
              </a:rPr>
              <a:t>información</a:t>
            </a:r>
          </a:p>
          <a:p>
            <a:r>
              <a:rPr lang="es-AR" sz="2200" dirty="0" smtClean="0">
                <a:latin typeface="Segoe UI" panose="020B0502040204020203" pitchFamily="34" charset="0"/>
                <a:cs typeface="Segoe UI" panose="020B0502040204020203" pitchFamily="34" charset="0"/>
              </a:rPr>
              <a:t>Uso de nombres en clave para los proyectos tecnológicos</a:t>
            </a:r>
          </a:p>
        </p:txBody>
      </p:sp>
      <p:pic>
        <p:nvPicPr>
          <p:cNvPr id="3074" name="Picture 2" descr="http://www.whoa.com/wp-content/uploads/2014/05/ISO27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2004" y="3983194"/>
            <a:ext cx="2204196" cy="220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50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Riesgos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(COMPLETAR)</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8334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ES" sz="2000" dirty="0" smtClean="0">
                <a:latin typeface="Segoe UI" panose="020B0502040204020203" pitchFamily="34" charset="0"/>
                <a:cs typeface="Segoe UI" panose="020B0502040204020203" pitchFamily="34" charset="0"/>
              </a:rPr>
              <a:t>1996: </a:t>
            </a:r>
            <a:r>
              <a:rPr lang="es-ES" sz="2000" dirty="0">
                <a:latin typeface="Segoe UI" panose="020B0502040204020203" pitchFamily="34" charset="0"/>
                <a:cs typeface="Segoe UI" panose="020B0502040204020203" pitchFamily="34" charset="0"/>
              </a:rPr>
              <a:t>se promulgó en Estados Unidos la ley HIPAA (</a:t>
            </a:r>
            <a:r>
              <a:rPr lang="es-ES" sz="2000" dirty="0" err="1">
                <a:latin typeface="Segoe UI" panose="020B0502040204020203" pitchFamily="34" charset="0"/>
                <a:cs typeface="Segoe UI" panose="020B0502040204020203" pitchFamily="34" charset="0"/>
              </a:rPr>
              <a:t>Health</a:t>
            </a:r>
            <a:r>
              <a:rPr lang="es-ES" sz="2000" dirty="0">
                <a:latin typeface="Segoe UI" panose="020B0502040204020203" pitchFamily="34" charset="0"/>
                <a:cs typeface="Segoe UI" panose="020B0502040204020203" pitchFamily="34" charset="0"/>
              </a:rPr>
              <a:t> </a:t>
            </a:r>
            <a:r>
              <a:rPr lang="es-ES" sz="2000" dirty="0" err="1">
                <a:latin typeface="Segoe UI" panose="020B0502040204020203" pitchFamily="34" charset="0"/>
                <a:cs typeface="Segoe UI" panose="020B0502040204020203" pitchFamily="34" charset="0"/>
              </a:rPr>
              <a:t>Insurance</a:t>
            </a:r>
            <a:r>
              <a:rPr lang="es-ES" sz="2000" dirty="0">
                <a:latin typeface="Segoe UI" panose="020B0502040204020203" pitchFamily="34" charset="0"/>
                <a:cs typeface="Segoe UI" panose="020B0502040204020203" pitchFamily="34" charset="0"/>
              </a:rPr>
              <a:t> </a:t>
            </a:r>
            <a:r>
              <a:rPr lang="es-ES" sz="2000" dirty="0" err="1" smtClean="0">
                <a:latin typeface="Segoe UI" panose="020B0502040204020203" pitchFamily="34" charset="0"/>
                <a:cs typeface="Segoe UI" panose="020B0502040204020203" pitchFamily="34" charset="0"/>
              </a:rPr>
              <a:t>Portability</a:t>
            </a:r>
            <a:r>
              <a:rPr lang="es-ES" sz="2000" dirty="0" smtClean="0">
                <a:latin typeface="Segoe UI" panose="020B0502040204020203" pitchFamily="34" charset="0"/>
                <a:cs typeface="Segoe UI" panose="020B0502040204020203" pitchFamily="34" charset="0"/>
              </a:rPr>
              <a:t> </a:t>
            </a:r>
            <a:r>
              <a:rPr lang="es-ES" sz="2000" dirty="0">
                <a:latin typeface="Segoe UI" panose="020B0502040204020203" pitchFamily="34" charset="0"/>
                <a:cs typeface="Segoe UI" panose="020B0502040204020203" pitchFamily="34" charset="0"/>
              </a:rPr>
              <a:t>and </a:t>
            </a:r>
            <a:r>
              <a:rPr lang="es-ES" sz="2000" dirty="0" err="1">
                <a:latin typeface="Segoe UI" panose="020B0502040204020203" pitchFamily="34" charset="0"/>
                <a:cs typeface="Segoe UI" panose="020B0502040204020203" pitchFamily="34" charset="0"/>
              </a:rPr>
              <a:t>Accountability</a:t>
            </a:r>
            <a:r>
              <a:rPr lang="es-ES" sz="2000" dirty="0">
                <a:latin typeface="Segoe UI" panose="020B0502040204020203" pitchFamily="34" charset="0"/>
                <a:cs typeface="Segoe UI" panose="020B0502040204020203" pitchFamily="34" charset="0"/>
              </a:rPr>
              <a:t> </a:t>
            </a:r>
            <a:r>
              <a:rPr lang="es-ES" sz="2000" dirty="0" err="1">
                <a:latin typeface="Segoe UI" panose="020B0502040204020203" pitchFamily="34" charset="0"/>
                <a:cs typeface="Segoe UI" panose="020B0502040204020203" pitchFamily="34" charset="0"/>
              </a:rPr>
              <a:t>Act</a:t>
            </a:r>
            <a:r>
              <a:rPr lang="es-ES" sz="2000" dirty="0">
                <a:latin typeface="Segoe UI" panose="020B0502040204020203" pitchFamily="34" charset="0"/>
                <a:cs typeface="Segoe UI" panose="020B0502040204020203" pitchFamily="34" charset="0"/>
              </a:rPr>
              <a:t>), cuyo objetivo es asegurar la privacidad de los pacientes y la seguridad de la información relacionada a </a:t>
            </a:r>
            <a:r>
              <a:rPr lang="es-ES" sz="2000" dirty="0" smtClean="0">
                <a:latin typeface="Segoe UI" panose="020B0502040204020203" pitchFamily="34" charset="0"/>
                <a:cs typeface="Segoe UI" panose="020B0502040204020203" pitchFamily="34" charset="0"/>
              </a:rPr>
              <a:t>ellos. </a:t>
            </a:r>
            <a:r>
              <a:rPr lang="es-ES" sz="2000" dirty="0">
                <a:latin typeface="Segoe UI" panose="020B0502040204020203" pitchFamily="34" charset="0"/>
                <a:cs typeface="Segoe UI" panose="020B0502040204020203" pitchFamily="34" charset="0"/>
              </a:rPr>
              <a:t>En el año 2004 se produjo el primer caso de violación a esta ley, cuando un empleado de una asociación de enfermos de cáncer utilizó información de pacientes para obtener tarjetas de crédito.</a:t>
            </a:r>
            <a:endParaRPr lang="es-ES" sz="2000" dirty="0" smtClean="0">
              <a:latin typeface="Segoe UI" panose="020B0502040204020203" pitchFamily="34" charset="0"/>
              <a:cs typeface="Segoe UI" panose="020B0502040204020203" pitchFamily="34" charset="0"/>
            </a:endParaRPr>
          </a:p>
          <a:p>
            <a:r>
              <a:rPr lang="es-ES" sz="2000" dirty="0" smtClean="0">
                <a:latin typeface="Segoe UI" panose="020B0502040204020203" pitchFamily="34" charset="0"/>
                <a:cs typeface="Segoe UI" panose="020B0502040204020203" pitchFamily="34" charset="0"/>
              </a:rPr>
              <a:t>2010:  </a:t>
            </a:r>
            <a:r>
              <a:rPr lang="es-ES" sz="2000" dirty="0">
                <a:latin typeface="Segoe UI" panose="020B0502040204020203" pitchFamily="34" charset="0"/>
                <a:cs typeface="Segoe UI" panose="020B0502040204020203" pitchFamily="34" charset="0"/>
              </a:rPr>
              <a:t>Google detectó que había sido víctima de un ataque desde China, que robó información de su propiedad intelectual. El ataque logró entrar a correos de un grupo de activistas chinos, así como también empresas financieras, tecnológicas, tecnológicas, y medios y químicos.</a:t>
            </a:r>
          </a:p>
          <a:p>
            <a:r>
              <a:rPr lang="es-ES" sz="2000" dirty="0" smtClean="0">
                <a:latin typeface="Segoe UI" panose="020B0502040204020203" pitchFamily="34" charset="0"/>
                <a:cs typeface="Segoe UI" panose="020B0502040204020203" pitchFamily="34" charset="0"/>
              </a:rPr>
              <a:t>2014: </a:t>
            </a:r>
            <a:r>
              <a:rPr lang="es-AR" sz="2000" dirty="0" smtClean="0">
                <a:latin typeface="Segoe UI" panose="020B0502040204020203" pitchFamily="34" charset="0"/>
                <a:cs typeface="Segoe UI" panose="020B0502040204020203" pitchFamily="34" charset="0"/>
              </a:rPr>
              <a:t>Edward </a:t>
            </a:r>
            <a:r>
              <a:rPr lang="es-AR" sz="2000" dirty="0" err="1" smtClean="0">
                <a:latin typeface="Segoe UI" panose="020B0502040204020203" pitchFamily="34" charset="0"/>
                <a:cs typeface="Segoe UI" panose="020B0502040204020203" pitchFamily="34" charset="0"/>
              </a:rPr>
              <a:t>Snowden</a:t>
            </a:r>
            <a:r>
              <a:rPr lang="es-AR" sz="2000" dirty="0" smtClean="0">
                <a:latin typeface="Segoe UI" panose="020B0502040204020203" pitchFamily="34" charset="0"/>
                <a:cs typeface="Segoe UI" panose="020B0502040204020203" pitchFamily="34" charset="0"/>
              </a:rPr>
              <a:t> revela cómo la Casa Blanca y sus organismos espían las comunicaciones en Internet. </a:t>
            </a:r>
            <a:r>
              <a:rPr lang="es-AR" sz="2000" dirty="0" err="1" smtClean="0">
                <a:latin typeface="Segoe UI" panose="020B0502040204020203" pitchFamily="34" charset="0"/>
                <a:cs typeface="Segoe UI" panose="020B0502040204020203" pitchFamily="34" charset="0"/>
              </a:rPr>
              <a:t>Snowden</a:t>
            </a:r>
            <a:r>
              <a:rPr lang="es-AR" sz="2000" dirty="0">
                <a:latin typeface="Segoe UI" panose="020B0502040204020203" pitchFamily="34" charset="0"/>
                <a:cs typeface="Segoe UI" panose="020B0502040204020203" pitchFamily="34" charset="0"/>
              </a:rPr>
              <a:t>, asilado político en Rusia, filtró documentos sobre las prácticas de espionaje del Gobierno empleando unidades de memoria USB (“</a:t>
            </a:r>
            <a:r>
              <a:rPr lang="es-AR" sz="2000" dirty="0" err="1">
                <a:latin typeface="Segoe UI" panose="020B0502040204020203" pitchFamily="34" charset="0"/>
                <a:cs typeface="Segoe UI" panose="020B0502040204020203" pitchFamily="34" charset="0"/>
              </a:rPr>
              <a:t>pendrives</a:t>
            </a:r>
            <a:r>
              <a:rPr lang="es-AR" sz="2000" dirty="0" smtClean="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5929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s-AR" sz="6600" dirty="0" smtClean="0">
                <a:latin typeface="Segoe UI" panose="020B0502040204020203" pitchFamily="34" charset="0"/>
                <a:cs typeface="Segoe UI" panose="020B0502040204020203" pitchFamily="34" charset="0"/>
              </a:rPr>
              <a:t>Fin</a:t>
            </a:r>
            <a:endParaRPr lang="en-US" sz="6600"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normAutofit/>
          </a:bodyPr>
          <a:lstStyle/>
          <a:p>
            <a:r>
              <a:rPr lang="es-AR" sz="3600" dirty="0" smtClean="0">
                <a:latin typeface="Segoe UI" panose="020B0502040204020203" pitchFamily="34" charset="0"/>
                <a:cs typeface="Segoe UI" panose="020B0502040204020203" pitchFamily="34" charset="0"/>
              </a:rPr>
              <a:t>¿Preguntas?</a:t>
            </a:r>
            <a:endParaRPr lang="en-US" sz="3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Integrantes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14" name="Content Placeholder 13"/>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Stephanie Zurita</a:t>
            </a:r>
          </a:p>
          <a:p>
            <a:r>
              <a:rPr lang="en-US" dirty="0" smtClean="0">
                <a:latin typeface="Segoe UI" panose="020B0502040204020203" pitchFamily="34" charset="0"/>
                <a:cs typeface="Segoe UI" panose="020B0502040204020203" pitchFamily="34" charset="0"/>
              </a:rPr>
              <a:t>Santiago Maraggi</a:t>
            </a:r>
          </a:p>
          <a:p>
            <a:r>
              <a:rPr lang="en-US" dirty="0" smtClean="0">
                <a:latin typeface="Segoe UI" panose="020B0502040204020203" pitchFamily="34" charset="0"/>
                <a:cs typeface="Segoe UI" panose="020B0502040204020203" pitchFamily="34" charset="0"/>
              </a:rPr>
              <a:t>Yi Cheng Zhang</a:t>
            </a:r>
          </a:p>
          <a:p>
            <a:r>
              <a:rPr lang="es-AR" dirty="0" smtClean="0">
                <a:latin typeface="Segoe UI" panose="020B0502040204020203" pitchFamily="34" charset="0"/>
                <a:cs typeface="Segoe UI" panose="020B0502040204020203" pitchFamily="34" charset="0"/>
              </a:rPr>
              <a:t>Miguel Angel Schmidt</a:t>
            </a:r>
          </a:p>
          <a:p>
            <a:r>
              <a:rPr lang="es-AR" dirty="0" smtClean="0">
                <a:latin typeface="Segoe UI" panose="020B0502040204020203" pitchFamily="34" charset="0"/>
                <a:cs typeface="Segoe UI" panose="020B0502040204020203" pitchFamily="34" charset="0"/>
              </a:rPr>
              <a:t>María Inés Parnisari</a:t>
            </a:r>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La información como activo intangible de las organizaciones</a:t>
            </a:r>
          </a:p>
          <a:p>
            <a:r>
              <a:rPr lang="es-AR" dirty="0" smtClean="0">
                <a:latin typeface="Segoe UI" panose="020B0502040204020203" pitchFamily="34" charset="0"/>
                <a:cs typeface="Segoe UI" panose="020B0502040204020203" pitchFamily="34" charset="0"/>
              </a:rPr>
              <a:t>Fuga de información</a:t>
            </a:r>
          </a:p>
          <a:p>
            <a:r>
              <a:rPr lang="es-AR" dirty="0" smtClean="0">
                <a:latin typeface="Segoe UI" panose="020B0502040204020203" pitchFamily="34" charset="0"/>
                <a:cs typeface="Segoe UI" panose="020B0502040204020203" pitchFamily="34" charset="0"/>
              </a:rPr>
              <a:t>Riesgos existentes</a:t>
            </a:r>
          </a:p>
          <a:p>
            <a:r>
              <a:rPr lang="es-AR" dirty="0" smtClean="0">
                <a:latin typeface="Segoe UI" panose="020B0502040204020203" pitchFamily="34" charset="0"/>
                <a:cs typeface="Segoe UI" panose="020B0502040204020203" pitchFamily="34" charset="0"/>
              </a:rPr>
              <a:t>Tipos de controles</a:t>
            </a:r>
            <a:endParaRPr lang="en-US" dirty="0">
              <a:latin typeface="Segoe UI" panose="020B0502040204020203" pitchFamily="34" charset="0"/>
              <a:cs typeface="Segoe UI" panose="020B0502040204020203" pitchFamily="34" charset="0"/>
            </a:endParaRPr>
          </a:p>
          <a:p>
            <a:pPr lvl="1"/>
            <a:r>
              <a:rPr lang="es-AR" dirty="0" smtClean="0">
                <a:latin typeface="Segoe UI" panose="020B0502040204020203" pitchFamily="34" charset="0"/>
                <a:cs typeface="Segoe UI" panose="020B0502040204020203" pitchFamily="34" charset="0"/>
              </a:rPr>
              <a:t>Preventivos</a:t>
            </a:r>
            <a:r>
              <a:rPr lang="es-AR" i="1" dirty="0" smtClean="0">
                <a:latin typeface="Segoe UI" panose="020B0502040204020203" pitchFamily="34" charset="0"/>
                <a:cs typeface="Segoe UI" panose="020B0502040204020203" pitchFamily="34" charset="0"/>
              </a:rPr>
              <a:t> (intentan evitar la ocurrencia de situaciones de riesgo)</a:t>
            </a:r>
          </a:p>
          <a:p>
            <a:pPr lvl="1"/>
            <a:r>
              <a:rPr lang="es-AR" dirty="0" smtClean="0">
                <a:latin typeface="Segoe UI" panose="020B0502040204020203" pitchFamily="34" charset="0"/>
                <a:cs typeface="Segoe UI" panose="020B0502040204020203" pitchFamily="34" charset="0"/>
              </a:rPr>
              <a:t>Correctivos</a:t>
            </a:r>
            <a:r>
              <a:rPr lang="es-AR" i="1" dirty="0" smtClean="0">
                <a:latin typeface="Segoe UI" panose="020B0502040204020203" pitchFamily="34" charset="0"/>
                <a:cs typeface="Segoe UI" panose="020B0502040204020203" pitchFamily="34" charset="0"/>
              </a:rPr>
              <a:t> (corrigen la situación de riesgo una vez que ocurrió)</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(COMPLETAR)</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3845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(COMPLETAR)</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1602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Eventos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a:lnSpc>
                <a:spcPct val="150000"/>
              </a:lnSpc>
              <a:spcBef>
                <a:spcPts val="0"/>
              </a:spcBef>
            </a:pPr>
            <a:r>
              <a:rPr lang="es-AR" sz="1800" dirty="0" smtClean="0">
                <a:latin typeface="Segoe UI" panose="020B0502040204020203" pitchFamily="34" charset="0"/>
                <a:cs typeface="Segoe UI" panose="020B0502040204020203" pitchFamily="34" charset="0"/>
              </a:rPr>
              <a:t>1804: Locomotora</a:t>
            </a:r>
          </a:p>
          <a:p>
            <a:pPr>
              <a:lnSpc>
                <a:spcPct val="150000"/>
              </a:lnSpc>
              <a:spcBef>
                <a:spcPts val="0"/>
              </a:spcBef>
            </a:pPr>
            <a:r>
              <a:rPr lang="es-AR" sz="1800" dirty="0" smtClean="0">
                <a:latin typeface="Segoe UI" panose="020B0502040204020203" pitchFamily="34" charset="0"/>
                <a:cs typeface="Segoe UI" panose="020B0502040204020203" pitchFamily="34" charset="0"/>
              </a:rPr>
              <a:t>1826</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Fotografía</a:t>
            </a:r>
          </a:p>
          <a:p>
            <a:pPr lvl="0">
              <a:lnSpc>
                <a:spcPct val="150000"/>
              </a:lnSpc>
              <a:spcBef>
                <a:spcPts val="0"/>
              </a:spcBef>
            </a:pPr>
            <a:r>
              <a:rPr lang="es-AR" sz="1800" dirty="0">
                <a:latin typeface="Segoe UI" panose="020B0502040204020203" pitchFamily="34" charset="0"/>
                <a:cs typeface="Segoe UI" panose="020B0502040204020203" pitchFamily="34" charset="0"/>
              </a:rPr>
              <a:t>1846: Anestesia</a:t>
            </a:r>
          </a:p>
          <a:p>
            <a:pPr lvl="0">
              <a:lnSpc>
                <a:spcPct val="150000"/>
              </a:lnSpc>
              <a:spcBef>
                <a:spcPts val="0"/>
              </a:spcBef>
            </a:pPr>
            <a:r>
              <a:rPr lang="es-AR" sz="1800" dirty="0" smtClean="0">
                <a:latin typeface="Segoe UI" panose="020B0502040204020203" pitchFamily="34" charset="0"/>
                <a:cs typeface="Segoe UI" panose="020B0502040204020203" pitchFamily="34" charset="0"/>
              </a:rPr>
              <a:t>1854</a:t>
            </a:r>
            <a:r>
              <a:rPr lang="es-AR" sz="1800" dirty="0">
                <a:latin typeface="Segoe UI" panose="020B0502040204020203" pitchFamily="34" charset="0"/>
                <a:cs typeface="Segoe UI" panose="020B0502040204020203" pitchFamily="34" charset="0"/>
              </a:rPr>
              <a:t>: Lámpara </a:t>
            </a:r>
            <a:r>
              <a:rPr lang="es-AR" sz="1800" dirty="0" smtClean="0">
                <a:latin typeface="Segoe UI" panose="020B0502040204020203" pitchFamily="34" charset="0"/>
                <a:cs typeface="Segoe UI" panose="020B0502040204020203" pitchFamily="34" charset="0"/>
              </a:rPr>
              <a:t>Incandescente (patentada por Thomas Edison en 1883)</a:t>
            </a:r>
          </a:p>
          <a:p>
            <a:pPr lvl="1">
              <a:lnSpc>
                <a:spcPct val="150000"/>
              </a:lnSpc>
              <a:spcBef>
                <a:spcPts val="0"/>
              </a:spcBef>
            </a:pPr>
            <a:r>
              <a:rPr lang="es-AR" sz="1400" dirty="0" smtClean="0">
                <a:latin typeface="Segoe UI" panose="020B0502040204020203" pitchFamily="34" charset="0"/>
                <a:cs typeface="Segoe UI" panose="020B0502040204020203" pitchFamily="34" charset="0"/>
              </a:rPr>
              <a:t>Teléfono (patentada por Alexander Graham Bell)</a:t>
            </a:r>
          </a:p>
          <a:p>
            <a:pPr lvl="0">
              <a:lnSpc>
                <a:spcPct val="150000"/>
              </a:lnSpc>
              <a:spcBef>
                <a:spcPts val="0"/>
              </a:spcBef>
            </a:pPr>
            <a:r>
              <a:rPr lang="es-AR" sz="1800" dirty="0" smtClean="0">
                <a:latin typeface="Segoe UI" panose="020B0502040204020203" pitchFamily="34" charset="0"/>
                <a:cs typeface="Segoe UI" panose="020B0502040204020203" pitchFamily="34" charset="0"/>
              </a:rPr>
              <a:t>1863</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Dirigible</a:t>
            </a:r>
          </a:p>
          <a:p>
            <a:pPr lvl="0">
              <a:lnSpc>
                <a:spcPct val="150000"/>
              </a:lnSpc>
              <a:spcBef>
                <a:spcPts val="0"/>
              </a:spcBef>
            </a:pPr>
            <a:r>
              <a:rPr lang="es-AR" sz="1800" dirty="0" smtClean="0">
                <a:latin typeface="Segoe UI" panose="020B0502040204020203" pitchFamily="34" charset="0"/>
                <a:cs typeface="Segoe UI" panose="020B0502040204020203" pitchFamily="34" charset="0"/>
              </a:rPr>
              <a:t>1864: Método de la pasteurización</a:t>
            </a:r>
          </a:p>
          <a:p>
            <a:pPr lvl="0">
              <a:lnSpc>
                <a:spcPct val="150000"/>
              </a:lnSpc>
              <a:spcBef>
                <a:spcPts val="0"/>
              </a:spcBef>
            </a:pPr>
            <a:r>
              <a:rPr lang="es-AR" sz="1800" dirty="0" smtClean="0">
                <a:latin typeface="Segoe UI" panose="020B0502040204020203" pitchFamily="34" charset="0"/>
                <a:cs typeface="Segoe UI" panose="020B0502040204020203" pitchFamily="34" charset="0"/>
              </a:rPr>
              <a:t>1886</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Coca-Cola</a:t>
            </a:r>
          </a:p>
          <a:p>
            <a:pPr>
              <a:lnSpc>
                <a:spcPct val="150000"/>
              </a:lnSpc>
              <a:spcBef>
                <a:spcPts val="0"/>
              </a:spcBef>
            </a:pPr>
            <a:r>
              <a:rPr lang="es-AR" sz="1800" dirty="0">
                <a:latin typeface="Segoe UI" panose="020B0502040204020203" pitchFamily="34" charset="0"/>
                <a:cs typeface="Segoe UI" panose="020B0502040204020203" pitchFamily="34" charset="0"/>
              </a:rPr>
              <a:t>1890: Avión</a:t>
            </a:r>
          </a:p>
          <a:p>
            <a:pPr>
              <a:lnSpc>
                <a:spcPct val="150000"/>
              </a:lnSpc>
              <a:spcBef>
                <a:spcPts val="0"/>
              </a:spcBef>
            </a:pPr>
            <a:r>
              <a:rPr lang="es-AR" sz="1800" dirty="0">
                <a:latin typeface="Segoe UI" panose="020B0502040204020203" pitchFamily="34" charset="0"/>
                <a:cs typeface="Segoe UI" panose="020B0502040204020203" pitchFamily="34" charset="0"/>
              </a:rPr>
              <a:t>1894: Cinematógrafo</a:t>
            </a:r>
          </a:p>
          <a:p>
            <a:pPr lvl="0">
              <a:lnSpc>
                <a:spcPct val="150000"/>
              </a:lnSpc>
              <a:spcBef>
                <a:spcPts val="0"/>
              </a:spcBef>
            </a:pPr>
            <a:r>
              <a:rPr lang="es-AR" sz="1800" dirty="0" smtClean="0">
                <a:latin typeface="Segoe UI" panose="020B0502040204020203" pitchFamily="34" charset="0"/>
                <a:cs typeface="Segoe UI" panose="020B0502040204020203" pitchFamily="34" charset="0"/>
              </a:rPr>
              <a:t>1899</a:t>
            </a:r>
            <a:r>
              <a:rPr lang="es-AR" sz="1800" dirty="0">
                <a:latin typeface="Segoe UI" panose="020B0502040204020203" pitchFamily="34" charset="0"/>
                <a:cs typeface="Segoe UI" panose="020B0502040204020203" pitchFamily="34" charset="0"/>
              </a:rPr>
              <a:t>: Aspirina</a:t>
            </a:r>
            <a:endParaRPr lang="en-US" sz="1800" u="none" strike="noStrike" dirty="0">
              <a:effectLst/>
              <a:latin typeface="Segoe UI" panose="020B0502040204020203" pitchFamily="34" charset="0"/>
              <a:cs typeface="Segoe UI" panose="020B0502040204020203" pitchFamily="34" charset="0"/>
            </a:endParaRPr>
          </a:p>
        </p:txBody>
      </p:sp>
      <p:cxnSp>
        <p:nvCxnSpPr>
          <p:cNvPr id="4" name="Straight Arrow Connector 3"/>
          <p:cNvCxnSpPr/>
          <p:nvPr/>
        </p:nvCxnSpPr>
        <p:spPr>
          <a:xfrm>
            <a:off x="1341884" y="2060848"/>
            <a:ext cx="0" cy="4404321"/>
          </a:xfrm>
          <a:prstGeom prst="straightConnector1">
            <a:avLst/>
          </a:prstGeom>
          <a:ln w="76200">
            <a:tailEnd type="triangle"/>
          </a:ln>
          <a:effectLst>
            <a:outerShdw blurRad="50800" dist="38100" dir="5400000" algn="t" rotWithShape="0">
              <a:prstClr val="black">
                <a:alpha val="40000"/>
              </a:prstClr>
            </a:outerShdw>
          </a:effectLst>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384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smtClean="0">
                <a:latin typeface="Segoe UI" panose="020B0502040204020203" pitchFamily="34" charset="0"/>
                <a:cs typeface="Segoe UI" panose="020B0502040204020203" pitchFamily="34" charset="0"/>
              </a:rPr>
              <a:t>Esteganografía</a:t>
            </a:r>
          </a:p>
          <a:p>
            <a:pPr lvl="1"/>
            <a:r>
              <a:rPr lang="es-AR" dirty="0" smtClean="0">
                <a:latin typeface="Segoe UI" panose="020B0502040204020203" pitchFamily="34" charset="0"/>
                <a:cs typeface="Segoe UI" panose="020B0502040204020203" pitchFamily="34" charset="0"/>
              </a:rPr>
              <a:t>Ocultar mensajes dentro de otros mensajes</a:t>
            </a:r>
          </a:p>
          <a:p>
            <a:r>
              <a:rPr lang="es-AR" dirty="0" smtClean="0">
                <a:latin typeface="Segoe UI" panose="020B0502040204020203" pitchFamily="34" charset="0"/>
                <a:cs typeface="Segoe UI" panose="020B0502040204020203" pitchFamily="34" charset="0"/>
              </a:rPr>
              <a:t>Criptografía</a:t>
            </a:r>
          </a:p>
          <a:p>
            <a:pPr lvl="1"/>
            <a:r>
              <a:rPr lang="es-AR" dirty="0" smtClean="0">
                <a:latin typeface="Segoe UI" panose="020B0502040204020203" pitchFamily="34" charset="0"/>
                <a:cs typeface="Segoe UI" panose="020B0502040204020203" pitchFamily="34" charset="0"/>
              </a:rPr>
              <a:t>Método </a:t>
            </a:r>
            <a:r>
              <a:rPr lang="es-AR" dirty="0" err="1" smtClean="0">
                <a:latin typeface="Segoe UI" panose="020B0502040204020203" pitchFamily="34" charset="0"/>
                <a:cs typeface="Segoe UI" panose="020B0502040204020203" pitchFamily="34" charset="0"/>
              </a:rPr>
              <a:t>Playfair</a:t>
            </a:r>
            <a:r>
              <a:rPr lang="es-AR" dirty="0" smtClean="0">
                <a:latin typeface="Segoe UI" panose="020B0502040204020203" pitchFamily="34" charset="0"/>
                <a:cs typeface="Segoe UI" panose="020B0502040204020203" pitchFamily="34" charset="0"/>
              </a:rPr>
              <a:t> (1854)</a:t>
            </a:r>
            <a:endParaRPr lang="es-AR" dirty="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Patentes de invención</a:t>
            </a:r>
          </a:p>
          <a:p>
            <a:r>
              <a:rPr lang="es-AR" dirty="0" smtClean="0">
                <a:latin typeface="Segoe UI" panose="020B0502040204020203" pitchFamily="34" charset="0"/>
                <a:cs typeface="Segoe UI" panose="020B0502040204020203" pitchFamily="34" charset="0"/>
              </a:rPr>
              <a:t>Cajas de seguridad</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5895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Riesgos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(COMPLETAR)</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7921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dirty="0" smtClean="0">
                <a:latin typeface="Segoe UI" panose="020B0502040204020203" pitchFamily="34" charset="0"/>
                <a:cs typeface="Segoe UI" panose="020B0502040204020203" pitchFamily="34" charset="0"/>
              </a:rPr>
              <a:t>Economía basada en la información</a:t>
            </a:r>
          </a:p>
          <a:p>
            <a:pPr lvl="1"/>
            <a:r>
              <a:rPr lang="es-AR" dirty="0" smtClean="0">
                <a:latin typeface="Segoe UI" panose="020B0502040204020203" pitchFamily="34" charset="0"/>
                <a:cs typeface="Segoe UI" panose="020B0502040204020203" pitchFamily="34" charset="0"/>
              </a:rPr>
              <a:t>Nuevos desafíos: </a:t>
            </a:r>
            <a:r>
              <a:rPr lang="es-AR" dirty="0">
                <a:latin typeface="Segoe UI" panose="020B0502040204020203" pitchFamily="34" charset="0"/>
                <a:cs typeface="Segoe UI" panose="020B0502040204020203" pitchFamily="34" charset="0"/>
              </a:rPr>
              <a:t>m</a:t>
            </a:r>
            <a:r>
              <a:rPr lang="es-AR" dirty="0" smtClean="0">
                <a:latin typeface="Segoe UI" panose="020B0502040204020203" pitchFamily="34" charset="0"/>
                <a:cs typeface="Segoe UI" panose="020B0502040204020203" pitchFamily="34" charset="0"/>
              </a:rPr>
              <a:t>anejar y procesar información de diversa índole, en grandes cantidades, a alta velocidad</a:t>
            </a:r>
          </a:p>
          <a:p>
            <a:pPr lvl="0"/>
            <a:r>
              <a:rPr lang="es-AR" dirty="0" smtClean="0">
                <a:latin typeface="Segoe UI" panose="020B0502040204020203" pitchFamily="34" charset="0"/>
                <a:cs typeface="Segoe UI" panose="020B0502040204020203" pitchFamily="34" charset="0"/>
              </a:rPr>
              <a:t>Información disponible de forma electrónica </a:t>
            </a:r>
          </a:p>
          <a:p>
            <a:pPr lvl="1"/>
            <a:r>
              <a:rPr lang="es-AR" dirty="0" smtClean="0">
                <a:latin typeface="Segoe UI" panose="020B0502040204020203" pitchFamily="34" charset="0"/>
                <a:cs typeface="Segoe UI" panose="020B0502040204020203" pitchFamily="34" charset="0"/>
              </a:rPr>
              <a:t>Información personal, datos médicos, datos financieros</a:t>
            </a:r>
          </a:p>
          <a:p>
            <a:pPr lvl="1"/>
            <a:r>
              <a:rPr lang="es-AR" dirty="0" smtClean="0">
                <a:latin typeface="Segoe UI" panose="020B0502040204020203" pitchFamily="34" charset="0"/>
                <a:cs typeface="Segoe UI" panose="020B0502040204020203" pitchFamily="34" charset="0"/>
              </a:rPr>
              <a:t>Espionaje informático</a:t>
            </a:r>
          </a:p>
        </p:txBody>
      </p:sp>
    </p:spTree>
    <p:extLst>
      <p:ext uri="{BB962C8B-B14F-4D97-AF65-F5344CB8AC3E}">
        <p14:creationId xmlns:p14="http://schemas.microsoft.com/office/powerpoint/2010/main" val="267521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1312</Words>
  <Application>Microsoft Office PowerPoint</Application>
  <PresentationFormat>Custom</PresentationFormat>
  <Paragraphs>152</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Segoe UI</vt:lpstr>
      <vt:lpstr>Digital Blue Tunnel 16x9</vt:lpstr>
      <vt:lpstr>Fuga de Información en los Siglos XIX y XXI</vt:lpstr>
      <vt:lpstr>Integrantes</vt:lpstr>
      <vt:lpstr>Introducción</vt:lpstr>
      <vt:lpstr>Siglo XIX – Introducción</vt:lpstr>
      <vt:lpstr>Siglo XIX – Casos reales</vt:lpstr>
      <vt:lpstr>Siglo XIX – Eventos</vt:lpstr>
      <vt:lpstr>Siglo XIX – Mecanismos de defensa</vt:lpstr>
      <vt:lpstr>Siglo XIX – Riesgos</vt:lpstr>
      <vt:lpstr>Siglo XXI – Introducción</vt:lpstr>
      <vt:lpstr>Siglo XXI – Eventos tecnológicos</vt:lpstr>
      <vt:lpstr>Siglo XXI – Mecanismos de defensa</vt:lpstr>
      <vt:lpstr>Siglo XXI – Mecanismos de defensa (cont.)</vt:lpstr>
      <vt:lpstr>Siglo XXI – Riesgos</vt:lpstr>
      <vt:lpstr>Siglo XXI – Casos reales</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Fuga de Informacion</dc:title>
  <dc:creator/>
  <cp:keywords>Implantacion de Sistemas</cp:keywords>
  <cp:lastModifiedBy/>
  <cp:revision>1</cp:revision>
  <dcterms:created xsi:type="dcterms:W3CDTF">2014-11-09T20:16:30Z</dcterms:created>
  <dcterms:modified xsi:type="dcterms:W3CDTF">2014-11-09T23:01:18Z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