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65" r:id="rId3"/>
    <p:sldId id="310" r:id="rId4"/>
    <p:sldId id="311" r:id="rId5"/>
    <p:sldId id="324" r:id="rId6"/>
    <p:sldId id="328" r:id="rId7"/>
    <p:sldId id="329" r:id="rId8"/>
    <p:sldId id="330" r:id="rId9"/>
    <p:sldId id="334" r:id="rId10"/>
    <p:sldId id="335" r:id="rId11"/>
    <p:sldId id="321" r:id="rId12"/>
    <p:sldId id="325" r:id="rId13"/>
    <p:sldId id="326" r:id="rId14"/>
    <p:sldId id="327" r:id="rId15"/>
    <p:sldId id="331" r:id="rId16"/>
    <p:sldId id="333" r:id="rId17"/>
    <p:sldId id="319"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434" autoAdjust="0"/>
  </p:normalViewPr>
  <p:slideViewPr>
    <p:cSldViewPr showGuides="1">
      <p:cViewPr>
        <p:scale>
          <a:sx n="66" d="100"/>
          <a:sy n="66" d="100"/>
        </p:scale>
        <p:origin x="-900" y="-25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11/9/2014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‹Nº›</a:t>
            </a:fld>
            <a:endParaRPr/>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11/9/2014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‹Nº›</a:t>
            </a:fld>
            <a:endParaRPr/>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xmlns=""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13</a:t>
            </a:fld>
            <a:endParaRPr lang="en-US"/>
          </a:p>
        </p:txBody>
      </p:sp>
    </p:spTree>
    <p:extLst>
      <p:ext uri="{BB962C8B-B14F-4D97-AF65-F5344CB8AC3E}">
        <p14:creationId xmlns:p14="http://schemas.microsoft.com/office/powerpoint/2010/main" xmlns="" val="707643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14</a:t>
            </a:fld>
            <a:endParaRPr lang="en-US"/>
          </a:p>
        </p:txBody>
      </p:sp>
    </p:spTree>
    <p:extLst>
      <p:ext uri="{BB962C8B-B14F-4D97-AF65-F5344CB8AC3E}">
        <p14:creationId xmlns:p14="http://schemas.microsoft.com/office/powerpoint/2010/main" xmlns="" val="1014212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15</a:t>
            </a:fld>
            <a:endParaRPr lang="en-US"/>
          </a:p>
        </p:txBody>
      </p:sp>
    </p:spTree>
    <p:extLst>
      <p:ext uri="{BB962C8B-B14F-4D97-AF65-F5344CB8AC3E}">
        <p14:creationId xmlns:p14="http://schemas.microsoft.com/office/powerpoint/2010/main" xmlns="" val="1276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xmlns=""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4</a:t>
            </a:fld>
            <a:endParaRPr lang="en-US"/>
          </a:p>
        </p:txBody>
      </p:sp>
    </p:spTree>
    <p:extLst>
      <p:ext uri="{BB962C8B-B14F-4D97-AF65-F5344CB8AC3E}">
        <p14:creationId xmlns:p14="http://schemas.microsoft.com/office/powerpoint/2010/main" xmlns="" val="255492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5</a:t>
            </a:fld>
            <a:endParaRPr lang="en-US"/>
          </a:p>
        </p:txBody>
      </p:sp>
    </p:spTree>
    <p:extLst>
      <p:ext uri="{BB962C8B-B14F-4D97-AF65-F5344CB8AC3E}">
        <p14:creationId xmlns:p14="http://schemas.microsoft.com/office/powerpoint/2010/main" xmlns="" val="24731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6</a:t>
            </a:fld>
            <a:endParaRPr lang="en-US"/>
          </a:p>
        </p:txBody>
      </p:sp>
    </p:spTree>
    <p:extLst>
      <p:ext uri="{BB962C8B-B14F-4D97-AF65-F5344CB8AC3E}">
        <p14:creationId xmlns:p14="http://schemas.microsoft.com/office/powerpoint/2010/main" xmlns="" val="316456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7</a:t>
            </a:fld>
            <a:endParaRPr lang="en-US"/>
          </a:p>
        </p:txBody>
      </p:sp>
    </p:spTree>
    <p:extLst>
      <p:ext uri="{BB962C8B-B14F-4D97-AF65-F5344CB8AC3E}">
        <p14:creationId xmlns:p14="http://schemas.microsoft.com/office/powerpoint/2010/main" xmlns="" val="136258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10</a:t>
            </a:fld>
            <a:endParaRPr lang="en-US"/>
          </a:p>
        </p:txBody>
      </p:sp>
    </p:spTree>
    <p:extLst>
      <p:ext uri="{BB962C8B-B14F-4D97-AF65-F5344CB8AC3E}">
        <p14:creationId xmlns:p14="http://schemas.microsoft.com/office/powerpoint/2010/main" xmlns="" val="380502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11</a:t>
            </a:fld>
            <a:endParaRPr lang="en-US"/>
          </a:p>
        </p:txBody>
      </p:sp>
    </p:spTree>
    <p:extLst>
      <p:ext uri="{BB962C8B-B14F-4D97-AF65-F5344CB8AC3E}">
        <p14:creationId xmlns:p14="http://schemas.microsoft.com/office/powerpoint/2010/main" xmlns="" val="655676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12</a:t>
            </a:fld>
            <a:endParaRPr lang="en-US"/>
          </a:p>
        </p:txBody>
      </p:sp>
    </p:spTree>
    <p:extLst>
      <p:ext uri="{BB962C8B-B14F-4D97-AF65-F5344CB8AC3E}">
        <p14:creationId xmlns:p14="http://schemas.microsoft.com/office/powerpoint/2010/main" xmlns="" val="2488318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11/9/2014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11/9/2014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11/9/2014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11/9/2014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11/9/2014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11/9/2014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‹Nº›</a:t>
            </a:fld>
            <a:endParaRPr/>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8920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xmlns="" val="2675216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41824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63514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745072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2833454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XXI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ES" sz="2000" dirty="0" smtClean="0">
                <a:latin typeface="Segoe UI" panose="020B0502040204020203" pitchFamily="34" charset="0"/>
                <a:cs typeface="Segoe UI" panose="020B0502040204020203" pitchFamily="34" charset="0"/>
              </a:rPr>
              <a:t>1996: </a:t>
            </a:r>
            <a:r>
              <a:rPr lang="es-ES" sz="2000" dirty="0">
                <a:latin typeface="Segoe UI" panose="020B0502040204020203" pitchFamily="34" charset="0"/>
                <a:cs typeface="Segoe UI" panose="020B0502040204020203" pitchFamily="34" charset="0"/>
              </a:rPr>
              <a:t>se promulgó en Estados Unidos la ley HIPAA (</a:t>
            </a:r>
            <a:r>
              <a:rPr lang="es-ES" sz="2000" dirty="0" err="1">
                <a:latin typeface="Segoe UI" panose="020B0502040204020203" pitchFamily="34" charset="0"/>
                <a:cs typeface="Segoe UI" panose="020B0502040204020203" pitchFamily="34" charset="0"/>
              </a:rPr>
              <a:t>Health</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Insurance</a:t>
            </a:r>
            <a:r>
              <a:rPr lang="es-ES" sz="2000" dirty="0">
                <a:latin typeface="Segoe UI" panose="020B0502040204020203" pitchFamily="34" charset="0"/>
                <a:cs typeface="Segoe UI" panose="020B0502040204020203" pitchFamily="34" charset="0"/>
              </a:rPr>
              <a:t> </a:t>
            </a:r>
            <a:r>
              <a:rPr lang="es-ES" sz="2000" dirty="0" err="1" smtClean="0">
                <a:latin typeface="Segoe UI" panose="020B0502040204020203" pitchFamily="34" charset="0"/>
                <a:cs typeface="Segoe UI" panose="020B0502040204020203" pitchFamily="34" charset="0"/>
              </a:rPr>
              <a:t>Portability</a:t>
            </a:r>
            <a:r>
              <a:rPr lang="es-ES" sz="2000" dirty="0" smtClean="0">
                <a:latin typeface="Segoe UI" panose="020B0502040204020203" pitchFamily="34" charset="0"/>
                <a:cs typeface="Segoe UI" panose="020B0502040204020203" pitchFamily="34" charset="0"/>
              </a:rPr>
              <a:t> </a:t>
            </a:r>
            <a:r>
              <a:rPr lang="es-ES" sz="2000" dirty="0">
                <a:latin typeface="Segoe UI" panose="020B0502040204020203" pitchFamily="34" charset="0"/>
                <a:cs typeface="Segoe UI" panose="020B0502040204020203" pitchFamily="34" charset="0"/>
              </a:rPr>
              <a:t>and </a:t>
            </a:r>
            <a:r>
              <a:rPr lang="es-ES" sz="2000" dirty="0" err="1">
                <a:latin typeface="Segoe UI" panose="020B0502040204020203" pitchFamily="34" charset="0"/>
                <a:cs typeface="Segoe UI" panose="020B0502040204020203" pitchFamily="34" charset="0"/>
              </a:rPr>
              <a:t>Accountability</a:t>
            </a:r>
            <a:r>
              <a:rPr lang="es-ES" sz="2000" dirty="0">
                <a:latin typeface="Segoe UI" panose="020B0502040204020203" pitchFamily="34" charset="0"/>
                <a:cs typeface="Segoe UI" panose="020B0502040204020203" pitchFamily="34" charset="0"/>
              </a:rPr>
              <a:t> </a:t>
            </a:r>
            <a:r>
              <a:rPr lang="es-ES" sz="2000" dirty="0" err="1">
                <a:latin typeface="Segoe UI" panose="020B0502040204020203" pitchFamily="34" charset="0"/>
                <a:cs typeface="Segoe UI" panose="020B0502040204020203" pitchFamily="34" charset="0"/>
              </a:rPr>
              <a:t>Act</a:t>
            </a:r>
            <a:r>
              <a:rPr lang="es-ES" sz="2000" dirty="0">
                <a:latin typeface="Segoe UI" panose="020B0502040204020203" pitchFamily="34" charset="0"/>
                <a:cs typeface="Segoe UI" panose="020B0502040204020203" pitchFamily="34" charset="0"/>
              </a:rPr>
              <a:t>), cuyo objetivo es asegurar la privacidad de los pacientes y la seguridad de la información relacionada a </a:t>
            </a:r>
            <a:r>
              <a:rPr lang="es-ES" sz="2000" dirty="0" smtClean="0">
                <a:latin typeface="Segoe UI" panose="020B0502040204020203" pitchFamily="34" charset="0"/>
                <a:cs typeface="Segoe UI" panose="020B0502040204020203" pitchFamily="34" charset="0"/>
              </a:rPr>
              <a:t>ellos. </a:t>
            </a:r>
            <a:r>
              <a:rPr lang="es-ES" sz="2000" dirty="0">
                <a:latin typeface="Segoe UI" panose="020B0502040204020203" pitchFamily="34" charset="0"/>
                <a:cs typeface="Segoe UI" panose="020B0502040204020203" pitchFamily="34" charset="0"/>
              </a:rPr>
              <a:t>En el año 2004 se produjo el primer caso de violación a esta ley, cuando un empleado de una asociación de enfermos de cáncer utilizó información de pacientes para obtener tarjetas de crédito.</a:t>
            </a:r>
            <a:endParaRPr lang="es-ES" sz="2000" dirty="0" smtClean="0">
              <a:latin typeface="Segoe UI" panose="020B0502040204020203" pitchFamily="34" charset="0"/>
              <a:cs typeface="Segoe UI" panose="020B0502040204020203" pitchFamily="34" charset="0"/>
            </a:endParaRPr>
          </a:p>
          <a:p>
            <a:r>
              <a:rPr lang="es-ES" sz="2000" dirty="0" smtClean="0">
                <a:latin typeface="Segoe UI" panose="020B0502040204020203" pitchFamily="34" charset="0"/>
                <a:cs typeface="Segoe UI" panose="020B0502040204020203" pitchFamily="34" charset="0"/>
              </a:rPr>
              <a:t>2010:  </a:t>
            </a:r>
            <a:r>
              <a:rPr lang="es-ES" sz="2000" dirty="0">
                <a:latin typeface="Segoe UI" panose="020B0502040204020203" pitchFamily="34" charset="0"/>
                <a:cs typeface="Segoe UI" panose="020B0502040204020203" pitchFamily="34" charset="0"/>
              </a:rPr>
              <a:t>Google detectó que había sido víctima de un ataque desde China, que robó información de su propiedad intelectual. El ataque logró entrar a correos de un grupo de activistas chinos, así como también empresas financieras, tecnológicas, tecnológicas, y medios y químicos.</a:t>
            </a:r>
          </a:p>
          <a:p>
            <a:r>
              <a:rPr lang="es-ES" sz="2000" dirty="0" smtClean="0">
                <a:latin typeface="Segoe UI" panose="020B0502040204020203" pitchFamily="34" charset="0"/>
                <a:cs typeface="Segoe UI" panose="020B0502040204020203" pitchFamily="34" charset="0"/>
              </a:rPr>
              <a:t>2014: </a:t>
            </a:r>
            <a:r>
              <a:rPr lang="es-AR" sz="2000" dirty="0" smtClean="0">
                <a:latin typeface="Segoe UI" panose="020B0502040204020203" pitchFamily="34" charset="0"/>
                <a:cs typeface="Segoe UI" panose="020B0502040204020203" pitchFamily="34" charset="0"/>
              </a:rPr>
              <a:t>Edward </a:t>
            </a:r>
            <a:r>
              <a:rPr lang="es-AR" sz="2000" dirty="0" err="1" smtClean="0">
                <a:latin typeface="Segoe UI" panose="020B0502040204020203" pitchFamily="34" charset="0"/>
                <a:cs typeface="Segoe UI" panose="020B0502040204020203" pitchFamily="34" charset="0"/>
              </a:rPr>
              <a:t>Snowden</a:t>
            </a:r>
            <a:r>
              <a:rPr lang="es-AR" sz="2000" dirty="0" smtClean="0">
                <a:latin typeface="Segoe UI" panose="020B0502040204020203" pitchFamily="34" charset="0"/>
                <a:cs typeface="Segoe UI" panose="020B0502040204020203" pitchFamily="34" charset="0"/>
              </a:rPr>
              <a:t> revela cómo la Casa Blanca y sus organismos espían las comunicaciones en Internet. </a:t>
            </a:r>
            <a:r>
              <a:rPr lang="es-AR" sz="2000" dirty="0" err="1" smtClean="0">
                <a:latin typeface="Segoe UI" panose="020B0502040204020203" pitchFamily="34" charset="0"/>
                <a:cs typeface="Segoe UI" panose="020B0502040204020203" pitchFamily="34" charset="0"/>
              </a:rPr>
              <a:t>Snowden</a:t>
            </a:r>
            <a:r>
              <a:rPr lang="es-AR" sz="2000" dirty="0">
                <a:latin typeface="Segoe UI" panose="020B0502040204020203" pitchFamily="34" charset="0"/>
                <a:cs typeface="Segoe UI" panose="020B0502040204020203" pitchFamily="34" charset="0"/>
              </a:rPr>
              <a:t>, asilado político en Rusia, filtró documentos sobre las prácticas de espionaje del Gobierno empleando unidades de memoria USB (“</a:t>
            </a:r>
            <a:r>
              <a:rPr lang="es-AR" sz="2000" dirty="0" err="1">
                <a:latin typeface="Segoe UI" panose="020B0502040204020203" pitchFamily="34" charset="0"/>
                <a:cs typeface="Segoe UI" panose="020B0502040204020203" pitchFamily="34" charset="0"/>
              </a:rPr>
              <a:t>pendrives</a:t>
            </a:r>
            <a:r>
              <a:rPr lang="es-AR"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659291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sz="6600" dirty="0" smtClean="0">
                <a:latin typeface="Segoe UI" panose="020B0502040204020203" pitchFamily="34" charset="0"/>
                <a:cs typeface="Segoe UI" panose="020B0502040204020203" pitchFamily="34" charset="0"/>
              </a:rPr>
              <a:t>Fin</a:t>
            </a:r>
            <a:endParaRPr lang="en-US" sz="6600"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108506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139132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a:p>
            <a:pPr lvl="1"/>
            <a:r>
              <a:rPr lang="es-AR" dirty="0" smtClean="0">
                <a:latin typeface="Segoe UI" panose="020B0502040204020203" pitchFamily="34" charset="0"/>
                <a:cs typeface="Segoe UI" panose="020B0502040204020203" pitchFamily="34" charset="0"/>
              </a:rPr>
              <a:t>Preventivos</a:t>
            </a:r>
            <a:r>
              <a:rPr lang="es-AR" i="1" dirty="0" smtClean="0">
                <a:latin typeface="Segoe UI" panose="020B0502040204020203" pitchFamily="34" charset="0"/>
                <a:cs typeface="Segoe UI" panose="020B0502040204020203" pitchFamily="34" charset="0"/>
              </a:rPr>
              <a:t> (intentan evitar la ocurrencia de situaciones de riesgo)</a:t>
            </a:r>
          </a:p>
          <a:p>
            <a:pPr lvl="1"/>
            <a:r>
              <a:rPr lang="es-AR" dirty="0" smtClean="0">
                <a:latin typeface="Segoe UI" panose="020B0502040204020203" pitchFamily="34" charset="0"/>
                <a:cs typeface="Segoe UI" panose="020B0502040204020203" pitchFamily="34" charset="0"/>
              </a:rPr>
              <a:t>Correctivos</a:t>
            </a:r>
            <a:r>
              <a:rPr lang="es-AR" i="1" dirty="0" smtClean="0">
                <a:latin typeface="Segoe UI" panose="020B0502040204020203" pitchFamily="34" charset="0"/>
                <a:cs typeface="Segoe UI" panose="020B0502040204020203" pitchFamily="34" charset="0"/>
              </a:rPr>
              <a:t> (corrigen la situación de riesgo una vez que ocurrió)</a:t>
            </a:r>
          </a:p>
        </p:txBody>
      </p:sp>
    </p:spTree>
    <p:extLst>
      <p:ext uri="{BB962C8B-B14F-4D97-AF65-F5344CB8AC3E}">
        <p14:creationId xmlns:p14="http://schemas.microsoft.com/office/powerpoint/2010/main" xmlns="" val="31062068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(COMPLETAR)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838456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a:lnSpc>
                <a:spcPct val="150000"/>
              </a:lnSpc>
              <a:spcBef>
                <a:spcPts val="0"/>
              </a:spcBef>
            </a:pPr>
            <a:r>
              <a:rPr lang="es-AR" sz="1800" dirty="0" smtClean="0">
                <a:latin typeface="Segoe UI" panose="020B0502040204020203" pitchFamily="34" charset="0"/>
                <a:cs typeface="Segoe UI" panose="020B0502040204020203" pitchFamily="34" charset="0"/>
              </a:rPr>
              <a:t>1804: Locomotora</a:t>
            </a:r>
          </a:p>
          <a:p>
            <a:pPr>
              <a:lnSpc>
                <a:spcPct val="150000"/>
              </a:lnSpc>
              <a:spcBef>
                <a:spcPts val="0"/>
              </a:spcBef>
            </a:pPr>
            <a:r>
              <a:rPr lang="es-AR" sz="1800" dirty="0" smtClean="0">
                <a:latin typeface="Segoe UI" panose="020B0502040204020203" pitchFamily="34" charset="0"/>
                <a:cs typeface="Segoe UI" panose="020B0502040204020203" pitchFamily="34" charset="0"/>
              </a:rPr>
              <a:t>1826</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Fotografía</a:t>
            </a:r>
          </a:p>
          <a:p>
            <a:pPr lvl="0">
              <a:lnSpc>
                <a:spcPct val="150000"/>
              </a:lnSpc>
              <a:spcBef>
                <a:spcPts val="0"/>
              </a:spcBef>
            </a:pPr>
            <a:r>
              <a:rPr lang="es-AR" sz="1800" dirty="0">
                <a:latin typeface="Segoe UI" panose="020B0502040204020203" pitchFamily="34" charset="0"/>
                <a:cs typeface="Segoe UI" panose="020B0502040204020203" pitchFamily="34" charset="0"/>
              </a:rPr>
              <a:t>1846: Anestesia</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1854</a:t>
            </a:r>
            <a:r>
              <a:rPr lang="es-AR" sz="1800" dirty="0">
                <a:latin typeface="Segoe UI" panose="020B0502040204020203" pitchFamily="34" charset="0"/>
                <a:cs typeface="Segoe UI" panose="020B0502040204020203" pitchFamily="34" charset="0"/>
              </a:rPr>
              <a:t>: Lámpara </a:t>
            </a:r>
            <a:r>
              <a:rPr lang="es-AR" sz="1800" dirty="0" smtClean="0">
                <a:latin typeface="Segoe UI" panose="020B0502040204020203" pitchFamily="34" charset="0"/>
                <a:cs typeface="Segoe UI" panose="020B0502040204020203" pitchFamily="34" charset="0"/>
              </a:rPr>
              <a:t>Incandescente (patentada por Thomas Edison en 1883)</a:t>
            </a:r>
          </a:p>
          <a:p>
            <a:pPr lvl="1">
              <a:lnSpc>
                <a:spcPct val="150000"/>
              </a:lnSpc>
              <a:spcBef>
                <a:spcPts val="0"/>
              </a:spcBef>
            </a:pPr>
            <a:r>
              <a:rPr lang="es-AR" sz="1400" dirty="0" smtClean="0">
                <a:latin typeface="Segoe UI" panose="020B0502040204020203" pitchFamily="34" charset="0"/>
                <a:cs typeface="Segoe UI" panose="020B0502040204020203" pitchFamily="34" charset="0"/>
              </a:rPr>
              <a:t>Teléfono (patentada por Alexander Graham Bell)</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1863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Dirigible</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1864: Método de la pasteurización</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1886</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Coca-Cola</a:t>
            </a:r>
          </a:p>
          <a:p>
            <a:pPr>
              <a:lnSpc>
                <a:spcPct val="150000"/>
              </a:lnSpc>
              <a:spcBef>
                <a:spcPts val="0"/>
              </a:spcBef>
            </a:pPr>
            <a:r>
              <a:rPr lang="es-AR" sz="1800" dirty="0">
                <a:latin typeface="Segoe UI" panose="020B0502040204020203" pitchFamily="34" charset="0"/>
                <a:cs typeface="Segoe UI" panose="020B0502040204020203" pitchFamily="34" charset="0"/>
              </a:rPr>
              <a:t>1890: Avión</a:t>
            </a:r>
          </a:p>
          <a:p>
            <a:pPr>
              <a:lnSpc>
                <a:spcPct val="150000"/>
              </a:lnSpc>
              <a:spcBef>
                <a:spcPts val="0"/>
              </a:spcBef>
            </a:pPr>
            <a:r>
              <a:rPr lang="es-AR" sz="1800" dirty="0">
                <a:latin typeface="Segoe UI" panose="020B0502040204020203" pitchFamily="34" charset="0"/>
                <a:cs typeface="Segoe UI" panose="020B0502040204020203" pitchFamily="34" charset="0"/>
              </a:rPr>
              <a:t>1894: Cinematógrafo</a:t>
            </a:r>
          </a:p>
          <a:p>
            <a:pPr lvl="0">
              <a:lnSpc>
                <a:spcPct val="150000"/>
              </a:lnSpc>
              <a:spcBef>
                <a:spcPts val="0"/>
              </a:spcBef>
            </a:pPr>
            <a:r>
              <a:rPr lang="es-AR" sz="1800" dirty="0" smtClean="0">
                <a:latin typeface="Segoe UI" panose="020B0502040204020203" pitchFamily="34" charset="0"/>
                <a:cs typeface="Segoe UI" panose="020B0502040204020203" pitchFamily="34" charset="0"/>
              </a:rPr>
              <a:t>1899</a:t>
            </a:r>
            <a:r>
              <a:rPr lang="es-AR" sz="1800" dirty="0">
                <a:latin typeface="Segoe UI" panose="020B0502040204020203" pitchFamily="34" charset="0"/>
                <a:cs typeface="Segoe UI" panose="020B0502040204020203" pitchFamily="34" charset="0"/>
              </a:rPr>
              <a:t>: Aspirina</a:t>
            </a:r>
            <a:endParaRPr lang="en-US" sz="1800" u="none" strike="noStrike" dirty="0">
              <a:effectLst/>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2060848"/>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0138400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Esteganografía</a:t>
            </a:r>
          </a:p>
          <a:p>
            <a:pPr lvl="1"/>
            <a:r>
              <a:rPr lang="es-AR" dirty="0" smtClean="0">
                <a:latin typeface="Segoe UI" panose="020B0502040204020203" pitchFamily="34" charset="0"/>
                <a:cs typeface="Segoe UI" panose="020B0502040204020203" pitchFamily="34" charset="0"/>
              </a:rPr>
              <a:t>Ocultar mensajes dentro de otros mensajes</a:t>
            </a:r>
          </a:p>
          <a:p>
            <a:r>
              <a:rPr lang="es-AR" dirty="0" smtClean="0">
                <a:latin typeface="Segoe UI" panose="020B0502040204020203" pitchFamily="34" charset="0"/>
                <a:cs typeface="Segoe UI" panose="020B0502040204020203" pitchFamily="34" charset="0"/>
              </a:rPr>
              <a:t>Criptografía</a:t>
            </a:r>
          </a:p>
          <a:p>
            <a:pPr lvl="1"/>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a:t>
            </a:r>
            <a:endParaRPr lang="es-AR" dirty="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258954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a:t>
            </a:r>
            <a:r>
              <a:rPr lang="es-AR" dirty="0" smtClean="0">
                <a:latin typeface="Segoe UI" pitchFamily="34" charset="0"/>
                <a:ea typeface="Segoe UI" pitchFamily="34" charset="0"/>
                <a:cs typeface="Segoe UI" pitchFamily="34" charset="0"/>
              </a:rPr>
              <a:t>documentación</a:t>
            </a:r>
          </a:p>
          <a:p>
            <a:r>
              <a:rPr lang="es-AR" dirty="0" smtClean="0">
                <a:latin typeface="Segoe UI" pitchFamily="34" charset="0"/>
                <a:ea typeface="Segoe UI" pitchFamily="34" charset="0"/>
                <a:cs typeface="Segoe UI" pitchFamily="34" charset="0"/>
              </a:rPr>
              <a:t>Información clave en manos del enemigo</a:t>
            </a:r>
            <a:endParaRPr lang="es-AR" dirty="0" smtClean="0">
              <a:latin typeface="Segoe UI" pitchFamily="34" charset="0"/>
              <a:ea typeface="Segoe UI" pitchFamily="34" charset="0"/>
              <a:cs typeface="Segoe UI" pitchFamily="34" charset="0"/>
            </a:endParaRPr>
          </a:p>
          <a:p>
            <a:r>
              <a:rPr lang="es-AR" dirty="0" smtClean="0">
                <a:latin typeface="Segoe UI" pitchFamily="34" charset="0"/>
                <a:ea typeface="Segoe UI" pitchFamily="34" charset="0"/>
                <a:cs typeface="Segoe UI" pitchFamily="34" charset="0"/>
              </a:rPr>
              <a:t>Pérdida de </a:t>
            </a:r>
            <a:r>
              <a:rPr lang="es-AR" dirty="0" smtClean="0">
                <a:latin typeface="Segoe UI" pitchFamily="34" charset="0"/>
                <a:ea typeface="Segoe UI" pitchFamily="34" charset="0"/>
                <a:cs typeface="Segoe UI" pitchFamily="34" charset="0"/>
              </a:rPr>
              <a:t>información</a:t>
            </a:r>
          </a:p>
          <a:p>
            <a:pPr lvl="1"/>
            <a:r>
              <a:rPr lang="es-AR" dirty="0" smtClean="0">
                <a:latin typeface="Segoe UI" pitchFamily="34" charset="0"/>
                <a:ea typeface="Segoe UI" pitchFamily="34" charset="0"/>
                <a:cs typeface="Segoe UI" pitchFamily="34" charset="0"/>
              </a:rPr>
              <a:t>Siniestros</a:t>
            </a:r>
            <a:endParaRPr lang="es-AR"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679218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1379</Words>
  <Application>Microsoft Office PowerPoint</Application>
  <PresentationFormat>Personalizado</PresentationFormat>
  <Paragraphs>168</Paragraphs>
  <Slides>16</Slides>
  <Notes>12</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Digital Blue Tunnel 16x9</vt:lpstr>
      <vt:lpstr>Fuga de Información en los Siglos XIX y XXI</vt:lpstr>
      <vt:lpstr>Integrantes</vt:lpstr>
      <vt:lpstr>Introducción</vt:lpstr>
      <vt:lpstr>Siglo XIX – Introducción</vt:lpstr>
      <vt:lpstr>Siglo XIX – Eventos</vt:lpstr>
      <vt:lpstr>Siglo XIX – Mecanismos de defensa</vt:lpstr>
      <vt:lpstr>Siglo XIX – Riesgos</vt:lpstr>
      <vt:lpstr>Siglo XIX – Casos reales</vt:lpstr>
      <vt:lpstr>Siglo XIX – Casos reales (cont.)</vt:lpstr>
      <vt:lpstr>Siglo XXI – Introducción</vt:lpstr>
      <vt:lpstr>Siglo XXI – Eventos tecnológicos</vt:lpstr>
      <vt:lpstr>Siglo XXI – Mecanismos de defensa</vt:lpstr>
      <vt:lpstr>Siglo XXI – Mecanismos de defensa (cont.)</vt:lpstr>
      <vt:lpstr>Siglo XXI – Riesgos</vt:lpstr>
      <vt:lpstr>Siglo XXI – Casos reales</vt:lpstr>
      <vt:lpstr>Fin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2014-11-09T23:44:10Z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