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7"/>
  </p:notesMasterIdLst>
  <p:handoutMasterIdLst>
    <p:handoutMasterId r:id="rId48"/>
  </p:handoutMasterIdLst>
  <p:sldIdLst>
    <p:sldId id="372" r:id="rId3"/>
    <p:sldId id="373" r:id="rId4"/>
    <p:sldId id="311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30" r:id="rId24"/>
    <p:sldId id="374" r:id="rId25"/>
    <p:sldId id="334" r:id="rId26"/>
    <p:sldId id="335" r:id="rId27"/>
    <p:sldId id="375" r:id="rId28"/>
    <p:sldId id="347" r:id="rId29"/>
    <p:sldId id="321" r:id="rId30"/>
    <p:sldId id="325" r:id="rId31"/>
    <p:sldId id="369" r:id="rId32"/>
    <p:sldId id="326" r:id="rId33"/>
    <p:sldId id="327" r:id="rId34"/>
    <p:sldId id="363" r:id="rId35"/>
    <p:sldId id="364" r:id="rId36"/>
    <p:sldId id="365" r:id="rId37"/>
    <p:sldId id="366" r:id="rId38"/>
    <p:sldId id="367" r:id="rId39"/>
    <p:sldId id="368" r:id="rId40"/>
    <p:sldId id="362" r:id="rId41"/>
    <p:sldId id="351" r:id="rId42"/>
    <p:sldId id="352" r:id="rId43"/>
    <p:sldId id="353" r:id="rId44"/>
    <p:sldId id="370" r:id="rId45"/>
    <p:sldId id="371" r:id="rId46"/>
  </p:sldIdLst>
  <p:sldSz cx="12188825" cy="6858000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434" autoAdjust="0"/>
  </p:normalViewPr>
  <p:slideViewPr>
    <p:cSldViewPr showGuides="1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79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11/10/2014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11/10/2014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Schmidt   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Maraggi    xix,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Zurita -   xix,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Parnisari  -  xxi, intro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mecanismos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Zhang   - xxi,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riesgos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66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72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3013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655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376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1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39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5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58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 de la economía tradicional traída en la revolución industrial hacia 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economía basada en la información.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industria es capaz de explorar las necesidades personales de los consumidores,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reducción de costos tanto para los consumidores como para las empresas.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</a:t>
            </a:r>
            <a:r>
              <a:rPr lang="es-A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 capital de las empresas tecnológicas lo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conforman los bienes o activos intangibles: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información, algoritmos, fórmulas, invenciones, procesos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estrategia comercial y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bases de datos</a:t>
            </a:r>
            <a:endParaRPr lang="es-A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organizaciones del siglo XXI deben estar preparadas para los siguientes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desafíos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Manejar y procesar grandes volúmenes de información diversa a alta velocidad. 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Analizar datos estructurados y no estructurados, tanto dentro como fuera de sus redes.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Monitorear eventos en entornos de nube, móviles y virtuales.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Adoptar acciones automáticamente cuando se detecta una amenaza.</a:t>
            </a:r>
            <a:endParaRPr lang="en-US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proliferación de internet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 el año 1990,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se ve incrementada gracias a la rápida expansión de los medios de comunicación.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 emergido nuevas formas de fuga de información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campo de la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medicina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situación es crítica. La información clínica de los pacientes es almacenada electrónicamente, y esto permite que las autoridades envíen registros de enfermedades a investigadores; en muchas ocasiones esto incluye los nombres y direcciones de los pacientes, sin su consentimiento explícito.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5029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dirty="0" smtClean="0"/>
              <a:t>WikiLeaks</a:t>
            </a:r>
            <a:r>
              <a:rPr lang="es-AR" dirty="0" smtClean="0"/>
              <a:t> provee acceso publico a documentos</a:t>
            </a:r>
            <a:r>
              <a:rPr lang="es-AR" baseline="0" dirty="0" smtClean="0"/>
              <a:t> confidenciales, protegiendo a quienes los envían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2013 se publican 1,7 millones de documentos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/>
              <a:t>Estados Unidos acusa a </a:t>
            </a:r>
            <a:r>
              <a:rPr lang="es-AR" baseline="0" dirty="0" err="1" smtClean="0"/>
              <a:t>Snowden</a:t>
            </a:r>
            <a:r>
              <a:rPr lang="es-AR" baseline="0" dirty="0" smtClean="0"/>
              <a:t> de espionaje y robo de propiedad del 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err="1" smtClean="0"/>
              <a:t>Snowden</a:t>
            </a:r>
            <a:r>
              <a:rPr lang="es-AR" baseline="0" dirty="0" smtClean="0"/>
              <a:t> recibe asilo temporal en Rusia </a:t>
            </a:r>
            <a:r>
              <a:rPr lang="es-AR" baseline="0" dirty="0" smtClean="0">
                <a:sym typeface="Wingdings" panose="05000000000000000000" pitchFamily="2" charset="2"/>
              </a:rPr>
              <a:t> complica relaciones internacionales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smtClean="0">
                <a:sym typeface="Wingdings" panose="05000000000000000000" pitchFamily="2" charset="2"/>
              </a:rPr>
              <a:t>Robo de iCloud: </a:t>
            </a:r>
            <a:r>
              <a:rPr lang="es-AR" baseline="0" dirty="0" smtClean="0">
                <a:sym typeface="Wingdings" panose="05000000000000000000" pitchFamily="2" charset="2"/>
              </a:rPr>
              <a:t>no fue por vulnerabilidades, sino por ataques por fuerza bruta a las contraseñas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="1" baseline="0" dirty="0" err="1" smtClean="0">
                <a:sym typeface="Wingdings" panose="05000000000000000000" pitchFamily="2" charset="2"/>
              </a:rPr>
              <a:t>Heartbleed</a:t>
            </a:r>
            <a:r>
              <a:rPr lang="es-AR" baseline="0" dirty="0" smtClean="0">
                <a:sym typeface="Wingdings" panose="05000000000000000000" pitchFamily="2" charset="2"/>
              </a:rPr>
              <a:t>: bug de la librería </a:t>
            </a:r>
            <a:r>
              <a:rPr lang="es-AR" baseline="0" dirty="0" err="1" smtClean="0">
                <a:sym typeface="Wingdings" panose="05000000000000000000" pitchFamily="2" charset="2"/>
              </a:rPr>
              <a:t>OpenSSL</a:t>
            </a:r>
            <a:r>
              <a:rPr lang="es-AR" baseline="0" dirty="0" smtClean="0">
                <a:sym typeface="Wingdings" panose="05000000000000000000" pitchFamily="2" charset="2"/>
              </a:rPr>
              <a:t> de código abierto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Permite a los atacantes leer la memoria de un servidor o un cliente, extrayendo </a:t>
            </a:r>
            <a:r>
              <a:rPr lang="es-AR" baseline="0" dirty="0" err="1" smtClean="0">
                <a:sym typeface="Wingdings" panose="05000000000000000000" pitchFamily="2" charset="2"/>
              </a:rPr>
              <a:t>asi</a:t>
            </a:r>
            <a:r>
              <a:rPr lang="es-AR" baseline="0" dirty="0" smtClean="0">
                <a:sym typeface="Wingdings" panose="05000000000000000000" pitchFamily="2" charset="2"/>
              </a:rPr>
              <a:t> claves privadas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El atacante no deja rastros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baseline="0" dirty="0" smtClean="0">
                <a:sym typeface="Wingdings" panose="05000000000000000000" pitchFamily="2" charset="2"/>
              </a:rPr>
              <a:t>Oportunidad para que las empresas actualicen su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5676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Origen interno como externo.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AR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Usuarios: los usuarios pueden ser intencional o </a:t>
            </a:r>
            <a:r>
              <a:rPr lang="es-AR" u="none" strike="noStrike" dirty="0" err="1" smtClean="0">
                <a:effectLst/>
              </a:rPr>
              <a:t>inintencionalmente</a:t>
            </a:r>
            <a:r>
              <a:rPr lang="es-AR" u="none" strike="noStrike" dirty="0" smtClean="0">
                <a:effectLst/>
              </a:rPr>
              <a:t> responsables de fugas de información.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No se definieron bien sus perfiles de acceso.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Programas maliciosos: son instalados intencionalmente o por error. Pueden dañar los datos existentes, abrir la puerta a intrusos, impedir accesos a programas, enviar información a un tercero, etc.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Errores de programación: errores o fallas en programación que pueden dar libre acceso a crackers.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Accesos no autorizados/intrusos: un tercero no autorizado que accede a la información dentro de una computadora.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Robos de componentes de hardware (discos o memoria) que contienen información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Desastres no previstos &amp;</a:t>
            </a:r>
            <a:r>
              <a:rPr lang="es-AR" u="none" strike="noStrike" baseline="0" dirty="0" smtClean="0">
                <a:effectLst/>
              </a:rPr>
              <a:t> fallos de hardware</a:t>
            </a:r>
            <a:r>
              <a:rPr lang="es-AR" u="none" strike="noStrike" dirty="0" smtClean="0">
                <a:effectLst/>
              </a:rPr>
              <a:t> </a:t>
            </a:r>
            <a:r>
              <a:rPr lang="es-AR" u="none" strike="noStrike" dirty="0" smtClean="0">
                <a:effectLst/>
                <a:sym typeface="Wingdings" panose="05000000000000000000" pitchFamily="2" charset="2"/>
              </a:rPr>
              <a:t> </a:t>
            </a:r>
            <a:r>
              <a:rPr lang="es-AR" u="none" strike="noStrike" dirty="0" smtClean="0">
                <a:effectLst/>
              </a:rPr>
              <a:t>pérdida de información irrecuperable.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u="none" strike="noStrike" dirty="0" smtClean="0">
                <a:effectLst/>
              </a:rPr>
              <a:t>Personal interno de la roba información para venderla a la competencia.</a:t>
            </a:r>
            <a:endParaRPr lang="en-US" u="none" strike="noStrike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61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patente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 conjunto de derechos que se le otorgan a un inventor por un período limitado de tiempo (20 años),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cambio de la divulgación de los detalles del mismo.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una forma de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propiedad intelectual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proporcionan dueño la garantía de que otras empresas no podrán producir, utilizar o vender el producto patentado sin permiso.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sistema de patentamiento fue creado en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1450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fue durante la revolución francesa que se creó el sistema moderno.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altos costos 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asociados al mantenimiento de patentes (por ejemplo, en Estados Unidos el mismo puede alcanzar los 30 mil dólares por patente),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 varios mecanismos que permiten sustentar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seguridad informática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donde</a:t>
            </a: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 sólo de ellos no es suficiente para garantizar el éxito, ya que es necesario complementarlos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Restricciones de acceso físico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contraseñas seguras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firewalls y software antivirus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Encriptación de las comunicaciones confidenciales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Encriptado de las copias de seguridad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Distinción de niveles de acceso según autorización formal en perfiles de usuarios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Localización múltiple y distante de estructuras de datos redundantes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Políticas de recuperación ante catástrofes</a:t>
            </a:r>
            <a:endParaRPr lang="en-US" u="none" strike="noStrike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831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Auditorías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facilitar la trazabilidad de las acciones de los usuarios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generar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registros (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logs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las acciones importantes</a:t>
            </a: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hayan definido,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vinculación entre las personas y sus accesos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 evitar la fuga de información, ya que en caso de filtrarse hacia el exterior, se podría señalar de manera directa a todos aquellos que tuvieron acceso y se podría analizar su uso previo al incidente, obteniendo posibles conclusiones y responsables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Utilización de estándares internacionales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alcance internacional, y normativas vinculadas a lo que se quiera organizar.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fuga de información está contemplada dentro de la gestión de la seguridad, y como tal se describen contramedidas y técnicas en distintos estándares.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normas ISO 27000, que está especialmente dedicada a seguridad de la información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27001, requisitos para implementar un sistema de gestión de seguridad,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27002 define las mejores prácticas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27004 métricas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27005 gestión de riesgos, entre otras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es-AR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A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los proyectos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aplica a empresas comerciales, particularmente tecnológicas.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nombres clave para los productos que están en fase de desarrollo y aún no se han lanzado al mercado.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a los trabajadores de dichos productos hablar sobre los mismos sin revelar de qué se trata a terceros.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obliga a enfocarse en el producto y prevenir la generación de asociaciones basándose en el nombre.</a:t>
            </a:r>
            <a:endParaRPr lang="en-US" u="none" strike="noStrike" dirty="0" smtClean="0">
              <a:effectLst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AR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Permiten crear un impacto positivo en los potenciales consumidores, al utilizar nombres que atraen al mercado.</a:t>
            </a:r>
            <a:r>
              <a:rPr lang="es-AR" sz="1200" i="1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764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11/10/2014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53852" y="2564904"/>
            <a:ext cx="8229600" cy="1727448"/>
          </a:xfrm>
        </p:spPr>
        <p:txBody>
          <a:bodyPr>
            <a:normAutofit/>
          </a:bodyPr>
          <a:lstStyle/>
          <a:p>
            <a:r>
              <a:rPr lang="es-AR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 de Información </a:t>
            </a:r>
            <a:r>
              <a:rPr lang="es-A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los Siglos XIX y XXI</a:t>
            </a:r>
            <a:endParaRPr lang="es-A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2" y="4800600"/>
            <a:ext cx="9925743" cy="1219200"/>
          </a:xfrm>
        </p:spPr>
        <p:txBody>
          <a:bodyPr/>
          <a:lstStyle/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75.17 - Implantación de Sistemas</a:t>
            </a:r>
          </a:p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75.56 - Organización de la Implantación y el Mantenimiento</a:t>
            </a:r>
            <a:endParaRPr lang="es-AR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5213" y="836712"/>
            <a:ext cx="1284783" cy="12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Tipos de controles para mitigar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distintos tipos de controles, a saber: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Preventivos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identifican el riesgo antes de que se produzca.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Detectivos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se utilizan para detectar riesgos luego de que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</a:t>
            </a:r>
          </a:p>
          <a:p>
            <a:pPr lvl="0"/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materializan.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Correctivos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ayudan 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investigación y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corrección de las causas del riesgo. </a:t>
            </a:r>
          </a:p>
        </p:txBody>
      </p:sp>
    </p:spTree>
    <p:extLst>
      <p:ext uri="{BB962C8B-B14F-4D97-AF65-F5344CB8AC3E}">
        <p14:creationId xmlns:p14="http://schemas.microsoft.com/office/powerpoint/2010/main" xmlns="" val="420730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XIX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entre mosquetes y bayonetas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18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764361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Innovación productiva, relevancia del inventor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Europa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América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África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Administración de la propiedad intelectual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Propiedad Industrial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84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Revolución Industrial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Importancia de la técnica productiva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Centralización poblacional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Burguesía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Ordenamiento social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Liberalismo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Iluminismo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Iniciada a mediados del Siglo XVIII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154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Innovación productiva:</a:t>
            </a:r>
            <a:b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Inventor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Búsqueda de mayor productividad en la producción de bienes industriales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Revalorización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Creciente demanda por un mayor incentivo a la actividad de la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Sofisticación y formalización del conocimiento técnico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Rédito del inventor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la sabiduría a la invención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17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Política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Propagación de estructuras e ideas de la Revolución Francesa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Instauraciones de Repúblicas como Estados Nacionales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Desintegración del Reino de Indias e independencia de regiones administrativas divididas en provincias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Colonización de África. Expediciones científicas europeas y repartición de territorios continentales (Conferencia de Berlín)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Doctrinas materialistas: liberalismo y socialismo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“Lo relativo al ordenamiento de la ciudad”.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698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Administración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Propiedad</a:t>
            </a:r>
            <a:r>
              <a:rPr lang="en-US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Intelectual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Cédulas Reales de Privilegio de Invención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(principios S. XIX)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(1883). Protección internacional de la Propiedad Industrial.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(1886). Protección de los Derechos de Autor de obras literarias y artísticas (Dumas).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Entre la libertad y la privacidad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564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Mecanismos de Protección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388097"/>
          </a:xfrm>
        </p:spPr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</a:p>
          <a:p>
            <a:pPr marL="0" indent="0">
              <a:buNone/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41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Esteganografía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Grecia, narraciones de Herodoto: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Tablilla grabada recubierta con cera</a:t>
            </a:r>
          </a:p>
          <a:p>
            <a:pPr lvl="1"/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Mensaje en cabeza de esclavo rapado con pelo crecido.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Antigua China: mensajes en seda, envueltos en cera y tragado por mensajeros.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Giambattista della Porta S. XVI, mensaje en el huevo duro.</a:t>
            </a:r>
          </a:p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Uso de tinta invisible sensible al calor (imperios griego y romano).</a:t>
            </a:r>
          </a:p>
          <a:p>
            <a:endParaRPr lang="en-US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Canal de información oculto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Criptografía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de la varilla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Escítala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). Esparta, Imperio griego, siglo V, AC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Máquina de rodillos de Thomas Jefferson (10 cilindros con el alfabeto coaxiales)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Método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Playfair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1854 de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Wheatsone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 Método digráfico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por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caracter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Étienne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Bazeries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1890, variante de la máquina de Thomas Jefferson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Significado del mensaje oculto.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237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57908" y="260648"/>
            <a:ext cx="9144001" cy="1800200"/>
          </a:xfrm>
        </p:spPr>
        <p:txBody>
          <a:bodyPr>
            <a:normAutofit/>
          </a:bodyPr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N°: </a:t>
            </a:r>
            <a:r>
              <a:rPr lang="es-AR" spc="0" dirty="0" smtClean="0">
                <a:ln w="0"/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AR" spc="0" dirty="0" smtClean="0">
                <a:ln w="0"/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Integrantes:</a:t>
            </a:r>
            <a:endParaRPr lang="es-AR" spc="0" dirty="0">
              <a:ln w="0"/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57908" y="2204864"/>
            <a:ext cx="9134391" cy="3310880"/>
          </a:xfrm>
        </p:spPr>
        <p:txBody>
          <a:bodyPr/>
          <a:lstStyle/>
          <a:p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Stephanie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Zurita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Santiago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Maraggi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Yi Cheng Zhang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Miguel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Angel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Schmidt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María Inés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Parnisari</a:t>
            </a: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557908" y="4941168"/>
            <a:ext cx="9144001" cy="999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accent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Año y cuatrimestre: </a:t>
            </a:r>
            <a:r>
              <a:rPr kumimoji="0" lang="es-AR" sz="3600" b="0" i="0" u="none" strike="noStrike" kern="1200" cap="none" spc="0" normalizeH="0" baseline="0" noProof="0" dirty="0" smtClean="0">
                <a:ln w="0"/>
                <a:solidFill>
                  <a:schemeClr val="tx1"/>
                </a:solidFill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2014  2°C</a:t>
            </a:r>
            <a:endParaRPr kumimoji="0" lang="es-AR" sz="3600" b="0" i="0" u="none" strike="noStrike" kern="1200" cap="none" spc="0" normalizeH="0" baseline="0" noProof="0" dirty="0">
              <a:ln w="0"/>
              <a:solidFill>
                <a:schemeClr val="accent1"/>
              </a:solidFill>
              <a:uLnTx/>
              <a:uFillTx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Patentes de Invención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983560"/>
          </a:xfrm>
        </p:spPr>
        <p:txBody>
          <a:bodyPr>
            <a:norm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Cédula Real de Privilegio de Invención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Otorgada por autoridad monárquica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Privilegio concedido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 criterio de la autoridad, entrega ocasional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Opositores a la propiedad intelectual en el siglo XVIII (Thomas Jefferson y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Benjamin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Franklin) superados por coyuntura industrial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Patente de Invención (1820) por presión de sectores liberales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París 1883 (Propiedad Industrial internacionalizada)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Convenio de Berna 1886 (Derechos de Autor)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 conocimiento es mío.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32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Cajas de Seguridad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 activos más importantes eran siempre tangibles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conocimiento tenía soportes físicos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Utilización desde la época del imperio romano (cajas de hierro)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Evolución técnica de cerrajes y blindajes durante el Siglo XIX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Debilidad: factor humano y administración de las llaves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Servicios tercerizados de guarda de bienes. Explosión del negocio a partir de la segunda mitad del siglo XIX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llave es la clave. Obstrucción física al elemento protegido.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38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Riesgo a que otro patente el activo propio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Comercialización de activo propio por parte de otras organizaciones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Copia de patentes en el extranjero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Robo de </a:t>
            </a: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documentación</a:t>
            </a: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921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Riesgos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(II)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Información clave en manos del enemigo</a:t>
            </a:r>
          </a:p>
          <a:p>
            <a:pPr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Pérdida de información</a:t>
            </a:r>
          </a:p>
          <a:p>
            <a:pPr lvl="1">
              <a:lnSpc>
                <a:spcPct val="17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Siniestros</a:t>
            </a:r>
          </a:p>
        </p:txBody>
      </p:sp>
    </p:spTree>
    <p:extLst>
      <p:ext uri="{BB962C8B-B14F-4D97-AF65-F5344CB8AC3E}">
        <p14:creationId xmlns:p14="http://schemas.microsoft.com/office/powerpoint/2010/main" xmlns="" val="167921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Guerra Civil </a:t>
            </a: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Americana</a:t>
            </a:r>
          </a:p>
          <a:p>
            <a:pPr lvl="1"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Unión – Sustitución + Transposición</a:t>
            </a:r>
          </a:p>
          <a:p>
            <a:pPr lvl="1">
              <a:lnSpc>
                <a:spcPct val="150000"/>
              </a:lnSpc>
            </a:pPr>
            <a:r>
              <a:rPr lang="es-AR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Confederados </a:t>
            </a:r>
            <a:r>
              <a:rPr lang="es-AR" sz="2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Vigenère 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Cola-Cola – 1886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2 únicos directivos tienen acceso a la </a:t>
            </a: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</a:t>
            </a: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órmula </a:t>
            </a:r>
            <a:endParaRPr lang="es-AR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(II)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Automóvil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Auto moderno – 1885 – Henry Ford o Karl Benz?</a:t>
            </a:r>
            <a:endParaRPr lang="es-AR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Radiografía</a:t>
            </a: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Filmaciones o Imágenes en </a:t>
            </a: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Movimiento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Teléfono</a:t>
            </a:r>
          </a:p>
          <a:p>
            <a:pPr>
              <a:lnSpc>
                <a:spcPct val="150000"/>
              </a:lnSpc>
              <a:buNone/>
            </a:pP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s-A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XIX –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Casos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reales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III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Bombilla Eléctrica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Telegrama Zimmermann</a:t>
            </a:r>
          </a:p>
          <a:p>
            <a:pPr lvl="1">
              <a:lnSpc>
                <a:spcPct val="150000"/>
              </a:lnSpc>
            </a:pPr>
            <a:r>
              <a:rPr lang="es-AR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Interceptado y descifrado por criptógrafos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Siglo XXI</a:t>
            </a:r>
            <a:endParaRPr lang="es-AR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primordial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939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Economía basada en la información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Nuevos desafíos: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anejar y procesar información de diversa índole, en grandes cantidades, a alta velocidad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disponible de forma electrónica 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personal, datos médicos, datos financieros</a:t>
            </a:r>
          </a:p>
          <a:p>
            <a:pPr lvl="1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informático</a:t>
            </a:r>
          </a:p>
        </p:txBody>
      </p:sp>
    </p:spTree>
    <p:extLst>
      <p:ext uri="{BB962C8B-B14F-4D97-AF65-F5344CB8AC3E}">
        <p14:creationId xmlns:p14="http://schemas.microsoft.com/office/powerpoint/2010/main" xmlns="" val="267521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1904999"/>
            <a:ext cx="7596335" cy="4404321"/>
          </a:xfrm>
        </p:spPr>
        <p:txBody>
          <a:bodyPr>
            <a:noAutofit/>
          </a:bodyPr>
          <a:lstStyle/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2001: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Gmail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2005: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YouTube</a:t>
            </a: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2006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Nace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WikiLeaks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Apple lanza el teléfono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iPhone</a:t>
            </a:r>
            <a:endParaRPr lang="es-A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2013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publican secretos de varios programas de la NSA (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National</a:t>
            </a:r>
            <a:r>
              <a:rPr lang="es-AR" sz="18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Security Agency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2014: </a:t>
            </a:r>
            <a:r>
              <a:rPr lang="es-AR" sz="1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Divulgación </a:t>
            </a:r>
            <a:r>
              <a:rPr lang="es-AR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de fotos privadas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26 celebridades mediante la plataforma iCloud de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Apple.</a:t>
            </a:r>
          </a:p>
          <a:p>
            <a:pPr lvl="1"/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La vulnerabilidad “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Heart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Bleed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” encontrada en la librería </a:t>
            </a:r>
            <a:r>
              <a:rPr lang="es-E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OpenSSL</a:t>
            </a:r>
            <a:r>
              <a:rPr lang="es-ES" sz="1400" dirty="0">
                <a:latin typeface="Segoe UI" panose="020B0502040204020203" pitchFamily="34" charset="0"/>
                <a:cs typeface="Segoe UI" panose="020B0502040204020203" pitchFamily="34" charset="0"/>
              </a:rPr>
              <a:t>, que podía ser utilizada para obtener datos sensibles como </a:t>
            </a:r>
            <a:r>
              <a:rPr lang="es-E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contraseñas.</a:t>
            </a:r>
            <a:endParaRPr lang="es-E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41884" y="1904999"/>
            <a:ext cx="0" cy="4404321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namedevelopment.com/blog/archives/Wikipedia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22204" y="1752600"/>
            <a:ext cx="488785" cy="4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umulusglobal.com/cms/wp-content/uploads/2013/08/gmai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2324" y="2226345"/>
            <a:ext cx="571129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urvecowboyreunion.com/CCR2004/images/apple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5418" y="3507492"/>
            <a:ext cx="628380" cy="62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edgecast.tech.buscafs.com/uploads/images/16154_614x32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63943" y="4135872"/>
            <a:ext cx="1602471" cy="8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eartbleed Bu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07248" y="5566459"/>
            <a:ext cx="674788" cy="81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6418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endParaRPr lang="es-AR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La información como activo intangible de las organizaciones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Fuga de información</a:t>
            </a:r>
          </a:p>
          <a:p>
            <a:r>
              <a:rPr lang="es-AR"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información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Riesgos existentes</a:t>
            </a:r>
          </a:p>
          <a:p>
            <a:r>
              <a:rPr lang="es-AR" smtClean="0">
                <a:latin typeface="Segoe UI" panose="020B0502040204020203" pitchFamily="34" charset="0"/>
                <a:cs typeface="Segoe UI" panose="020B0502040204020203" pitchFamily="34" charset="0"/>
              </a:rPr>
              <a:t>Tipos de controles</a:t>
            </a:r>
            <a:endParaRPr lang="es-AR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Amenazas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Usuarios y accesos no autorizados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Programas maliciosos que roban información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Errores de programación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Desastres no previstos, catástrofes naturales, fallos de hardware</a:t>
            </a:r>
          </a:p>
          <a:p>
            <a:pPr lvl="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 de información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96559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Registro de patentes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informáticos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Software desarrollado siguiendo estándares de seguridad (criptografía)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Controles físicos sobre el hardware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Políticas de contraseñas y perfiles de usuario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Monitoreo de tráfico en las redes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software de protección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Creación de </a:t>
            </a:r>
            <a:r>
              <a:rPr lang="es-AR" sz="180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backups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periódicos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C:\Users\MIPARN~1\AppData\Local\Temp\SNAGHTML5cb90bb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988840"/>
            <a:ext cx="2376264" cy="147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635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defensa</a:t>
            </a:r>
            <a:r>
              <a:rPr lang="en-US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(cont.)</a:t>
            </a:r>
            <a:endParaRPr lang="en-US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Auditoría de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de control</a:t>
            </a:r>
          </a:p>
          <a:p>
            <a:pPr lvl="1"/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Normas ISO 27000, especialmente </a:t>
            </a:r>
            <a:r>
              <a:rPr lang="es-AR" sz="1800" dirty="0">
                <a:latin typeface="Segoe UI" panose="020B0502040204020203" pitchFamily="34" charset="0"/>
                <a:cs typeface="Segoe UI" panose="020B0502040204020203" pitchFamily="34" charset="0"/>
              </a:rPr>
              <a:t>dedicada a seguridad de la </a:t>
            </a:r>
            <a:r>
              <a:rPr lang="es-A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</a:p>
          <a:p>
            <a:r>
              <a:rPr lang="es-AR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Uso de nombres en clave para los proyectos</a:t>
            </a:r>
          </a:p>
        </p:txBody>
      </p:sp>
      <p:pic>
        <p:nvPicPr>
          <p:cNvPr id="3074" name="Picture 2" descr="http://www.whoa.com/wp-content/uploads/2014/05/ISO27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2004" y="3983194"/>
            <a:ext cx="2204196" cy="22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7450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756575" cy="37429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Personal deshonesto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Robo, alteración y/o pérdida de información (políticas inapropiadas)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Espionaje industrial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los sistemas informáticos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Necesidad de capacitación de operarios</a:t>
            </a:r>
          </a:p>
        </p:txBody>
      </p:sp>
    </p:spTree>
    <p:extLst>
      <p:ext uri="{BB962C8B-B14F-4D97-AF65-F5344CB8AC3E}">
        <p14:creationId xmlns:p14="http://schemas.microsoft.com/office/powerpoint/2010/main" xmlns="" val="2238024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Riesgos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04864"/>
            <a:ext cx="9134391" cy="3814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Mal administración de perfiles de usuarios y/o contraseñas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Dependencia de empleados claves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Comodidad y confianza excesiva de sistemas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Generación de información residual</a:t>
            </a:r>
          </a:p>
          <a:p>
            <a:pPr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Siniestro del soporte físico de la información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453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2001: espionaje industrial de la década: implicó a dos empresas rivales en bienes de consumo, “Unilever” y “Procter &amp; Gamble”.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2002: Este caso muestra como el espionaje industrial puede convertirse en un problema de seguridad nacional. La compañía sueca Ericsson se vio envuelta por sorpresa en un incidente diplomático.</a:t>
            </a:r>
          </a:p>
        </p:txBody>
      </p:sp>
    </p:spTree>
    <p:extLst>
      <p:ext uri="{BB962C8B-B14F-4D97-AF65-F5344CB8AC3E}">
        <p14:creationId xmlns:p14="http://schemas.microsoft.com/office/powerpoint/2010/main" xmlns="" val="120238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2004: se descubrió el primer caso de violación a la ley HIPAA (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Health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Insurance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Portability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Accountability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Act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cuando un empleado de una asociación de enfermos de cáncer utilizó información de pacientes para obtener tarjetas de crédito.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empleados de un hospital fueron descubiertos mientras obtenían información de la internación por maternidad de la cantante pop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Britney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Spears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0168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(III)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ES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2005: se produjo la fuga de información confidencial sobre centrales nucleares en Japón, a través de Internet desde un ordenador infectado por un virus.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2007: el sitio global de búsquedas laborales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Monster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sufrió el robo de 1,6 millones de datos con información personal de los usuarios registrados. Los atacantes ingresaron a las bases de datos con contraseñas que habían sido obtenidas previamente mediante un troyano.</a:t>
            </a:r>
          </a:p>
          <a:p>
            <a:endParaRPr lang="es-E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01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Siglo XXI – Casos reales  (IV)</a:t>
            </a:r>
            <a:endParaRPr lang="es-AR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3" y="2276872"/>
            <a:ext cx="9134391" cy="3742928"/>
          </a:xfrm>
        </p:spPr>
        <p:txBody>
          <a:bodyPr>
            <a:noAutofit/>
          </a:bodyPr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2009: la red social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Tuenti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fue afectada por el robo de 4.000 cuentas de usuario y sus contraseñas, por parte de un atacante enojado con la empresa.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2010:  Google detectó que había sido víctima de un ataque desde China, que robó información de su propiedad intelectual.</a:t>
            </a:r>
          </a:p>
          <a:p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2014: Edward </a:t>
            </a:r>
            <a:r>
              <a:rPr lang="es-A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Snowden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revela cómo la Casa Blanca y sus organismos espían las comunicaciones en Internet.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047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60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0" y="260648"/>
            <a:ext cx="10404647" cy="1371600"/>
          </a:xfrm>
        </p:spPr>
        <p:txBody>
          <a:bodyPr>
            <a:normAutofit/>
          </a:bodyPr>
          <a:lstStyle/>
          <a:p>
            <a:pPr algn="ctr"/>
            <a:r>
              <a:rPr lang="es-AR" sz="4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activo más valioso de las </a:t>
            </a:r>
            <a:r>
              <a:rPr lang="es-AR" sz="40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organizaciones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531370" y="1700808"/>
            <a:ext cx="93155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tangibles (antiguamente)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Activos intangibles (actualmente)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se ha convertido en el activo más importante que posee cualquier organización →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protección de la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dos conceptos asociados a información: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Confidencialidad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→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autorización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Privacidad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 garantía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35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amenaza más grande para las organizaciones probablemente no sean los ataques de terceros, ni los empleados maliciosos, sino los empleados descuidados que de forma inintencionada divulgan información sensible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Una combinación de protección tecnológica, políticas y procedimientos actualizados, y educación de los usuarios deberían contribuir a paliar los efectos que causan estas fugas</a:t>
            </a:r>
          </a:p>
          <a:p>
            <a:pPr>
              <a:lnSpc>
                <a:spcPct val="150000"/>
              </a:lnSpc>
            </a:pPr>
            <a:endParaRPr lang="es-A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022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Procedimiento básico para desarrollar una estrategia de protección: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Clasificar la información a proteger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Entender los datos que se manejan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Establecer políticas sobre el manejo de la información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Capacitar al personal en las herramientas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Implementar seguridad a nivel físico</a:t>
            </a:r>
          </a:p>
          <a:p>
            <a:pPr marL="342900" indent="-342900">
              <a:lnSpc>
                <a:spcPct val="150000"/>
              </a:lnSpc>
            </a:pP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No debe olvidarse de ejecutar revisiones periódicas, para mantener las políticas actualizadas y en conformidad con los requisitos y las tendencias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tecnológicas 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53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Conclusiones (cont.)</a:t>
            </a:r>
            <a:endParaRPr lang="es-AR" b="1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A pesar de que los ataques maliciosos son una minoría, no deberían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ignorados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Existen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múltiples vías de escape de información que deben ser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monitoreadas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/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existen soluciones que protejan los activos intangibles de forma 100% segura, se puede minimizar la probabilidad de que ocurran pérdidas mediante la aplicación de varios métodos </a:t>
            </a:r>
            <a:r>
              <a:rPr lang="es-A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complementarios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96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02324" y="548680"/>
            <a:ext cx="1582424" cy="1143000"/>
          </a:xfrm>
        </p:spPr>
        <p:txBody>
          <a:bodyPr>
            <a:normAutofit/>
          </a:bodyPr>
          <a:lstStyle/>
          <a:p>
            <a:r>
              <a:rPr lang="es-AR" sz="6600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</a:t>
            </a:r>
            <a:endParaRPr lang="en-US" sz="6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4012" y="2132856"/>
            <a:ext cx="3581399" cy="1371600"/>
          </a:xfrm>
        </p:spPr>
        <p:txBody>
          <a:bodyPr>
            <a:normAutofit/>
          </a:bodyPr>
          <a:lstStyle/>
          <a:p>
            <a:r>
              <a:rPr lang="es-AR" sz="3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¿Preguntas?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030516" y="3284984"/>
            <a:ext cx="3581399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¿Consultas?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566020" y="4581128"/>
            <a:ext cx="3581399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¿Dudas?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50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12188824" cy="6858000"/>
          </a:xfrm>
        </p:spPr>
        <p:txBody>
          <a:bodyPr anchor="ctr">
            <a:normAutofit/>
          </a:bodyPr>
          <a:lstStyle/>
          <a:p>
            <a:pPr algn="ctr"/>
            <a:r>
              <a:rPr lang="es-AR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Muchas gracias !!!</a:t>
            </a:r>
            <a:endParaRPr lang="en-US" sz="8000" b="1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50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882600" y="1412776"/>
            <a:ext cx="77320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fuga de información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ocurre cuando algún dato que tiene valor para una organización pasa a manos ajenas, perdiendo la cualidad de confidencialidad que le fue asignada.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En el caso de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Argentina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, las principales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fugas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 son por: 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Negligencia o desconocimiento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Ataques internos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Delincuentes informáticos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1026" name="Picture 2" descr="C:\Users\ar031512\Desktop\3846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8628" y="3789040"/>
            <a:ext cx="3036527" cy="221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000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fuga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</a:t>
            </a:r>
            <a:endParaRPr lang="es-A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1531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Los sistemas de información capturan, procesan y almacenan información en una gran variedad de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tratamiento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especial para mitigar el riesgo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Existen dos tipos principales de dispositivos: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físicos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Dispositivos electrónicos</a:t>
            </a: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La clave para decidir cómo manejar la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información: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Tipo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información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Nivel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confidencialidad 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Dónde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está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almacenada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 debe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categorizar la información y luego asociar un tipo de 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mecanismo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para deshacerse de esa </a:t>
            </a:r>
            <a:r>
              <a:rPr lang="es-A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información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43844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5860" y="332656"/>
            <a:ext cx="11062965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información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(I)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102971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Existen cuatro categorías de mecanismos para deshacerse de información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Desecho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sin ningún tipo de tratamiento.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Limpieza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de tal forma que se impide su recuperación mediante herramientas de recuperación de datos.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Purga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confidencialidad de la información se protege contra ataques de laboratorio. </a:t>
            </a:r>
            <a:endParaRPr lang="es-AR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Destrucción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: la información se elimina físicamente.</a:t>
            </a:r>
          </a:p>
          <a:p>
            <a:pPr lvl="0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83336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81844" y="116632"/>
            <a:ext cx="11206981" cy="743744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Cómo deshacerse de forma segura de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información  (II) </a:t>
            </a:r>
            <a:endParaRPr lang="es-AR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0036" y="836712"/>
            <a:ext cx="7056784" cy="57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12418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972599" cy="743744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Riesgos </a:t>
            </a:r>
            <a:r>
              <a:rPr lang="es-AR" dirty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existentes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09836" y="1318022"/>
            <a:ext cx="7848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Tiene su origen en el continuo incremento de herramientas y aplicaciones tecnológicas que no cuentan con una gestión adecuada de seguridad</a:t>
            </a:r>
          </a:p>
          <a:p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 tecnológico puede verse desde tres aspectos:</a:t>
            </a:r>
          </a:p>
          <a:p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de la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infraestructura tecnológica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(hardware o nivel físico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A nivel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lógico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 (riesgos asociados a software, sistemas de información e información) 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Riesgos derivados del </a:t>
            </a:r>
            <a:r>
              <a:rPr lang="es-A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mal uso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de los anteriores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factores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, que corresponde al factor humano </a:t>
            </a:r>
            <a:r>
              <a:rPr lang="es-A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como </a:t>
            </a:r>
            <a:r>
              <a:rPr lang="es-AR" sz="2400" dirty="0">
                <a:latin typeface="Segoe UI" panose="020B0502040204020203" pitchFamily="34" charset="0"/>
                <a:cs typeface="Segoe UI" panose="020B0502040204020203" pitchFamily="34" charset="0"/>
              </a:rPr>
              <a:t>un tercer nivel.</a:t>
            </a:r>
          </a:p>
          <a:p>
            <a:pPr lvl="0"/>
            <a:endParaRPr lang="es-A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50463" y="4077072"/>
            <a:ext cx="3117824" cy="241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9371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2387</Words>
  <Application>Microsoft Office PowerPoint</Application>
  <PresentationFormat>Personalizado</PresentationFormat>
  <Paragraphs>361</Paragraphs>
  <Slides>44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Digital Blue Tunnel 16x9</vt:lpstr>
      <vt:lpstr>Fuga de Información en los Siglos XIX y XXI</vt:lpstr>
      <vt:lpstr>Grupo N°: 2  Integrantes:</vt:lpstr>
      <vt:lpstr>Introducción</vt:lpstr>
      <vt:lpstr>El activo más valioso de las organizaciones</vt:lpstr>
      <vt:lpstr>La fuga de información  (I)</vt:lpstr>
      <vt:lpstr>La fuga de información  (II)</vt:lpstr>
      <vt:lpstr>Cómo deshacerse de forma segura de información  (I)</vt:lpstr>
      <vt:lpstr>Cómo deshacerse de forma segura de información  (II) </vt:lpstr>
      <vt:lpstr>Riesgos existentes</vt:lpstr>
      <vt:lpstr>Tipos de controles para mitigar riesgos</vt:lpstr>
      <vt:lpstr>Siglo XIX</vt:lpstr>
      <vt:lpstr>Introducción</vt:lpstr>
      <vt:lpstr>Revolución Industrial</vt:lpstr>
      <vt:lpstr>Innovación productiva: El Inventor</vt:lpstr>
      <vt:lpstr>Política</vt:lpstr>
      <vt:lpstr>Administración de la Propiedad Intelectual</vt:lpstr>
      <vt:lpstr>Mecanismos de Protección</vt:lpstr>
      <vt:lpstr>Esteganografía</vt:lpstr>
      <vt:lpstr>Criptografía</vt:lpstr>
      <vt:lpstr>Patentes de Invención</vt:lpstr>
      <vt:lpstr>Cajas de Seguridad</vt:lpstr>
      <vt:lpstr>Siglo XIX – Riesgos (I)</vt:lpstr>
      <vt:lpstr>Siglo XIX – Riesgos (II)</vt:lpstr>
      <vt:lpstr>Siglo XIX – Casos reales (I)</vt:lpstr>
      <vt:lpstr>Siglo XIX – Casos reales (II)</vt:lpstr>
      <vt:lpstr>Siglo XIX – Casos reales (III)</vt:lpstr>
      <vt:lpstr>Siglo XXI</vt:lpstr>
      <vt:lpstr>Introducción</vt:lpstr>
      <vt:lpstr>Eventos</vt:lpstr>
      <vt:lpstr>Amenazas</vt:lpstr>
      <vt:lpstr>Mecanismos de defensa</vt:lpstr>
      <vt:lpstr>Mecanismos de defensa (cont.)</vt:lpstr>
      <vt:lpstr>Siglo XXI – Riesgos  (I)</vt:lpstr>
      <vt:lpstr>Siglo XXI – Riesgos  (II)</vt:lpstr>
      <vt:lpstr>Siglo XXI – Casos reales  (I)</vt:lpstr>
      <vt:lpstr>Siglo XXI – Casos reales  (II)</vt:lpstr>
      <vt:lpstr>Siglo XXI – Casos reales  (III)</vt:lpstr>
      <vt:lpstr>Siglo XXI – Casos reales  (IV)</vt:lpstr>
      <vt:lpstr>Conclusiones</vt:lpstr>
      <vt:lpstr>Conclusiones</vt:lpstr>
      <vt:lpstr>Conclusiones (cont.)</vt:lpstr>
      <vt:lpstr>Conclusiones (cont.)</vt:lpstr>
      <vt:lpstr>Fin</vt:lpstr>
      <vt:lpstr>Muchas gracias !!!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Fuga de Informacion</dc:title>
  <dc:creator/>
  <cp:keywords>Implantacion de Sistemas</cp:keywords>
  <cp:lastModifiedBy/>
  <cp:revision>1</cp:revision>
  <dcterms:created xsi:type="dcterms:W3CDTF">2014-11-09T20:16:30Z</dcterms:created>
  <dcterms:modified xsi:type="dcterms:W3CDTF">2014-11-10T16:29:10Z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