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65" r:id="rId3"/>
    <p:sldId id="310" r:id="rId4"/>
    <p:sldId id="311" r:id="rId5"/>
    <p:sldId id="324" r:id="rId6"/>
    <p:sldId id="321" r:id="rId7"/>
    <p:sldId id="325" r:id="rId8"/>
    <p:sldId id="326" r:id="rId9"/>
    <p:sldId id="327" r:id="rId10"/>
    <p:sldId id="322" r:id="rId11"/>
    <p:sldId id="323" r:id="rId12"/>
    <p:sldId id="31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92691" autoAdjust="0"/>
  </p:normalViewPr>
  <p:slideViewPr>
    <p:cSldViewPr showGuides="1">
      <p:cViewPr>
        <p:scale>
          <a:sx n="66" d="100"/>
          <a:sy n="66" d="100"/>
        </p:scale>
        <p:origin x="900" y="3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11/9/2014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11/9/2014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a:t>
            </a:r>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255492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70764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11/9/2014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11/9/2014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11/9/2014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11/9/2014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orporateinventionboard.e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tatisticbrain.com/information-leak-statistic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AR" dirty="0" smtClean="0">
                <a:latin typeface="Segoe UI" panose="020B0502040204020203" pitchFamily="34" charset="0"/>
                <a:cs typeface="Segoe UI" panose="020B0502040204020203" pitchFamily="34" charset="0"/>
              </a:rPr>
              <a:t>Fuga de Información en los Siglos XIX y XXI</a:t>
            </a:r>
            <a:endParaRPr lang="es-AR"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Países</a:t>
            </a:r>
            <a:r>
              <a:rPr lang="en-US" dirty="0" smtClean="0">
                <a:latin typeface="Segoe UI" panose="020B0502040204020203" pitchFamily="34" charset="0"/>
                <a:cs typeface="Segoe UI" panose="020B0502040204020203" pitchFamily="34" charset="0"/>
              </a:rPr>
              <a:t> con mayor </a:t>
            </a:r>
            <a:r>
              <a:rPr lang="en-US" dirty="0" err="1" smtClean="0">
                <a:latin typeface="Segoe UI" panose="020B0502040204020203" pitchFamily="34" charset="0"/>
                <a:cs typeface="Segoe UI" panose="020B0502040204020203" pitchFamily="34" charset="0"/>
              </a:rPr>
              <a:t>cantidad</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patentes</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registradas</a:t>
            </a:r>
            <a:r>
              <a:rPr lang="en-US" dirty="0" smtClean="0">
                <a:latin typeface="Segoe UI" panose="020B0502040204020203" pitchFamily="34" charset="0"/>
                <a:cs typeface="Segoe UI" panose="020B0502040204020203" pitchFamily="34" charset="0"/>
              </a:rPr>
              <a:t> (1986 – 2005)</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Fuente: </a:t>
            </a:r>
            <a:r>
              <a:rPr lang="es-AR" dirty="0" err="1" smtClean="0">
                <a:latin typeface="Segoe UI" panose="020B0502040204020203" pitchFamily="34" charset="0"/>
                <a:cs typeface="Segoe UI" panose="020B0502040204020203" pitchFamily="34" charset="0"/>
                <a:hlinkClick r:id="rId2"/>
              </a:rPr>
              <a:t>Corporate</a:t>
            </a:r>
            <a:r>
              <a:rPr lang="es-AR" dirty="0" smtClean="0">
                <a:latin typeface="Segoe UI" panose="020B0502040204020203" pitchFamily="34" charset="0"/>
                <a:cs typeface="Segoe UI" panose="020B0502040204020203" pitchFamily="34" charset="0"/>
                <a:hlinkClick r:id="rId2"/>
              </a:rPr>
              <a:t> </a:t>
            </a:r>
            <a:r>
              <a:rPr lang="es-AR" dirty="0" err="1" smtClean="0">
                <a:latin typeface="Segoe UI" panose="020B0502040204020203" pitchFamily="34" charset="0"/>
                <a:cs typeface="Segoe UI" panose="020B0502040204020203" pitchFamily="34" charset="0"/>
                <a:hlinkClick r:id="rId2"/>
              </a:rPr>
              <a:t>Invention</a:t>
            </a:r>
            <a:r>
              <a:rPr lang="es-AR" dirty="0" smtClean="0">
                <a:latin typeface="Segoe UI" panose="020B0502040204020203" pitchFamily="34" charset="0"/>
                <a:cs typeface="Segoe UI" panose="020B0502040204020203" pitchFamily="34" charset="0"/>
                <a:hlinkClick r:id="rId2"/>
              </a:rPr>
              <a:t> </a:t>
            </a:r>
            <a:r>
              <a:rPr lang="es-AR" dirty="0" err="1" smtClean="0">
                <a:latin typeface="Segoe UI" panose="020B0502040204020203" pitchFamily="34" charset="0"/>
                <a:cs typeface="Segoe UI" panose="020B0502040204020203" pitchFamily="34" charset="0"/>
                <a:hlinkClick r:id="rId2"/>
              </a:rPr>
              <a:t>Board</a:t>
            </a:r>
            <a:r>
              <a:rPr lang="es-AR" dirty="0" smtClean="0">
                <a:latin typeface="Segoe UI" panose="020B0502040204020203" pitchFamily="34" charset="0"/>
                <a:cs typeface="Segoe UI" panose="020B0502040204020203" pitchFamily="34" charset="0"/>
              </a:rPr>
              <a:t>, 2013</a:t>
            </a:r>
            <a:endParaRPr lang="en-US" dirty="0">
              <a:latin typeface="Segoe UI" panose="020B0502040204020203" pitchFamily="34" charset="0"/>
              <a:cs typeface="Segoe UI" panose="020B0502040204020203" pitchFamily="34" charset="0"/>
            </a:endParaRPr>
          </a:p>
        </p:txBody>
      </p:sp>
      <p:pic>
        <p:nvPicPr>
          <p:cNvPr id="2050" name="Picture 2" descr="C:\Users\MIPARN~1\AppData\Local\Temp\SNAGHTML5cb90bb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084" y="2616110"/>
            <a:ext cx="5474643" cy="340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9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t>Fin</a:t>
            </a:r>
            <a:endParaRPr lang="en-US" dirty="0"/>
          </a:p>
        </p:txBody>
      </p:sp>
      <p:sp>
        <p:nvSpPr>
          <p:cNvPr id="4" name="Text Placeholder 3"/>
          <p:cNvSpPr>
            <a:spLocks noGrp="1"/>
          </p:cNvSpPr>
          <p:nvPr>
            <p:ph type="body" sz="half" idx="2"/>
          </p:nvPr>
        </p:nvSpPr>
        <p:spPr/>
        <p:txBody>
          <a:bodyPr/>
          <a:lstStyle/>
          <a:p>
            <a:r>
              <a:rPr lang="es-AR" dirty="0" smtClean="0"/>
              <a:t>¿Preguntas?</a:t>
            </a:r>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Integrantes</a:t>
            </a:r>
            <a:endParaRPr lang="en-US" dirty="0">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Introducción</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a:t>
            </a:r>
            <a:r>
              <a:rPr lang="es-AR" dirty="0" smtClean="0">
                <a:latin typeface="Segoe UI" panose="020B0502040204020203" pitchFamily="34" charset="0"/>
                <a:cs typeface="Segoe UI" panose="020B0502040204020203" pitchFamily="34" charset="0"/>
              </a:rPr>
              <a:t>controles</a:t>
            </a:r>
          </a:p>
          <a:p>
            <a:r>
              <a:rPr lang="es-AR" dirty="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Siglo</a:t>
            </a:r>
            <a:r>
              <a:rPr lang="en-US" dirty="0">
                <a:latin typeface="Segoe UI" panose="020B0502040204020203" pitchFamily="34" charset="0"/>
                <a:cs typeface="Segoe UI" panose="020B0502040204020203" pitchFamily="34" charset="0"/>
              </a:rPr>
              <a:t> XIX</a:t>
            </a: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84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a:t>
            </a:r>
            <a:r>
              <a:rPr lang="es-AR" dirty="0" smtClean="0">
                <a:latin typeface="Segoe UI" panose="020B0502040204020203" pitchFamily="34" charset="0"/>
                <a:cs typeface="Segoe UI" panose="020B0502040204020203" pitchFamily="34" charset="0"/>
              </a:rPr>
              <a:t>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a:t>
            </a:r>
            <a:r>
              <a:rPr lang="es-AR" dirty="0" smtClean="0">
                <a:latin typeface="Segoe UI" panose="020B0502040204020203" pitchFamily="34" charset="0"/>
                <a:cs typeface="Segoe UI" panose="020B0502040204020203" pitchFamily="34" charset="0"/>
              </a:rPr>
              <a:t>financieros</a:t>
            </a:r>
          </a:p>
          <a:p>
            <a:pPr lvl="1"/>
            <a:r>
              <a:rPr lang="es-AR" dirty="0" smtClean="0">
                <a:latin typeface="Segoe UI" panose="020B0502040204020203" pitchFamily="34" charset="0"/>
                <a:cs typeface="Segoe UI" panose="020B0502040204020203" pitchFamily="34" charset="0"/>
              </a:rPr>
              <a:t>Espionaje informático</a:t>
            </a: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Eventos</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tecnológicos</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2012: Activación del gran colisionador de Hadrones (la “</a:t>
            </a:r>
            <a:r>
              <a:rPr lang="es-AR" sz="1800" b="1" dirty="0" smtClean="0">
                <a:latin typeface="Segoe UI" panose="020B0502040204020203" pitchFamily="34" charset="0"/>
                <a:cs typeface="Segoe UI" panose="020B0502040204020203" pitchFamily="34" charset="0"/>
              </a:rPr>
              <a:t>máquina de Dios</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b="1" dirty="0">
                <a:latin typeface="Segoe UI" panose="020B0502040204020203" pitchFamily="34" charset="0"/>
                <a:cs typeface="Segoe UI" panose="020B0502040204020203" pitchFamily="34" charset="0"/>
              </a:rPr>
              <a:t>B</a:t>
            </a:r>
            <a:r>
              <a:rPr lang="es-AR" sz="1800" b="1" dirty="0" smtClean="0">
                <a:latin typeface="Segoe UI" panose="020B0502040204020203" pitchFamily="34" charset="0"/>
                <a:cs typeface="Segoe UI" panose="020B0502040204020203" pitchFamily="34" charset="0"/>
              </a:rPr>
              <a:t>atalla </a:t>
            </a:r>
            <a:r>
              <a:rPr lang="es-AR" sz="1800" b="1" dirty="0">
                <a:latin typeface="Segoe UI" panose="020B0502040204020203" pitchFamily="34" charset="0"/>
                <a:cs typeface="Segoe UI" panose="020B0502040204020203" pitchFamily="34" charset="0"/>
              </a:rPr>
              <a:t>legal entre Samsung y Apple </a:t>
            </a:r>
            <a:r>
              <a:rPr lang="es-AR" sz="1800" dirty="0">
                <a:latin typeface="Segoe UI" panose="020B0502040204020203" pitchFamily="34" charset="0"/>
                <a:cs typeface="Segoe UI" panose="020B0502040204020203" pitchFamily="34" charset="0"/>
              </a:rPr>
              <a:t>por divulgación de información </a:t>
            </a:r>
            <a:r>
              <a:rPr lang="es-AR" sz="1800" dirty="0" smtClean="0">
                <a:latin typeface="Segoe UI" panose="020B0502040204020203" pitchFamily="34" charset="0"/>
                <a:cs typeface="Segoe UI" panose="020B0502040204020203" pitchFamily="34" charset="0"/>
              </a:rPr>
              <a:t>sobre </a:t>
            </a:r>
            <a:r>
              <a:rPr lang="es-AR" sz="1800" dirty="0">
                <a:latin typeface="Segoe UI" panose="020B0502040204020203" pitchFamily="34" charset="0"/>
                <a:cs typeface="Segoe UI" panose="020B0502040204020203" pitchFamily="34" charset="0"/>
              </a:rPr>
              <a:t>un acuerdo de patentes entre Apple y Nokia</a:t>
            </a:r>
            <a:r>
              <a:rPr lang="es-AR" sz="1800" dirty="0" smtClean="0">
                <a:latin typeface="Segoe UI" panose="020B0502040204020203" pitchFamily="34" charset="0"/>
                <a:cs typeface="Segoe UI" panose="020B0502040204020203" pitchFamily="34" charset="0"/>
              </a:rPr>
              <a:t>.</a:t>
            </a:r>
          </a:p>
          <a:p>
            <a:pPr lvl="1"/>
            <a:r>
              <a:rPr lang="es-AR" sz="1400" dirty="0" smtClean="0">
                <a:latin typeface="Segoe UI" panose="020B0502040204020203" pitchFamily="34" charset="0"/>
                <a:cs typeface="Segoe UI" panose="020B0502040204020203" pitchFamily="34" charset="0"/>
              </a:rPr>
              <a:t>Se publican secretos de varios programas de la NSA (</a:t>
            </a:r>
            <a:r>
              <a:rPr lang="es-AR" sz="1400" i="1" dirty="0" err="1" smtClean="0">
                <a:latin typeface="Segoe UI" panose="020B0502040204020203" pitchFamily="34" charset="0"/>
                <a:cs typeface="Segoe UI" panose="020B0502040204020203" pitchFamily="34" charset="0"/>
              </a:rPr>
              <a:t>National</a:t>
            </a:r>
            <a:r>
              <a:rPr lang="es-AR" sz="1400" i="1" dirty="0" smtClean="0">
                <a:latin typeface="Segoe UI" panose="020B0502040204020203" pitchFamily="34" charset="0"/>
                <a:cs typeface="Segoe UI" panose="020B0502040204020203" pitchFamily="34" charset="0"/>
              </a:rPr>
              <a:t> Security Agency</a:t>
            </a:r>
            <a:r>
              <a:rPr lang="es-AR"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Mecanismos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defensa</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200" dirty="0" err="1" smtClean="0">
                <a:latin typeface="Segoe UI" panose="020B0502040204020203" pitchFamily="34" charset="0"/>
                <a:cs typeface="Segoe UI" panose="020B0502040204020203" pitchFamily="34" charset="0"/>
              </a:rPr>
              <a:t>Siglo</a:t>
            </a:r>
            <a:r>
              <a:rPr lang="en-US" sz="3200" dirty="0" smtClean="0">
                <a:latin typeface="Segoe UI" panose="020B0502040204020203" pitchFamily="34" charset="0"/>
                <a:cs typeface="Segoe UI" panose="020B0502040204020203" pitchFamily="34" charset="0"/>
              </a:rPr>
              <a:t> XXI – </a:t>
            </a:r>
            <a:r>
              <a:rPr lang="en-US" sz="3200" dirty="0" err="1" smtClean="0">
                <a:latin typeface="Segoe UI" panose="020B0502040204020203" pitchFamily="34" charset="0"/>
                <a:cs typeface="Segoe UI" panose="020B0502040204020203" pitchFamily="34" charset="0"/>
              </a:rPr>
              <a:t>Mecanismos</a:t>
            </a:r>
            <a:r>
              <a:rPr lang="en-US" sz="3200" dirty="0" smtClean="0">
                <a:latin typeface="Segoe UI" panose="020B0502040204020203" pitchFamily="34" charset="0"/>
                <a:cs typeface="Segoe UI" panose="020B0502040204020203" pitchFamily="34" charset="0"/>
              </a:rPr>
              <a:t> de </a:t>
            </a:r>
            <a:r>
              <a:rPr lang="en-US" sz="3200" dirty="0" err="1" smtClean="0">
                <a:latin typeface="Segoe UI" panose="020B0502040204020203" pitchFamily="34" charset="0"/>
                <a:cs typeface="Segoe UI" panose="020B0502040204020203" pitchFamily="34" charset="0"/>
              </a:rPr>
              <a:t>defensa</a:t>
            </a:r>
            <a:r>
              <a:rPr lang="en-US" sz="3200" dirty="0" smtClean="0">
                <a:latin typeface="Segoe UI" panose="020B0502040204020203" pitchFamily="34" charset="0"/>
                <a:cs typeface="Segoe UI" panose="020B0502040204020203" pitchFamily="34" charset="0"/>
              </a:rPr>
              <a:t> (cont.)</a:t>
            </a:r>
            <a:endParaRPr lang="en-US" sz="3200"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latin typeface="Segoe UI" panose="020B0502040204020203" pitchFamily="34" charset="0"/>
                <a:cs typeface="Segoe UI" panose="020B0502040204020203" pitchFamily="34" charset="0"/>
              </a:rPr>
              <a:t>Siglo</a:t>
            </a:r>
            <a:r>
              <a:rPr lang="en-US" dirty="0" smtClean="0">
                <a:latin typeface="Segoe UI" panose="020B0502040204020203" pitchFamily="34" charset="0"/>
                <a:cs typeface="Segoe UI" panose="020B0502040204020203" pitchFamily="34" charset="0"/>
              </a:rPr>
              <a:t> XXI – </a:t>
            </a:r>
            <a:r>
              <a:rPr lang="en-US" dirty="0" err="1" smtClean="0">
                <a:latin typeface="Segoe UI" panose="020B0502040204020203" pitchFamily="34" charset="0"/>
                <a:cs typeface="Segoe UI" panose="020B0502040204020203" pitchFamily="34" charset="0"/>
              </a:rPr>
              <a:t>Estadísticas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pérdidas</a:t>
            </a:r>
            <a:r>
              <a:rPr lang="en-US" dirty="0" smtClean="0">
                <a:latin typeface="Segoe UI" panose="020B0502040204020203" pitchFamily="34" charset="0"/>
                <a:cs typeface="Segoe UI" panose="020B0502040204020203" pitchFamily="34" charset="0"/>
              </a:rPr>
              <a:t> de </a:t>
            </a:r>
            <a:r>
              <a:rPr lang="en-US" dirty="0" err="1" smtClean="0">
                <a:latin typeface="Segoe UI" panose="020B0502040204020203" pitchFamily="34" charset="0"/>
                <a:cs typeface="Segoe UI" panose="020B0502040204020203" pitchFamily="34" charset="0"/>
              </a:rPr>
              <a:t>información</a:t>
            </a:r>
            <a:endParaRPr lang="en-US" dirty="0">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Fuente: </a:t>
            </a:r>
            <a:r>
              <a:rPr lang="es-AR" dirty="0" err="1" smtClean="0">
                <a:latin typeface="Segoe UI" panose="020B0502040204020203" pitchFamily="34" charset="0"/>
                <a:cs typeface="Segoe UI" panose="020B0502040204020203" pitchFamily="34" charset="0"/>
                <a:hlinkClick r:id="rId2"/>
              </a:rPr>
              <a:t>InfoWatch</a:t>
            </a:r>
            <a:r>
              <a:rPr lang="es-AR" dirty="0" smtClean="0">
                <a:latin typeface="Segoe UI" panose="020B0502040204020203" pitchFamily="34" charset="0"/>
                <a:cs typeface="Segoe UI" panose="020B0502040204020203" pitchFamily="34" charset="0"/>
              </a:rPr>
              <a:t>, 2013</a:t>
            </a:r>
            <a:endParaRPr lang="en-US"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989956" y="3212976"/>
            <a:ext cx="3904762" cy="2466667"/>
          </a:xfrm>
          <a:prstGeom prst="rect">
            <a:avLst/>
          </a:prstGeom>
        </p:spPr>
      </p:pic>
      <p:pic>
        <p:nvPicPr>
          <p:cNvPr id="5" name="Picture 4"/>
          <p:cNvPicPr>
            <a:picLocks noChangeAspect="1"/>
          </p:cNvPicPr>
          <p:nvPr/>
        </p:nvPicPr>
        <p:blipFill rotWithShape="1">
          <a:blip r:embed="rId4"/>
          <a:srcRect t="20495"/>
          <a:stretch/>
        </p:blipFill>
        <p:spPr>
          <a:xfrm>
            <a:off x="6196630" y="1947767"/>
            <a:ext cx="3056324" cy="1566478"/>
          </a:xfrm>
          <a:prstGeom prst="rect">
            <a:avLst/>
          </a:prstGeom>
        </p:spPr>
      </p:pic>
      <p:pic>
        <p:nvPicPr>
          <p:cNvPr id="6" name="Picture 5"/>
          <p:cNvPicPr>
            <a:picLocks noChangeAspect="1"/>
          </p:cNvPicPr>
          <p:nvPr/>
        </p:nvPicPr>
        <p:blipFill rotWithShape="1">
          <a:blip r:embed="rId5"/>
          <a:srcRect t="11648"/>
          <a:stretch/>
        </p:blipFill>
        <p:spPr>
          <a:xfrm>
            <a:off x="6196630" y="3789040"/>
            <a:ext cx="3304762" cy="2532753"/>
          </a:xfrm>
          <a:prstGeom prst="rect">
            <a:avLst/>
          </a:prstGeom>
        </p:spPr>
      </p:pic>
    </p:spTree>
    <p:extLst>
      <p:ext uri="{BB962C8B-B14F-4D97-AF65-F5344CB8AC3E}">
        <p14:creationId xmlns:p14="http://schemas.microsoft.com/office/powerpoint/2010/main" val="3650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835</Words>
  <Application>Microsoft Office PowerPoint</Application>
  <PresentationFormat>Custom</PresentationFormat>
  <Paragraphs>102</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Segoe UI</vt:lpstr>
      <vt:lpstr>Digital Blue Tunnel 16x9</vt:lpstr>
      <vt:lpstr>Fuga de Información en los Siglos XIX y XXI</vt:lpstr>
      <vt:lpstr>Integrantes</vt:lpstr>
      <vt:lpstr>Introducción</vt:lpstr>
      <vt:lpstr>Siglo XIX</vt:lpstr>
      <vt:lpstr>Siglo XXI</vt:lpstr>
      <vt:lpstr>Siglo XXI – Eventos tecnológicos</vt:lpstr>
      <vt:lpstr>Siglo XXI – Mecanismos de defensa</vt:lpstr>
      <vt:lpstr>Siglo XXI – Mecanismos de defensa (cont.)</vt:lpstr>
      <vt:lpstr>Siglo XXI – Estadísticas de pérdidas de información</vt:lpstr>
      <vt:lpstr>Siglo XXI – Países con mayor cantidad de patentes registradas (1986 – 2005)</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2014-11-09T21:35:18Z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