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0" r:id="rId4"/>
    <p:sldId id="311" r:id="rId5"/>
    <p:sldId id="313" r:id="rId6"/>
    <p:sldId id="321" r:id="rId7"/>
    <p:sldId id="322" r:id="rId8"/>
    <p:sldId id="323" r:id="rId9"/>
    <p:sldId id="319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tatisticbrain.com/information-leak-statis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rporateinventionboard.e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Fuga de Información en los Siglos XIX y XXI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Fiuba</a:t>
            </a:r>
            <a:r>
              <a:rPr lang="es-AR" dirty="0" smtClean="0"/>
              <a:t> – implantación de sistemas</a:t>
            </a:r>
          </a:p>
          <a:p>
            <a:r>
              <a:rPr lang="es-AR" dirty="0" smtClean="0"/>
              <a:t>Noviembre de 2014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Integrantes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Stephanie Zurita</a:t>
            </a:r>
          </a:p>
          <a:p>
            <a:r>
              <a:rPr lang="en-US" dirty="0" smtClean="0"/>
              <a:t>Santiago Maraggi</a:t>
            </a:r>
          </a:p>
          <a:p>
            <a:r>
              <a:rPr lang="en-US" dirty="0" smtClean="0"/>
              <a:t>Yi Cheng Zhang</a:t>
            </a:r>
          </a:p>
          <a:p>
            <a:r>
              <a:rPr lang="es-AR" dirty="0" smtClean="0"/>
              <a:t>Miguel Angel Schmidt</a:t>
            </a:r>
          </a:p>
          <a:p>
            <a:r>
              <a:rPr lang="es-AR" dirty="0" smtClean="0"/>
              <a:t>María Inés Parnisari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información como activo intangible de las organizaciones</a:t>
            </a:r>
          </a:p>
          <a:p>
            <a:r>
              <a:rPr lang="es-AR" dirty="0" smtClean="0"/>
              <a:t>Fuga de información</a:t>
            </a:r>
          </a:p>
          <a:p>
            <a:r>
              <a:rPr lang="es-AR" dirty="0" smtClean="0"/>
              <a:t>Riesgos existentes</a:t>
            </a:r>
          </a:p>
          <a:p>
            <a:r>
              <a:rPr lang="es-AR" dirty="0" smtClean="0"/>
              <a:t>Tipos de controles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Siglo</a:t>
            </a:r>
            <a:r>
              <a:rPr lang="en-US" dirty="0" smtClean="0"/>
              <a:t> XIX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Siglo</a:t>
            </a:r>
            <a:r>
              <a:rPr lang="en-US" dirty="0" smtClean="0"/>
              <a:t> XXI - </a:t>
            </a:r>
            <a:r>
              <a:rPr lang="en-US" dirty="0" err="1" smtClean="0"/>
              <a:t>Eventos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sz="1800" dirty="0"/>
              <a:t>2001: Nace </a:t>
            </a:r>
            <a:r>
              <a:rPr lang="es-AR" sz="1800" b="1" dirty="0" smtClean="0"/>
              <a:t>Wikipedia</a:t>
            </a:r>
          </a:p>
          <a:p>
            <a:pPr lvl="0"/>
            <a:r>
              <a:rPr lang="es-AR" sz="1800" dirty="0" smtClean="0"/>
              <a:t>2004</a:t>
            </a:r>
            <a:r>
              <a:rPr lang="es-AR" sz="1800" dirty="0"/>
              <a:t>: Nacen </a:t>
            </a:r>
            <a:r>
              <a:rPr lang="es-AR" sz="1800" b="1" dirty="0"/>
              <a:t>Gmail</a:t>
            </a:r>
            <a:r>
              <a:rPr lang="es-AR" sz="1800" dirty="0"/>
              <a:t> y </a:t>
            </a:r>
            <a:r>
              <a:rPr lang="es-AR" sz="1800" b="1" dirty="0"/>
              <a:t>Facebook</a:t>
            </a:r>
            <a:r>
              <a:rPr lang="es-AR" sz="1800" dirty="0"/>
              <a:t>.</a:t>
            </a:r>
            <a:endParaRPr lang="en-US" sz="1800" dirty="0"/>
          </a:p>
          <a:p>
            <a:pPr lvl="0"/>
            <a:r>
              <a:rPr lang="es-AR" sz="1800" dirty="0"/>
              <a:t>2005: Nace </a:t>
            </a:r>
            <a:r>
              <a:rPr lang="es-AR" sz="1800" b="1" dirty="0" smtClean="0"/>
              <a:t>YouTube</a:t>
            </a:r>
          </a:p>
          <a:p>
            <a:pPr lvl="0"/>
            <a:r>
              <a:rPr lang="es-AR" sz="1800" dirty="0" smtClean="0"/>
              <a:t>2006</a:t>
            </a:r>
            <a:r>
              <a:rPr lang="es-AR" sz="1800" dirty="0"/>
              <a:t>: Nace </a:t>
            </a:r>
            <a:r>
              <a:rPr lang="es-AR" sz="1800" b="1" dirty="0"/>
              <a:t>WikiLeaks</a:t>
            </a:r>
            <a:r>
              <a:rPr lang="es-AR" sz="1800" dirty="0"/>
              <a:t>, un proyecto cuyo objetivo es publicar documentos confidenciales.</a:t>
            </a:r>
            <a:endParaRPr lang="en-US" sz="1800" dirty="0"/>
          </a:p>
          <a:p>
            <a:pPr lvl="0"/>
            <a:r>
              <a:rPr lang="es-AR" sz="1800" dirty="0"/>
              <a:t>2007: Apple lanza el teléfono </a:t>
            </a:r>
            <a:r>
              <a:rPr lang="es-AR" sz="1800" b="1" dirty="0"/>
              <a:t>iPhone</a:t>
            </a:r>
            <a:r>
              <a:rPr lang="es-AR" sz="1800" dirty="0"/>
              <a:t>.</a:t>
            </a:r>
            <a:endParaRPr lang="en-US" sz="1800" dirty="0"/>
          </a:p>
          <a:p>
            <a:pPr lvl="0"/>
            <a:r>
              <a:rPr lang="es-AR" sz="1800" dirty="0"/>
              <a:t>2011: </a:t>
            </a:r>
            <a:r>
              <a:rPr lang="es-AR" sz="1800" dirty="0" smtClean="0"/>
              <a:t>Egipto </a:t>
            </a:r>
            <a:r>
              <a:rPr lang="es-AR" sz="1800" dirty="0"/>
              <a:t>bloquea todo acceso a internet, en un intento de evitar que activistas organicen protestas contra el presidente Hosni Mubarak. El bloqueo es temporal y no tiene éxito</a:t>
            </a:r>
            <a:r>
              <a:rPr lang="es-AR" sz="1800" dirty="0" smtClean="0"/>
              <a:t>.</a:t>
            </a:r>
            <a:r>
              <a:rPr lang="en-US" sz="1800" dirty="0" smtClean="0"/>
              <a:t> </a:t>
            </a:r>
          </a:p>
          <a:p>
            <a:pPr lvl="0"/>
            <a:r>
              <a:rPr lang="es-AR" sz="1800" dirty="0" smtClean="0"/>
              <a:t>2013</a:t>
            </a:r>
            <a:r>
              <a:rPr lang="es-AR" sz="1800" dirty="0"/>
              <a:t>: </a:t>
            </a:r>
            <a:r>
              <a:rPr lang="es-AR" sz="1800" b="1" dirty="0"/>
              <a:t>B</a:t>
            </a:r>
            <a:r>
              <a:rPr lang="es-AR" sz="1800" b="1" dirty="0" smtClean="0"/>
              <a:t>atalla </a:t>
            </a:r>
            <a:r>
              <a:rPr lang="es-AR" sz="1800" b="1" dirty="0"/>
              <a:t>legal entre Samsung y Apple </a:t>
            </a:r>
            <a:r>
              <a:rPr lang="es-AR" sz="1800" dirty="0"/>
              <a:t>por divulgación de información </a:t>
            </a:r>
            <a:r>
              <a:rPr lang="es-AR" sz="1800" dirty="0" smtClean="0"/>
              <a:t>sobre </a:t>
            </a:r>
            <a:r>
              <a:rPr lang="es-AR" sz="1800" dirty="0"/>
              <a:t>un acuerdo de patentes entre Apple y Nokia.</a:t>
            </a:r>
            <a:endParaRPr lang="en-US" sz="1800" dirty="0"/>
          </a:p>
          <a:p>
            <a:pPr lvl="0"/>
            <a:r>
              <a:rPr lang="es-AR" sz="1800" dirty="0"/>
              <a:t>2014: </a:t>
            </a:r>
            <a:r>
              <a:rPr lang="es-AR" sz="1800" b="1" dirty="0" smtClean="0"/>
              <a:t>Divulgación </a:t>
            </a:r>
            <a:r>
              <a:rPr lang="es-AR" sz="1800" b="1" dirty="0"/>
              <a:t>de fotos privadas </a:t>
            </a:r>
            <a:r>
              <a:rPr lang="es-AR" sz="1800" dirty="0" smtClean="0"/>
              <a:t>de </a:t>
            </a:r>
            <a:r>
              <a:rPr lang="es-AR" sz="1800" dirty="0"/>
              <a:t>26 celebridades mediante la plataforma iCloud de Apple</a:t>
            </a:r>
            <a:r>
              <a:rPr lang="es-AR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52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Siglo</a:t>
            </a:r>
            <a:r>
              <a:rPr lang="en-US" dirty="0" smtClean="0"/>
              <a:t> XXI –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pérdidas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Fuente: </a:t>
            </a:r>
            <a:r>
              <a:rPr lang="es-AR" dirty="0" err="1" smtClean="0">
                <a:hlinkClick r:id="rId2"/>
              </a:rPr>
              <a:t>InfoWatch</a:t>
            </a:r>
            <a:r>
              <a:rPr lang="es-AR" dirty="0" smtClean="0"/>
              <a:t>, 2013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3212976"/>
            <a:ext cx="3904762" cy="2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0495"/>
          <a:stretch/>
        </p:blipFill>
        <p:spPr>
          <a:xfrm>
            <a:off x="6196630" y="1947767"/>
            <a:ext cx="3056324" cy="156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1648"/>
          <a:stretch/>
        </p:blipFill>
        <p:spPr>
          <a:xfrm>
            <a:off x="6196630" y="3789040"/>
            <a:ext cx="3304762" cy="25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Siglo</a:t>
            </a:r>
            <a:r>
              <a:rPr lang="en-US" dirty="0" smtClean="0"/>
              <a:t> XXI – </a:t>
            </a:r>
            <a:r>
              <a:rPr lang="en-US" dirty="0" err="1" smtClean="0"/>
              <a:t>Países</a:t>
            </a:r>
            <a:r>
              <a:rPr lang="en-US" dirty="0" smtClean="0"/>
              <a:t> con mayor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patentes</a:t>
            </a:r>
            <a:r>
              <a:rPr lang="en-US" dirty="0" smtClean="0"/>
              <a:t> </a:t>
            </a:r>
            <a:r>
              <a:rPr lang="en-US" dirty="0" err="1" smtClean="0"/>
              <a:t>registradas</a:t>
            </a:r>
            <a:r>
              <a:rPr lang="en-US" dirty="0" smtClean="0"/>
              <a:t> (1986 – 2005)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Fuente: </a:t>
            </a:r>
            <a:r>
              <a:rPr lang="es-AR" dirty="0" err="1" smtClean="0">
                <a:hlinkClick r:id="rId2"/>
              </a:rPr>
              <a:t>Corporate</a:t>
            </a:r>
            <a:r>
              <a:rPr lang="es-AR" dirty="0" smtClean="0">
                <a:hlinkClick r:id="rId2"/>
              </a:rPr>
              <a:t> </a:t>
            </a:r>
            <a:r>
              <a:rPr lang="es-AR" dirty="0" err="1" smtClean="0">
                <a:hlinkClick r:id="rId2"/>
              </a:rPr>
              <a:t>Invention</a:t>
            </a:r>
            <a:r>
              <a:rPr lang="es-AR" dirty="0" smtClean="0">
                <a:hlinkClick r:id="rId2"/>
              </a:rPr>
              <a:t> </a:t>
            </a:r>
            <a:r>
              <a:rPr lang="es-AR" dirty="0" err="1" smtClean="0">
                <a:hlinkClick r:id="rId2"/>
              </a:rPr>
              <a:t>Board</a:t>
            </a:r>
            <a:r>
              <a:rPr lang="es-AR" dirty="0" smtClean="0"/>
              <a:t>, 2013</a:t>
            </a:r>
            <a:endParaRPr lang="en-US" dirty="0"/>
          </a:p>
        </p:txBody>
      </p:sp>
      <p:pic>
        <p:nvPicPr>
          <p:cNvPr id="2050" name="Picture 2" descr="C:\Users\MIPARN~1\AppData\Local\Temp\SNAGHTML5cb90b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616110"/>
            <a:ext cx="5474643" cy="34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201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Fuga de Información en los Siglos XIX y XXI</vt:lpstr>
      <vt:lpstr>Integrantes</vt:lpstr>
      <vt:lpstr>Introducción</vt:lpstr>
      <vt:lpstr>Siglo XIX</vt:lpstr>
      <vt:lpstr>Siglo XXI - Eventos</vt:lpstr>
      <vt:lpstr>Siglo XXI – Estadísticas de pérdidas de información</vt:lpstr>
      <vt:lpstr>Siglo XXI – Países con mayor cantidad de patentes registradas (1986 – 2005)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2014-11-09T20:53:43Z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