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3"/>
  </p:notesMasterIdLst>
  <p:handoutMasterIdLst>
    <p:handoutMasterId r:id="rId44"/>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26" r:id="rId30"/>
    <p:sldId id="327" r:id="rId31"/>
    <p:sldId id="363" r:id="rId32"/>
    <p:sldId id="364" r:id="rId33"/>
    <p:sldId id="365" r:id="rId34"/>
    <p:sldId id="366" r:id="rId35"/>
    <p:sldId id="367" r:id="rId36"/>
    <p:sldId id="368" r:id="rId37"/>
    <p:sldId id="362" r:id="rId38"/>
    <p:sldId id="351" r:id="rId39"/>
    <p:sldId id="352" r:id="rId40"/>
    <p:sldId id="353" r:id="rId41"/>
    <p:sldId id="319" r:id="rId42"/>
  </p:sldIdLst>
  <p:sldSz cx="12188825"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4434" autoAdjust="0"/>
  </p:normalViewPr>
  <p:slideViewPr>
    <p:cSldViewPr showGuides="1">
      <p:cViewPr varScale="1">
        <p:scale>
          <a:sx n="69" d="100"/>
          <a:sy n="69" d="100"/>
        </p:scale>
        <p:origin x="-768"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xmlns=""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p14="http://schemas.microsoft.com/office/powerpoint/2010/main" xmlns="" val="12768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p14="http://schemas.microsoft.com/office/powerpoint/2010/main" xmlns="" val="127681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p14="http://schemas.microsoft.com/office/powerpoint/2010/main" xmlns="" val="12768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p14="http://schemas.microsoft.com/office/powerpoint/2010/main" xmlns="" val="1276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xmlns=""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xmlns=""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xmlns=""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xmlns=""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xmlns=""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xmlns="" val="7076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xmlns="" val="10142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xmlns="" val="1014212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smtClean="0">
                <a:latin typeface="Segoe UI" panose="020B0502040204020203" pitchFamily="34" charset="0"/>
                <a:cs typeface="Segoe UI" panose="020B0502040204020203" pitchFamily="34" charset="0"/>
              </a:rPr>
              <a:t>Fuga de Información en los Siglos XIX y XXI</a:t>
            </a:r>
            <a:endParaRPr lang="es-AR" sz="600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smtClean="0">
                <a:latin typeface="Segoe UI" panose="020B0502040204020203" pitchFamily="34" charset="0"/>
                <a:cs typeface="Segoe UI" panose="020B0502040204020203" pitchFamily="34" charset="0"/>
              </a:rPr>
              <a:t>Fiuba – implantación de sistemas</a:t>
            </a:r>
          </a:p>
          <a:p>
            <a:r>
              <a:rPr lang="es-AR" smtClean="0">
                <a:latin typeface="Segoe UI" panose="020B0502040204020203" pitchFamily="34" charset="0"/>
                <a:cs typeface="Segoe UI" panose="020B0502040204020203" pitchFamily="34" charset="0"/>
              </a:rPr>
              <a:t>Noviembre de 2014</a:t>
            </a:r>
            <a:endParaRPr lang="es-AR">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xmlns="" val="4207303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721831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9118446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51154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7141713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2469875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025649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410413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36735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632379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s-AR" spc="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s-AR" smtClean="0">
                <a:latin typeface="Segoe UI" panose="020B0502040204020203" pitchFamily="34" charset="0"/>
                <a:cs typeface="Segoe UI" panose="020B0502040204020203" pitchFamily="34" charset="0"/>
              </a:rPr>
              <a:t>Stephanie Zurita</a:t>
            </a:r>
          </a:p>
          <a:p>
            <a:r>
              <a:rPr lang="es-AR" smtClean="0">
                <a:latin typeface="Segoe UI" panose="020B0502040204020203" pitchFamily="34" charset="0"/>
                <a:cs typeface="Segoe UI" panose="020B0502040204020203" pitchFamily="34" charset="0"/>
              </a:rPr>
              <a:t>Santiago </a:t>
            </a:r>
            <a:r>
              <a:rPr lang="es-AR" smtClean="0">
                <a:latin typeface="Segoe UI" panose="020B0502040204020203" pitchFamily="34" charset="0"/>
                <a:cs typeface="Segoe UI" panose="020B0502040204020203" pitchFamily="34" charset="0"/>
              </a:rPr>
              <a:t>Maraggi</a:t>
            </a:r>
            <a:endParaRPr lang="es-AR" smtClean="0">
              <a:latin typeface="Segoe UI" panose="020B0502040204020203" pitchFamily="34" charset="0"/>
              <a:cs typeface="Segoe UI" panose="020B0502040204020203" pitchFamily="34" charset="0"/>
            </a:endParaRPr>
          </a:p>
          <a:p>
            <a:r>
              <a:rPr lang="es-AR" smtClean="0">
                <a:latin typeface="Segoe UI" panose="020B0502040204020203" pitchFamily="34" charset="0"/>
                <a:cs typeface="Segoe UI" panose="020B0502040204020203" pitchFamily="34" charset="0"/>
              </a:rPr>
              <a:t>Yi Cheng </a:t>
            </a:r>
            <a:r>
              <a:rPr lang="es-AR" smtClean="0">
                <a:latin typeface="Segoe UI" panose="020B0502040204020203" pitchFamily="34" charset="0"/>
                <a:cs typeface="Segoe UI" panose="020B0502040204020203" pitchFamily="34" charset="0"/>
              </a:rPr>
              <a:t>Zhang</a:t>
            </a:r>
            <a:endParaRPr lang="es-AR" smtClean="0">
              <a:latin typeface="Segoe UI" panose="020B0502040204020203" pitchFamily="34" charset="0"/>
              <a:cs typeface="Segoe UI" panose="020B0502040204020203" pitchFamily="34" charset="0"/>
            </a:endParaRPr>
          </a:p>
          <a:p>
            <a:r>
              <a:rPr lang="es-AR" smtClean="0">
                <a:latin typeface="Segoe UI" panose="020B0502040204020203" pitchFamily="34" charset="0"/>
                <a:cs typeface="Segoe UI" panose="020B0502040204020203" pitchFamily="34" charset="0"/>
              </a:rPr>
              <a:t>Miguel </a:t>
            </a:r>
            <a:r>
              <a:rPr lang="es-AR" smtClean="0">
                <a:latin typeface="Segoe UI" panose="020B0502040204020203" pitchFamily="34" charset="0"/>
                <a:cs typeface="Segoe UI" panose="020B0502040204020203" pitchFamily="34" charset="0"/>
              </a:rPr>
              <a:t>Angel Schmidt</a:t>
            </a:r>
          </a:p>
          <a:p>
            <a:r>
              <a:rPr lang="es-AR" smtClean="0">
                <a:latin typeface="Segoe UI" panose="020B0502040204020203" pitchFamily="34" charset="0"/>
                <a:cs typeface="Segoe UI" panose="020B0502040204020203" pitchFamily="34" charset="0"/>
              </a:rPr>
              <a:t>María </a:t>
            </a:r>
            <a:r>
              <a:rPr lang="es-AR" smtClean="0">
                <a:latin typeface="Segoe UI" panose="020B0502040204020203" pitchFamily="34" charset="0"/>
                <a:cs typeface="Segoe UI" panose="020B0502040204020203" pitchFamily="34" charset="0"/>
              </a:rPr>
              <a:t>Inés </a:t>
            </a:r>
            <a:r>
              <a:rPr lang="es-AR" smtClean="0">
                <a:latin typeface="Segoe UI" panose="020B0502040204020203" pitchFamily="34" charset="0"/>
                <a:cs typeface="Segoe UI" panose="020B0502040204020203" pitchFamily="34" charset="0"/>
              </a:rPr>
              <a:t>Parnisari</a:t>
            </a:r>
            <a:endParaRPr lang="es-AR"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204325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4963830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s-AR" spc="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smtClean="0">
                <a:latin typeface="Segoe UI" pitchFamily="34" charset="0"/>
                <a:ea typeface="Segoe UI" pitchFamily="34" charset="0"/>
                <a:cs typeface="Segoe UI" pitchFamily="34" charset="0"/>
              </a:rPr>
              <a:t>Riesgo a que otro patente el activo propio</a:t>
            </a:r>
          </a:p>
          <a:p>
            <a:r>
              <a:rPr lang="es-AR" smtClean="0">
                <a:latin typeface="Segoe UI" pitchFamily="34" charset="0"/>
                <a:ea typeface="Segoe UI" pitchFamily="34" charset="0"/>
                <a:cs typeface="Segoe UI" pitchFamily="34" charset="0"/>
              </a:rPr>
              <a:t>Comercialización de activo propio por parte de otras organizaciones</a:t>
            </a:r>
          </a:p>
          <a:p>
            <a:r>
              <a:rPr lang="es-AR" smtClean="0">
                <a:latin typeface="Segoe UI" pitchFamily="34" charset="0"/>
                <a:ea typeface="Segoe UI" pitchFamily="34" charset="0"/>
                <a:cs typeface="Segoe UI" pitchFamily="34" charset="0"/>
              </a:rPr>
              <a:t>Copia de patentes en el extranjero</a:t>
            </a:r>
          </a:p>
          <a:p>
            <a:r>
              <a:rPr lang="es-AR" smtClean="0">
                <a:latin typeface="Segoe UI" pitchFamily="34" charset="0"/>
                <a:ea typeface="Segoe UI" pitchFamily="34" charset="0"/>
                <a:cs typeface="Segoe UI" pitchFamily="34" charset="0"/>
              </a:rPr>
              <a:t>Robo de documentación</a:t>
            </a:r>
          </a:p>
          <a:p>
            <a:r>
              <a:rPr lang="es-AR" smtClean="0">
                <a:latin typeface="Segoe UI" pitchFamily="34" charset="0"/>
                <a:ea typeface="Segoe UI" pitchFamily="34" charset="0"/>
                <a:cs typeface="Segoe UI" pitchFamily="34" charset="0"/>
              </a:rPr>
              <a:t>Información clave en manos del enemigo</a:t>
            </a:r>
          </a:p>
          <a:p>
            <a:r>
              <a:rPr lang="es-AR" smtClean="0">
                <a:latin typeface="Segoe UI" pitchFamily="34" charset="0"/>
                <a:ea typeface="Segoe UI" pitchFamily="34" charset="0"/>
                <a:cs typeface="Segoe UI" pitchFamily="34" charset="0"/>
              </a:rPr>
              <a:t>Pérdida de información</a:t>
            </a:r>
          </a:p>
          <a:p>
            <a:pPr lvl="1"/>
            <a:r>
              <a:rPr lang="es-AR"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xmlns="" val="1679218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439397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xmlns="" val="2675216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41824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63514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4507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smtClean="0">
                <a:latin typeface="Segoe UI" panose="020B0502040204020203" pitchFamily="34" charset="0"/>
                <a:cs typeface="Segoe UI" panose="020B0502040204020203" pitchFamily="34" charset="0"/>
              </a:rPr>
              <a:t>La información como activo intangible de las organizaciones</a:t>
            </a:r>
          </a:p>
          <a:p>
            <a:r>
              <a:rPr lang="es-AR" smtClean="0">
                <a:latin typeface="Segoe UI" panose="020B0502040204020203" pitchFamily="34" charset="0"/>
                <a:cs typeface="Segoe UI" panose="020B0502040204020203" pitchFamily="34" charset="0"/>
              </a:rPr>
              <a:t>Fuga de información</a:t>
            </a:r>
          </a:p>
          <a:p>
            <a:r>
              <a:rPr lang="es-AR">
                <a:latin typeface="Segoe UI" panose="020B0502040204020203" pitchFamily="34" charset="0"/>
                <a:cs typeface="Segoe UI" panose="020B0502040204020203" pitchFamily="34" charset="0"/>
              </a:rPr>
              <a:t>Cómo deshacerse de forma segura de información</a:t>
            </a:r>
          </a:p>
          <a:p>
            <a:r>
              <a:rPr lang="es-AR" smtClean="0">
                <a:latin typeface="Segoe UI" panose="020B0502040204020203" pitchFamily="34" charset="0"/>
                <a:cs typeface="Segoe UI" panose="020B0502040204020203" pitchFamily="34" charset="0"/>
              </a:rPr>
              <a:t>Riesgos existentes</a:t>
            </a:r>
          </a:p>
          <a:p>
            <a:r>
              <a:rPr lang="es-AR" smtClean="0">
                <a:latin typeface="Segoe UI" panose="020B0502040204020203" pitchFamily="34" charset="0"/>
                <a:cs typeface="Segoe UI" panose="020B0502040204020203" pitchFamily="34" charset="0"/>
              </a:rPr>
              <a:t>Tipos </a:t>
            </a:r>
            <a:r>
              <a:rPr lang="es-AR" smtClean="0">
                <a:latin typeface="Segoe UI" panose="020B0502040204020203" pitchFamily="34" charset="0"/>
                <a:cs typeface="Segoe UI" panose="020B0502040204020203" pitchFamily="34" charset="0"/>
              </a:rPr>
              <a:t>de </a:t>
            </a:r>
            <a:r>
              <a:rPr lang="es-AR" smtClean="0">
                <a:latin typeface="Segoe UI" panose="020B0502040204020203" pitchFamily="34" charset="0"/>
                <a:cs typeface="Segoe UI" panose="020B0502040204020203" pitchFamily="34" charset="0"/>
              </a:rPr>
              <a:t>controles</a:t>
            </a:r>
            <a:endParaRPr lang="es-A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106206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p14="http://schemas.microsoft.com/office/powerpoint/2010/main" xmlns="" val="2283345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283345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p14="http://schemas.microsoft.com/office/powerpoint/2010/main" xmlns="" val="659291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xmlns="" val="659291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659291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659291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5396016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280227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816537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896967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233599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10850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0001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xmlns="" val="3438441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xmlns="" val="3833366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2418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93713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2203</Words>
  <Application>Microsoft Office PowerPoint</Application>
  <PresentationFormat>Custom</PresentationFormat>
  <Paragraphs>307</Paragraphs>
  <Slides>40</Slides>
  <Notes>13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 tecnológicos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2014-11-10T04:35:31Z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