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4"/>
  </p:notesMasterIdLst>
  <p:handoutMasterIdLst>
    <p:handoutMasterId r:id="rId45"/>
  </p:handoutMasterIdLst>
  <p:sldIdLst>
    <p:sldId id="265" r:id="rId3"/>
    <p:sldId id="310" r:id="rId4"/>
    <p:sldId id="311" r:id="rId5"/>
    <p:sldId id="355" r:id="rId6"/>
    <p:sldId id="356" r:id="rId7"/>
    <p:sldId id="357" r:id="rId8"/>
    <p:sldId id="358" r:id="rId9"/>
    <p:sldId id="359" r:id="rId10"/>
    <p:sldId id="360" r:id="rId11"/>
    <p:sldId id="361" r:id="rId12"/>
    <p:sldId id="336" r:id="rId13"/>
    <p:sldId id="337" r:id="rId14"/>
    <p:sldId id="338" r:id="rId15"/>
    <p:sldId id="339" r:id="rId16"/>
    <p:sldId id="340" r:id="rId17"/>
    <p:sldId id="341" r:id="rId18"/>
    <p:sldId id="342" r:id="rId19"/>
    <p:sldId id="343" r:id="rId20"/>
    <p:sldId id="344" r:id="rId21"/>
    <p:sldId id="345" r:id="rId22"/>
    <p:sldId id="346" r:id="rId23"/>
    <p:sldId id="330" r:id="rId24"/>
    <p:sldId id="334" r:id="rId25"/>
    <p:sldId id="335" r:id="rId26"/>
    <p:sldId id="347" r:id="rId27"/>
    <p:sldId id="321" r:id="rId28"/>
    <p:sldId id="325" r:id="rId29"/>
    <p:sldId id="369" r:id="rId30"/>
    <p:sldId id="326" r:id="rId31"/>
    <p:sldId id="327" r:id="rId32"/>
    <p:sldId id="363" r:id="rId33"/>
    <p:sldId id="364" r:id="rId34"/>
    <p:sldId id="365" r:id="rId35"/>
    <p:sldId id="366" r:id="rId36"/>
    <p:sldId id="367" r:id="rId37"/>
    <p:sldId id="368" r:id="rId38"/>
    <p:sldId id="362" r:id="rId39"/>
    <p:sldId id="351" r:id="rId40"/>
    <p:sldId id="352" r:id="rId41"/>
    <p:sldId id="353" r:id="rId42"/>
    <p:sldId id="319" r:id="rId43"/>
  </p:sldIdLst>
  <p:sldSz cx="12188825" cy="6858000"/>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3" autoAdjust="0"/>
    <p:restoredTop sz="60326" autoAdjust="0"/>
  </p:normalViewPr>
  <p:slideViewPr>
    <p:cSldViewPr showGuides="1">
      <p:cViewPr varScale="1">
        <p:scale>
          <a:sx n="45" d="100"/>
          <a:sy n="45" d="100"/>
        </p:scale>
        <p:origin x="1704" y="4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56" d="100"/>
          <a:sy n="56" d="100"/>
        </p:scale>
        <p:origin x="79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11/10/2014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11/10/2014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Criminal_charge" TargetMode="External"/><Relationship Id="rId13" Type="http://schemas.openxmlformats.org/officeDocument/2006/relationships/hyperlink" Target="http://en.wikipedia.org/wiki/Global_surveillance_disclosures_(2013%E2%80%93present)#cite_note-17" TargetMode="External"/><Relationship Id="rId18" Type="http://schemas.openxmlformats.org/officeDocument/2006/relationships/hyperlink" Target="http://es.wikipedia.org/wiki/Agujero_de_seguridad" TargetMode="External"/><Relationship Id="rId3" Type="http://schemas.openxmlformats.org/officeDocument/2006/relationships/hyperlink" Target="http://en.wikipedia.org/wiki/The_Washington_Post" TargetMode="External"/><Relationship Id="rId21" Type="http://schemas.openxmlformats.org/officeDocument/2006/relationships/hyperlink" Target="http://es.wikipedia.org/wiki/Memoria_(inform%C3%A1tica)" TargetMode="External"/><Relationship Id="rId7" Type="http://schemas.openxmlformats.org/officeDocument/2006/relationships/hyperlink" Target="http://en.wikipedia.org/wiki/Prosecutor" TargetMode="External"/><Relationship Id="rId12" Type="http://schemas.openxmlformats.org/officeDocument/2006/relationships/hyperlink" Target="http://en.wikipedia.org/wiki/Right_of_asylum" TargetMode="External"/><Relationship Id="rId17" Type="http://schemas.openxmlformats.org/officeDocument/2006/relationships/hyperlink" Target="http://en.wikipedia.org/wiki/2014_celebrity_photo_leaks#cite_note-Apple_2014-09-02-9" TargetMode="External"/><Relationship Id="rId2" Type="http://schemas.openxmlformats.org/officeDocument/2006/relationships/slide" Target="../slides/slide27.xml"/><Relationship Id="rId16" Type="http://schemas.openxmlformats.org/officeDocument/2006/relationships/hyperlink" Target="http://en.wikipedia.org/wiki/Brute_force_method" TargetMode="External"/><Relationship Id="rId20" Type="http://schemas.openxmlformats.org/officeDocument/2006/relationships/hyperlink" Target="http://es.wikipedia.org/wiki/OpenSSL" TargetMode="External"/><Relationship Id="rId1" Type="http://schemas.openxmlformats.org/officeDocument/2006/relationships/notesMaster" Target="../notesMasters/notesMaster1.xml"/><Relationship Id="rId6" Type="http://schemas.openxmlformats.org/officeDocument/2006/relationships/hyperlink" Target="http://en.wikipedia.org/wiki/Global_surveillance_disclosures_(2013%E2%80%93present)#cite_note-cache-4" TargetMode="External"/><Relationship Id="rId11" Type="http://schemas.openxmlformats.org/officeDocument/2006/relationships/hyperlink" Target="http://en.wikipedia.org/wiki/Global_surveillance_disclosures_(2013%E2%80%93present)#cite_note-washcomplaints-16" TargetMode="External"/><Relationship Id="rId5" Type="http://schemas.openxmlformats.org/officeDocument/2006/relationships/hyperlink" Target="http://en.wikipedia.org/wiki/Global_surveillance_disclosures_(2013%E2%80%93present)#cite_note-3" TargetMode="External"/><Relationship Id="rId15" Type="http://schemas.openxmlformats.org/officeDocument/2006/relationships/hyperlink" Target="http://en.wikipedia.org/wiki/Phishing" TargetMode="External"/><Relationship Id="rId10" Type="http://schemas.openxmlformats.org/officeDocument/2006/relationships/hyperlink" Target="http://en.wikipedia.org/wiki/Theft_of_property" TargetMode="External"/><Relationship Id="rId19" Type="http://schemas.openxmlformats.org/officeDocument/2006/relationships/hyperlink" Target="http://es.wikipedia.org/wiki/Biblioteca_(programaci%C3%B3n)" TargetMode="External"/><Relationship Id="rId4" Type="http://schemas.openxmlformats.org/officeDocument/2006/relationships/hyperlink" Target="http://en.wikipedia.org/wiki/The_Guardian" TargetMode="External"/><Relationship Id="rId9" Type="http://schemas.openxmlformats.org/officeDocument/2006/relationships/hyperlink" Target="http://en.wikipedia.org/wiki/Espionage_Act_of_1917" TargetMode="External"/><Relationship Id="rId14" Type="http://schemas.openxmlformats.org/officeDocument/2006/relationships/hyperlink" Target="http://en.wikipedia.org/wiki/Russia%E2%80%93United_States_relations" TargetMode="External"/><Relationship Id="rId22" Type="http://schemas.openxmlformats.org/officeDocument/2006/relationships/hyperlink" Target="http://es.wikipedia.org/wiki/Criptograf%C3%ADa_asim%C3%A9trica"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Schmidt   - </a:t>
            </a:r>
            <a:r>
              <a:rPr lang="en-US" sz="1200" kern="1200" dirty="0" err="1" smtClean="0">
                <a:solidFill>
                  <a:schemeClr val="tx1"/>
                </a:solidFill>
                <a:effectLst/>
                <a:latin typeface="+mn-lt"/>
                <a:ea typeface="+mn-ea"/>
                <a:cs typeface="+mn-cs"/>
              </a:rPr>
              <a:t>introducción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conclusiones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Maraggi    xix,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Zurita -   xix,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Parnisari  -  xxi,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Zhang   - xxi,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a:t>
            </a:fld>
            <a:endParaRPr lang="en-US"/>
          </a:p>
        </p:txBody>
      </p:sp>
    </p:spTree>
    <p:extLst>
      <p:ext uri="{BB962C8B-B14F-4D97-AF65-F5344CB8AC3E}">
        <p14:creationId xmlns:p14="http://schemas.microsoft.com/office/powerpoint/2010/main" val="24676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32</a:t>
            </a:fld>
            <a:endParaRPr lang="en-US"/>
          </a:p>
        </p:txBody>
      </p:sp>
    </p:spTree>
    <p:extLst>
      <p:ext uri="{BB962C8B-B14F-4D97-AF65-F5344CB8AC3E}">
        <p14:creationId xmlns:p14="http://schemas.microsoft.com/office/powerpoint/2010/main" val="2425724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33</a:t>
            </a:fld>
            <a:endParaRPr lang="en-US"/>
          </a:p>
        </p:txBody>
      </p:sp>
    </p:spTree>
    <p:extLst>
      <p:ext uri="{BB962C8B-B14F-4D97-AF65-F5344CB8AC3E}">
        <p14:creationId xmlns:p14="http://schemas.microsoft.com/office/powerpoint/2010/main" val="913013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34</a:t>
            </a:fld>
            <a:endParaRPr lang="en-US"/>
          </a:p>
        </p:txBody>
      </p:sp>
    </p:spTree>
    <p:extLst>
      <p:ext uri="{BB962C8B-B14F-4D97-AF65-F5344CB8AC3E}">
        <p14:creationId xmlns:p14="http://schemas.microsoft.com/office/powerpoint/2010/main" val="3326557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35</a:t>
            </a:fld>
            <a:endParaRPr lang="en-US"/>
          </a:p>
        </p:txBody>
      </p:sp>
    </p:spTree>
    <p:extLst>
      <p:ext uri="{BB962C8B-B14F-4D97-AF65-F5344CB8AC3E}">
        <p14:creationId xmlns:p14="http://schemas.microsoft.com/office/powerpoint/2010/main" val="3460376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36</a:t>
            </a:fld>
            <a:endParaRPr lang="en-US"/>
          </a:p>
        </p:txBody>
      </p:sp>
    </p:spTree>
    <p:extLst>
      <p:ext uri="{BB962C8B-B14F-4D97-AF65-F5344CB8AC3E}">
        <p14:creationId xmlns:p14="http://schemas.microsoft.com/office/powerpoint/2010/main" val="4202137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a:t>
            </a:fld>
            <a:endParaRPr lang="en-US"/>
          </a:p>
        </p:txBody>
      </p:sp>
    </p:spTree>
    <p:extLst>
      <p:ext uri="{BB962C8B-B14F-4D97-AF65-F5344CB8AC3E}">
        <p14:creationId xmlns:p14="http://schemas.microsoft.com/office/powerpoint/2010/main" val="258639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22</a:t>
            </a:fld>
            <a:endParaRPr lang="en-US"/>
          </a:p>
        </p:txBody>
      </p:sp>
    </p:spTree>
    <p:extLst>
      <p:ext uri="{BB962C8B-B14F-4D97-AF65-F5344CB8AC3E}">
        <p14:creationId xmlns:p14="http://schemas.microsoft.com/office/powerpoint/2010/main" val="1362585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siglo XXI se caracteriza por un cambio de la economía tradicional traída en la revolución industrial hacia una </a:t>
            </a:r>
            <a:r>
              <a:rPr lang="es-AR" sz="1200" b="1" kern="1200" dirty="0" smtClean="0">
                <a:solidFill>
                  <a:schemeClr val="tx1"/>
                </a:solidFill>
                <a:effectLst/>
                <a:latin typeface="+mn-lt"/>
                <a:ea typeface="+mn-ea"/>
                <a:cs typeface="+mn-cs"/>
              </a:rPr>
              <a:t>economía basada en la información.</a:t>
            </a:r>
            <a:r>
              <a:rPr lang="es-AR" sz="1200" kern="1200" dirty="0" smtClean="0">
                <a:solidFill>
                  <a:schemeClr val="tx1"/>
                </a:solidFill>
                <a:effectLst/>
                <a:latin typeface="+mn-lt"/>
                <a:ea typeface="+mn-ea"/>
                <a:cs typeface="+mn-cs"/>
              </a:rPr>
              <a:t> Durante esta era, la industria es capaz de explorar las necesidades personales de los consumidores, lo cual trae aparejado una reducción de costos tanto para los consumidores como para las empresas.</a:t>
            </a:r>
          </a:p>
          <a:p>
            <a:r>
              <a:rPr lang="es-AR" sz="1200" kern="1200" dirty="0" smtClean="0">
                <a:solidFill>
                  <a:schemeClr val="tx1"/>
                </a:solidFill>
                <a:effectLst/>
                <a:latin typeface="+mn-lt"/>
                <a:ea typeface="+mn-ea"/>
                <a:cs typeface="+mn-cs"/>
              </a:rPr>
              <a:t>El </a:t>
            </a:r>
            <a:r>
              <a:rPr lang="es-AR" sz="1200" b="1" kern="1200" dirty="0" smtClean="0">
                <a:solidFill>
                  <a:schemeClr val="tx1"/>
                </a:solidFill>
                <a:effectLst/>
                <a:latin typeface="+mn-lt"/>
                <a:ea typeface="+mn-ea"/>
                <a:cs typeface="+mn-cs"/>
              </a:rPr>
              <a:t>principal capital de las empresas tecnológicas</a:t>
            </a:r>
            <a:r>
              <a:rPr lang="es-AR" sz="1200" kern="1200" dirty="0" smtClean="0">
                <a:solidFill>
                  <a:schemeClr val="tx1"/>
                </a:solidFill>
                <a:effectLst/>
                <a:latin typeface="+mn-lt"/>
                <a:ea typeface="+mn-ea"/>
                <a:cs typeface="+mn-cs"/>
              </a:rPr>
              <a:t> lo conforman los bienes o activos intangibles: información, conocimientos, algoritmos, fórmulas, invenciones, procesos, estrategia comercial y bases de datos, entre otros. Las organizaciones del siglo XXI deben estar preparadas para los siguientes desafíos: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Manejar y procesar grandes volúmenes de información diversa a alta velocidad. </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Analizar datos estructurados y no estructurados, tanto dentro como fuera de sus redes.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Monitorear eventos en entornos de nube, móviles y virtuales.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Adoptar acciones automáticamente cuando se detecta una amenaza.</a:t>
            </a:r>
            <a:endParaRPr lang="en-US" sz="1200" u="none" strike="noStrike"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Durante este período, caracterizado por la miniaturización de las computadoras y la </a:t>
            </a:r>
            <a:r>
              <a:rPr lang="es-AR" sz="1200" b="1" kern="1200" dirty="0" smtClean="0">
                <a:solidFill>
                  <a:schemeClr val="tx1"/>
                </a:solidFill>
                <a:effectLst/>
                <a:latin typeface="+mn-lt"/>
                <a:ea typeface="+mn-ea"/>
                <a:cs typeface="+mn-cs"/>
              </a:rPr>
              <a:t>proliferación de internet </a:t>
            </a:r>
            <a:r>
              <a:rPr lang="es-AR" sz="1200" kern="1200" dirty="0" smtClean="0">
                <a:solidFill>
                  <a:schemeClr val="tx1"/>
                </a:solidFill>
                <a:effectLst/>
                <a:latin typeface="+mn-lt"/>
                <a:ea typeface="+mn-ea"/>
                <a:cs typeface="+mn-cs"/>
              </a:rPr>
              <a:t>desde el año 1990, la fuga de información se ve incrementada gracias a la rápida expansión de los medios de comunicación. Dado que existen más formas de comunicación que se utilizan dentro de las organizaciones, han emergido nuevas formas de fuga de información, como ser la mensajería instantánea, los correos electrónicos, la ingeniería social, etc.</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el campo de la </a:t>
            </a:r>
            <a:r>
              <a:rPr lang="es-AR" sz="1200" b="1" kern="1200" dirty="0" smtClean="0">
                <a:solidFill>
                  <a:schemeClr val="tx1"/>
                </a:solidFill>
                <a:effectLst/>
                <a:latin typeface="+mn-lt"/>
                <a:ea typeface="+mn-ea"/>
                <a:cs typeface="+mn-cs"/>
              </a:rPr>
              <a:t>medicina</a:t>
            </a:r>
            <a:r>
              <a:rPr lang="es-AR" sz="1200" kern="1200" dirty="0" smtClean="0">
                <a:solidFill>
                  <a:schemeClr val="tx1"/>
                </a:solidFill>
                <a:effectLst/>
                <a:latin typeface="+mn-lt"/>
                <a:ea typeface="+mn-ea"/>
                <a:cs typeface="+mn-cs"/>
              </a:rPr>
              <a:t>, la situación es crítica. La información clínica de los pacientes es almacenada electrónicamente, y esto permite que las autoridades envíen registros de enfermedades a investigadores; en muchas ocasiones esto incluye los nombres y direcciones de los pacientes, sin su consentimiento explícito.</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26</a:t>
            </a:fld>
            <a:endParaRPr lang="en-US"/>
          </a:p>
        </p:txBody>
      </p:sp>
    </p:spTree>
    <p:extLst>
      <p:ext uri="{BB962C8B-B14F-4D97-AF65-F5344CB8AC3E}">
        <p14:creationId xmlns:p14="http://schemas.microsoft.com/office/powerpoint/2010/main" val="3805029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err="1" smtClean="0"/>
              <a:t>Wikileaks</a:t>
            </a:r>
            <a:endParaRPr lang="es-AR" dirty="0" smtClean="0"/>
          </a:p>
          <a:p>
            <a:r>
              <a:rPr lang="en-US" sz="1200" b="0" i="0" kern="1200" dirty="0" smtClean="0">
                <a:solidFill>
                  <a:schemeClr val="tx1"/>
                </a:solidFill>
                <a:effectLst/>
                <a:latin typeface="+mn-lt"/>
                <a:ea typeface="+mn-ea"/>
                <a:cs typeface="+mn-cs"/>
              </a:rPr>
              <a:t> the site exists to "ensure the legally and technically protected retrieval of information from anonymous sources and to make available this information for the general public." It provides a secure online submission system for whistleblowers to upload documents, which WikiLeaks then makes available globally over the Web. </a:t>
            </a:r>
          </a:p>
          <a:p>
            <a:r>
              <a:rPr lang="en-US" sz="1200" b="0" i="0" kern="1200" dirty="0" smtClean="0">
                <a:solidFill>
                  <a:schemeClr val="tx1"/>
                </a:solidFill>
                <a:effectLst/>
                <a:latin typeface="+mn-lt"/>
                <a:ea typeface="+mn-ea"/>
                <a:cs typeface="+mn-cs"/>
              </a:rPr>
              <a:t>In June 2013, the first of Snowden's documents were published simultaneously </a:t>
            </a:r>
            <a:r>
              <a:rPr lang="en-US" sz="1200" b="0" i="0" kern="1200" dirty="0" err="1" smtClean="0">
                <a:solidFill>
                  <a:schemeClr val="tx1"/>
                </a:solidFill>
                <a:effectLst/>
                <a:latin typeface="+mn-lt"/>
                <a:ea typeface="+mn-ea"/>
                <a:cs typeface="+mn-cs"/>
              </a:rPr>
              <a:t>by</a:t>
            </a:r>
            <a:r>
              <a:rPr lang="en-US" sz="1200" b="0" i="1" u="none" strike="noStrike" kern="1200" dirty="0" err="1" smtClean="0">
                <a:solidFill>
                  <a:schemeClr val="tx1"/>
                </a:solidFill>
                <a:effectLst/>
                <a:latin typeface="+mn-lt"/>
                <a:ea typeface="+mn-ea"/>
                <a:cs typeface="+mn-cs"/>
                <a:hlinkClick r:id="rId3" tooltip="The Washington Post"/>
              </a:rPr>
              <a:t>The</a:t>
            </a:r>
            <a:r>
              <a:rPr lang="en-US" sz="1200" b="0" i="1" u="none" strike="noStrike" kern="1200" dirty="0" smtClean="0">
                <a:solidFill>
                  <a:schemeClr val="tx1"/>
                </a:solidFill>
                <a:effectLst/>
                <a:latin typeface="+mn-lt"/>
                <a:ea typeface="+mn-ea"/>
                <a:cs typeface="+mn-cs"/>
                <a:hlinkClick r:id="rId3" tooltip="The Washington Post"/>
              </a:rPr>
              <a:t> Washington Post</a:t>
            </a:r>
            <a:r>
              <a:rPr lang="en-US" sz="1200" b="0" i="0" kern="1200" dirty="0" smtClean="0">
                <a:solidFill>
                  <a:schemeClr val="tx1"/>
                </a:solidFill>
                <a:effectLst/>
                <a:latin typeface="+mn-lt"/>
                <a:ea typeface="+mn-ea"/>
                <a:cs typeface="+mn-cs"/>
              </a:rPr>
              <a:t> and </a:t>
            </a:r>
            <a:r>
              <a:rPr lang="en-US" sz="1200" b="0" i="1" u="none" strike="noStrike" kern="1200" dirty="0" smtClean="0">
                <a:solidFill>
                  <a:schemeClr val="tx1"/>
                </a:solidFill>
                <a:effectLst/>
                <a:latin typeface="+mn-lt"/>
                <a:ea typeface="+mn-ea"/>
                <a:cs typeface="+mn-cs"/>
                <a:hlinkClick r:id="rId4" tooltip="The Guardian"/>
              </a:rPr>
              <a:t>The Guardian</a:t>
            </a:r>
            <a:r>
              <a:rPr lang="en-US" sz="1200" b="0" i="0" kern="1200" dirty="0" smtClean="0">
                <a:solidFill>
                  <a:schemeClr val="tx1"/>
                </a:solidFill>
                <a:effectLst/>
                <a:latin typeface="+mn-lt"/>
                <a:ea typeface="+mn-ea"/>
                <a:cs typeface="+mn-cs"/>
              </a:rPr>
              <a:t>, attracting considerable public attention.</a:t>
            </a:r>
            <a:r>
              <a:rPr lang="en-US" sz="1200" b="0" i="0" u="none" strike="noStrike" kern="1200" baseline="30000" dirty="0" smtClean="0">
                <a:solidFill>
                  <a:schemeClr val="tx1"/>
                </a:solidFill>
                <a:effectLst/>
                <a:latin typeface="+mn-lt"/>
                <a:ea typeface="+mn-ea"/>
                <a:cs typeface="+mn-cs"/>
                <a:hlinkClick r:id="rId5"/>
              </a:rPr>
              <a:t>[3]</a:t>
            </a:r>
            <a:r>
              <a:rPr lang="en-US" sz="1200" b="0" i="0" kern="1200" dirty="0" smtClean="0">
                <a:solidFill>
                  <a:schemeClr val="tx1"/>
                </a:solidFill>
                <a:effectLst/>
                <a:latin typeface="+mn-lt"/>
                <a:ea typeface="+mn-ea"/>
                <a:cs typeface="+mn-cs"/>
              </a:rPr>
              <a:t> The disclosure continued throughout the entire year of 2013, and a significant portion of the full cache of the estimated 1.7 million documents</a:t>
            </a:r>
            <a:r>
              <a:rPr lang="en-US" sz="1200" b="0" i="0" u="none" strike="noStrike" kern="1200" baseline="30000" dirty="0" smtClean="0">
                <a:solidFill>
                  <a:schemeClr val="tx1"/>
                </a:solidFill>
                <a:effectLst/>
                <a:latin typeface="+mn-lt"/>
                <a:ea typeface="+mn-ea"/>
                <a:cs typeface="+mn-cs"/>
                <a:hlinkClick r:id="rId6"/>
              </a:rPr>
              <a:t>[4]</a:t>
            </a:r>
            <a:r>
              <a:rPr lang="en-US" sz="1200" b="0" i="0" kern="1200" dirty="0" smtClean="0">
                <a:solidFill>
                  <a:schemeClr val="tx1"/>
                </a:solidFill>
                <a:effectLst/>
                <a:latin typeface="+mn-lt"/>
                <a:ea typeface="+mn-ea"/>
                <a:cs typeface="+mn-cs"/>
              </a:rPr>
              <a:t> was later obtained and published by many other media outlets worldwide,</a:t>
            </a:r>
          </a:p>
          <a:p>
            <a:r>
              <a:rPr lang="en-US" sz="1200" b="0" i="0" kern="1200" dirty="0" smtClean="0">
                <a:solidFill>
                  <a:schemeClr val="tx1"/>
                </a:solidFill>
                <a:effectLst/>
                <a:latin typeface="+mn-lt"/>
                <a:ea typeface="+mn-ea"/>
                <a:cs typeface="+mn-cs"/>
              </a:rPr>
              <a:t>On June 14, 2013, United States </a:t>
            </a:r>
            <a:r>
              <a:rPr lang="en-US" sz="1200" b="0" i="0" u="none" strike="noStrike" kern="1200" dirty="0" smtClean="0">
                <a:solidFill>
                  <a:schemeClr val="tx1"/>
                </a:solidFill>
                <a:effectLst/>
                <a:latin typeface="+mn-lt"/>
                <a:ea typeface="+mn-ea"/>
                <a:cs typeface="+mn-cs"/>
                <a:hlinkClick r:id="rId7" tooltip="Prosecutor"/>
              </a:rPr>
              <a:t>prosecutors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tooltip="Criminal charge"/>
              </a:rPr>
              <a:t>charged</a:t>
            </a:r>
            <a:r>
              <a:rPr lang="en-US" sz="1200" b="0" i="0" kern="1200" dirty="0" smtClean="0">
                <a:solidFill>
                  <a:schemeClr val="tx1"/>
                </a:solidFill>
                <a:effectLst/>
                <a:latin typeface="+mn-lt"/>
                <a:ea typeface="+mn-ea"/>
                <a:cs typeface="+mn-cs"/>
              </a:rPr>
              <a:t> Edward Snowden with </a:t>
            </a:r>
            <a:r>
              <a:rPr lang="en-US" sz="1200" b="0" i="0" u="none" strike="noStrike" kern="1200" dirty="0" smtClean="0">
                <a:solidFill>
                  <a:schemeClr val="tx1"/>
                </a:solidFill>
                <a:effectLst/>
                <a:latin typeface="+mn-lt"/>
                <a:ea typeface="+mn-ea"/>
                <a:cs typeface="+mn-cs"/>
                <a:hlinkClick r:id="rId9" tooltip="Espionage Act of 1917"/>
              </a:rPr>
              <a:t>espionage</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0" tooltip="Theft of property"/>
              </a:rPr>
              <a:t>theft of government property</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11"/>
              </a:rPr>
              <a:t>[16]</a:t>
            </a:r>
            <a:r>
              <a:rPr lang="en-US" sz="1200" b="0" i="0" kern="1200" dirty="0" smtClean="0">
                <a:solidFill>
                  <a:schemeClr val="tx1"/>
                </a:solidFill>
                <a:effectLst/>
                <a:latin typeface="+mn-lt"/>
                <a:ea typeface="+mn-ea"/>
                <a:cs typeface="+mn-cs"/>
              </a:rPr>
              <a:t> In late July 2013, he was granted a one year temporary </a:t>
            </a:r>
            <a:r>
              <a:rPr lang="en-US" sz="1200" b="0" i="0" u="none" strike="noStrike" kern="1200" dirty="0" smtClean="0">
                <a:solidFill>
                  <a:schemeClr val="tx1"/>
                </a:solidFill>
                <a:effectLst/>
                <a:latin typeface="+mn-lt"/>
                <a:ea typeface="+mn-ea"/>
                <a:cs typeface="+mn-cs"/>
                <a:hlinkClick r:id="rId12" tooltip="Right of asylum"/>
              </a:rPr>
              <a:t>asylum</a:t>
            </a:r>
            <a:r>
              <a:rPr lang="en-US" sz="1200" b="0" i="0" kern="1200" dirty="0" smtClean="0">
                <a:solidFill>
                  <a:schemeClr val="tx1"/>
                </a:solidFill>
                <a:effectLst/>
                <a:latin typeface="+mn-lt"/>
                <a:ea typeface="+mn-ea"/>
                <a:cs typeface="+mn-cs"/>
              </a:rPr>
              <a:t> by the Russian government,</a:t>
            </a:r>
            <a:r>
              <a:rPr lang="en-US" sz="1200" b="0" i="0" u="none" strike="noStrike" kern="1200" baseline="30000" dirty="0" smtClean="0">
                <a:solidFill>
                  <a:schemeClr val="tx1"/>
                </a:solidFill>
                <a:effectLst/>
                <a:latin typeface="+mn-lt"/>
                <a:ea typeface="+mn-ea"/>
                <a:cs typeface="+mn-cs"/>
                <a:hlinkClick r:id="rId13"/>
              </a:rPr>
              <a:t>[17]</a:t>
            </a:r>
            <a:r>
              <a:rPr lang="en-US" sz="1200" b="0" i="0" kern="1200" dirty="0" smtClean="0">
                <a:solidFill>
                  <a:schemeClr val="tx1"/>
                </a:solidFill>
                <a:effectLst/>
                <a:latin typeface="+mn-lt"/>
                <a:ea typeface="+mn-ea"/>
                <a:cs typeface="+mn-cs"/>
              </a:rPr>
              <a:t> contributing to a deterioration of </a:t>
            </a:r>
            <a:r>
              <a:rPr lang="en-US" sz="1200" b="0" i="0" u="none" strike="noStrike" kern="1200" dirty="0" smtClean="0">
                <a:solidFill>
                  <a:schemeClr val="tx1"/>
                </a:solidFill>
                <a:effectLst/>
                <a:latin typeface="+mn-lt"/>
                <a:ea typeface="+mn-ea"/>
                <a:cs typeface="+mn-cs"/>
                <a:hlinkClick r:id="rId14" tooltip="Russia–United States relations"/>
              </a:rPr>
              <a:t>Russia–United States relations</a:t>
            </a:r>
            <a:r>
              <a:rPr lang="en-US" sz="1200" b="0" i="0" kern="1200" dirty="0" smtClean="0">
                <a:solidFill>
                  <a:schemeClr val="tx1"/>
                </a:solidFill>
                <a:effectLst/>
                <a:latin typeface="+mn-lt"/>
                <a:ea typeface="+mn-ea"/>
                <a:cs typeface="+mn-cs"/>
              </a:rPr>
              <a:t>.</a:t>
            </a:r>
            <a:r>
              <a:rPr lang="es-ES" sz="1200" b="1" i="0" kern="1200" dirty="0" smtClean="0">
                <a:solidFill>
                  <a:schemeClr val="tx1"/>
                </a:solidFill>
                <a:effectLst/>
                <a:latin typeface="+mn-lt"/>
                <a:ea typeface="+mn-ea"/>
                <a:cs typeface="+mn-cs"/>
              </a:rPr>
              <a:t> </a:t>
            </a:r>
          </a:p>
          <a:p>
            <a:endParaRPr lang="es-E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Apple later reported that the victims' iCloud account information was obtained using "a very targeted attack on user names, passwords and security questions", such as </a:t>
            </a:r>
            <a:r>
              <a:rPr lang="en-US" sz="1200" b="0" i="0" u="none" strike="noStrike" kern="1200" dirty="0" smtClean="0">
                <a:solidFill>
                  <a:schemeClr val="tx1"/>
                </a:solidFill>
                <a:effectLst/>
                <a:latin typeface="+mn-lt"/>
                <a:ea typeface="+mn-ea"/>
                <a:cs typeface="+mn-cs"/>
                <a:hlinkClick r:id="rId15" tooltip="Phishing"/>
              </a:rPr>
              <a:t>phishing</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6" tooltip="Brute force method"/>
              </a:rPr>
              <a:t>brute-force</a:t>
            </a:r>
            <a:r>
              <a:rPr lang="en-US" sz="1200" b="0" i="0" kern="1200" dirty="0" smtClean="0">
                <a:solidFill>
                  <a:schemeClr val="tx1"/>
                </a:solidFill>
                <a:effectLst/>
                <a:latin typeface="+mn-lt"/>
                <a:ea typeface="+mn-ea"/>
                <a:cs typeface="+mn-cs"/>
              </a:rPr>
              <a:t> guessing, rather than any specific vulnerability in the iCloud service itself.</a:t>
            </a:r>
            <a:r>
              <a:rPr lang="en-US" sz="1200" b="0" i="0" u="none" strike="noStrike" kern="1200" baseline="30000" dirty="0" smtClean="0">
                <a:solidFill>
                  <a:schemeClr val="tx1"/>
                </a:solidFill>
                <a:effectLst/>
                <a:latin typeface="+mn-lt"/>
                <a:ea typeface="+mn-ea"/>
                <a:cs typeface="+mn-cs"/>
                <a:hlinkClick r:id="rId17"/>
              </a:rPr>
              <a:t>[</a:t>
            </a:r>
            <a:endParaRPr lang="es-ES" sz="1200" b="1" i="0" kern="1200" dirty="0" smtClean="0">
              <a:solidFill>
                <a:schemeClr val="tx1"/>
              </a:solidFill>
              <a:effectLst/>
              <a:latin typeface="+mn-lt"/>
              <a:ea typeface="+mn-ea"/>
              <a:cs typeface="+mn-cs"/>
            </a:endParaRPr>
          </a:p>
          <a:p>
            <a:endParaRPr lang="es-ES" sz="1200" b="1" i="0" kern="1200" dirty="0" smtClean="0">
              <a:solidFill>
                <a:schemeClr val="tx1"/>
              </a:solidFill>
              <a:effectLst/>
              <a:latin typeface="+mn-lt"/>
              <a:ea typeface="+mn-ea"/>
              <a:cs typeface="+mn-cs"/>
            </a:endParaRPr>
          </a:p>
          <a:p>
            <a:r>
              <a:rPr lang="es-ES" sz="1200" b="1" i="0" kern="1200" dirty="0" err="1" smtClean="0">
                <a:solidFill>
                  <a:schemeClr val="tx1"/>
                </a:solidFill>
                <a:effectLst/>
                <a:latin typeface="+mn-lt"/>
                <a:ea typeface="+mn-ea"/>
                <a:cs typeface="+mn-cs"/>
              </a:rPr>
              <a:t>Heartbleed</a:t>
            </a:r>
            <a:r>
              <a:rPr lang="es-ES" sz="1200" b="0" i="0" kern="1200" dirty="0" smtClean="0">
                <a:solidFill>
                  <a:schemeClr val="tx1"/>
                </a:solidFill>
                <a:effectLst/>
                <a:latin typeface="+mn-lt"/>
                <a:ea typeface="+mn-ea"/>
                <a:cs typeface="+mn-cs"/>
              </a:rPr>
              <a:t> un </a:t>
            </a:r>
            <a:r>
              <a:rPr lang="es-ES" sz="1200" b="0" i="0" u="none" strike="noStrike" kern="1200" dirty="0" smtClean="0">
                <a:solidFill>
                  <a:schemeClr val="tx1"/>
                </a:solidFill>
                <a:effectLst/>
                <a:latin typeface="+mn-lt"/>
                <a:ea typeface="+mn-ea"/>
                <a:cs typeface="+mn-cs"/>
                <a:hlinkClick r:id="rId18" tooltip="Agujero de seguridad"/>
              </a:rPr>
              <a:t>agujero de seguridad</a:t>
            </a:r>
            <a:r>
              <a:rPr lang="es-ES" sz="1200" b="0" i="0" kern="1200" dirty="0" smtClean="0">
                <a:solidFill>
                  <a:schemeClr val="tx1"/>
                </a:solidFill>
                <a:effectLst/>
                <a:latin typeface="+mn-lt"/>
                <a:ea typeface="+mn-ea"/>
                <a:cs typeface="+mn-cs"/>
              </a:rPr>
              <a:t> (</a:t>
            </a:r>
            <a:r>
              <a:rPr lang="es-ES" sz="1200" b="0" i="1" kern="1200" dirty="0" smtClean="0">
                <a:solidFill>
                  <a:schemeClr val="tx1"/>
                </a:solidFill>
                <a:effectLst/>
                <a:latin typeface="+mn-lt"/>
                <a:ea typeface="+mn-ea"/>
                <a:cs typeface="+mn-cs"/>
              </a:rPr>
              <a:t>bug</a:t>
            </a:r>
            <a:r>
              <a:rPr lang="es-ES" sz="1200" b="0" i="0" kern="1200" dirty="0" smtClean="0">
                <a:solidFill>
                  <a:schemeClr val="tx1"/>
                </a:solidFill>
                <a:effectLst/>
                <a:latin typeface="+mn-lt"/>
                <a:ea typeface="+mn-ea"/>
                <a:cs typeface="+mn-cs"/>
              </a:rPr>
              <a:t>) de software en la </a:t>
            </a:r>
            <a:r>
              <a:rPr lang="es-ES" sz="1200" b="0" i="0" u="none" strike="noStrike" kern="1200" dirty="0" smtClean="0">
                <a:solidFill>
                  <a:schemeClr val="tx1"/>
                </a:solidFill>
                <a:effectLst/>
                <a:latin typeface="+mn-lt"/>
                <a:ea typeface="+mn-ea"/>
                <a:cs typeface="+mn-cs"/>
                <a:hlinkClick r:id="rId19" tooltip="Biblioteca (programación)"/>
              </a:rPr>
              <a:t>biblioteca</a:t>
            </a:r>
            <a:r>
              <a:rPr lang="es-ES" sz="1200" b="0" i="0" kern="1200" dirty="0" smtClean="0">
                <a:solidFill>
                  <a:schemeClr val="tx1"/>
                </a:solidFill>
                <a:effectLst/>
                <a:latin typeface="+mn-lt"/>
                <a:ea typeface="+mn-ea"/>
                <a:cs typeface="+mn-cs"/>
              </a:rPr>
              <a:t> de código abierto </a:t>
            </a:r>
            <a:r>
              <a:rPr lang="es-ES" sz="1200" b="0" i="0" u="none" strike="noStrike" kern="1200" dirty="0" err="1" smtClean="0">
                <a:solidFill>
                  <a:schemeClr val="tx1"/>
                </a:solidFill>
                <a:effectLst/>
                <a:latin typeface="+mn-lt"/>
                <a:ea typeface="+mn-ea"/>
                <a:cs typeface="+mn-cs"/>
                <a:hlinkClick r:id="rId20" tooltip="OpenSSL"/>
              </a:rPr>
              <a:t>OpenSSL</a:t>
            </a:r>
            <a:r>
              <a:rPr lang="es-ES" sz="1200" b="0" i="0" kern="1200" dirty="0" smtClean="0">
                <a:solidFill>
                  <a:schemeClr val="tx1"/>
                </a:solidFill>
                <a:effectLst/>
                <a:latin typeface="+mn-lt"/>
                <a:ea typeface="+mn-ea"/>
                <a:cs typeface="+mn-cs"/>
              </a:rPr>
              <a:t>, solo vulnerable en su versión 1.0.1f, que permite a un atacante leer la </a:t>
            </a:r>
            <a:r>
              <a:rPr lang="es-ES" sz="1200" b="0" i="0" u="none" strike="noStrike" kern="1200" dirty="0" smtClean="0">
                <a:solidFill>
                  <a:schemeClr val="tx1"/>
                </a:solidFill>
                <a:effectLst/>
                <a:latin typeface="+mn-lt"/>
                <a:ea typeface="+mn-ea"/>
                <a:cs typeface="+mn-cs"/>
                <a:hlinkClick r:id="rId21" tooltip="Memoria (informática)"/>
              </a:rPr>
              <a:t>memoria</a:t>
            </a:r>
            <a:r>
              <a:rPr lang="es-ES" sz="1200" b="0" i="0" kern="1200" dirty="0" smtClean="0">
                <a:solidFill>
                  <a:schemeClr val="tx1"/>
                </a:solidFill>
                <a:effectLst/>
                <a:latin typeface="+mn-lt"/>
                <a:ea typeface="+mn-ea"/>
                <a:cs typeface="+mn-cs"/>
              </a:rPr>
              <a:t> de un servidor o un cliente, permitiéndole por ejemplo, conseguir las </a:t>
            </a:r>
            <a:r>
              <a:rPr lang="es-ES" sz="1200" b="0" i="0" u="none" strike="noStrike" kern="1200" dirty="0" smtClean="0">
                <a:solidFill>
                  <a:schemeClr val="tx1"/>
                </a:solidFill>
                <a:effectLst/>
                <a:latin typeface="+mn-lt"/>
                <a:ea typeface="+mn-ea"/>
                <a:cs typeface="+mn-cs"/>
                <a:hlinkClick r:id="rId22" tooltip="Criptografía asimétrica"/>
              </a:rPr>
              <a:t>claves privadas</a:t>
            </a:r>
            <a:r>
              <a:rPr lang="es-ES" sz="1200" b="0" i="0" kern="1200" dirty="0" smtClean="0">
                <a:solidFill>
                  <a:schemeClr val="tx1"/>
                </a:solidFill>
                <a:effectLst/>
                <a:latin typeface="+mn-lt"/>
                <a:ea typeface="+mn-ea"/>
                <a:cs typeface="+mn-cs"/>
              </a:rPr>
              <a:t> SSL de un servidor.</a:t>
            </a:r>
            <a:r>
              <a:rPr lang="es-ES" sz="1200" b="0" i="0" u="none" strike="noStrike" kern="1200" baseline="300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Investigaciones de auditorías muestran que, al parecer, algunos atacantes han explotado este error desde hace al menos cinco meses antes de que fuera descubierto y publicado.</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27</a:t>
            </a:fld>
            <a:endParaRPr lang="en-US"/>
          </a:p>
        </p:txBody>
      </p:sp>
    </p:spTree>
    <p:extLst>
      <p:ext uri="{BB962C8B-B14F-4D97-AF65-F5344CB8AC3E}">
        <p14:creationId xmlns:p14="http://schemas.microsoft.com/office/powerpoint/2010/main" val="65567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Los riesgos que intenta mitigar la seguridad informática pueden ser tanto de origen interno como externo.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amenazas principales que la seguridad informática trata de cubrir son:</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s-AR" u="none" strike="noStrike" dirty="0" smtClean="0">
                <a:effectLst/>
              </a:rPr>
              <a:t>Usuarios: los usuarios pueden ser intencional o </a:t>
            </a:r>
            <a:r>
              <a:rPr lang="es-AR" u="none" strike="noStrike" dirty="0" err="1" smtClean="0">
                <a:effectLst/>
              </a:rPr>
              <a:t>inintencionalmente</a:t>
            </a:r>
            <a:r>
              <a:rPr lang="es-AR" u="none" strike="noStrike" dirty="0" smtClean="0">
                <a:effectLst/>
              </a:rPr>
              <a:t> responsables de fugas de información. Esto puede ser por ejemplo porque no se definieron bien sus perfiles de acceso.</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Programas maliciosos: son instalados intencionalmente o por error. Pueden dañar los datos existentes, abrir la puerta a intrusos, impedir accesos a programas, enviar información a un tercero, etc.</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Errores de programación: errores o fallas en programación que pueden dar libre acceso a crackers. Un ejemplo es la reciente vulnerabilidad encontrada en </a:t>
            </a:r>
            <a:r>
              <a:rPr lang="es-AR" u="none" strike="noStrike" dirty="0" err="1" smtClean="0">
                <a:effectLst/>
              </a:rPr>
              <a:t>OpenSSL</a:t>
            </a:r>
            <a:r>
              <a:rPr lang="es-AR" u="none" strike="noStrike" dirty="0" smtClean="0">
                <a:effectLst/>
              </a:rPr>
              <a:t> o el problema en los cajeros automáticos que permitía sacar dinero libremente.</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Accesos no autorizados/intrusos: un tercero no autorizado que accede a la información dentro de una computadora. Comúnmente se los conoce como hackers.</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Robos de componentes de hardware (discos o memoria) que contienen información</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Desastres no previstos como inundaciones, incendios, relámpagos, </a:t>
            </a:r>
            <a:r>
              <a:rPr lang="es-AR" u="none" strike="noStrike" dirty="0" err="1" smtClean="0">
                <a:effectLst/>
              </a:rPr>
              <a:t>etc</a:t>
            </a:r>
            <a:r>
              <a:rPr lang="es-AR" u="none" strike="noStrike" dirty="0" smtClean="0">
                <a:effectLst/>
              </a:rPr>
              <a:t>, que produzcan pérdida de información irrecuperable.</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Personal interno de la empresa que, por extorsión, enfado hacia la empresa o fin de obtener dinero, roben información para venderla a la competencia.</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Fallos de hardware	</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Catástrofes naturales</a:t>
            </a:r>
            <a:endParaRPr lang="en-US" u="none" strike="noStrike" dirty="0" smtClean="0">
              <a:effectLst/>
            </a:endParaRPr>
          </a:p>
          <a:p>
            <a:pPr marL="171450" lvl="0" indent="-171450">
              <a:buFont typeface="Arial" panose="020B0604020202020204" pitchFamily="34" charset="0"/>
              <a:buChar char="•"/>
            </a:pPr>
            <a:r>
              <a:rPr lang="es-AR" u="none" strike="noStrike" dirty="0" err="1" smtClean="0">
                <a:effectLst/>
              </a:rPr>
              <a:t>Phishing</a:t>
            </a:r>
            <a:endParaRPr lang="en-US" u="none" strike="noStrike" dirty="0" smtClean="0">
              <a:effectLst/>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28</a:t>
            </a:fld>
            <a:endParaRPr lang="en-US"/>
          </a:p>
        </p:txBody>
      </p:sp>
    </p:spTree>
    <p:extLst>
      <p:ext uri="{BB962C8B-B14F-4D97-AF65-F5344CB8AC3E}">
        <p14:creationId xmlns:p14="http://schemas.microsoft.com/office/powerpoint/2010/main" val="1629614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Una </a:t>
            </a:r>
            <a:r>
              <a:rPr lang="es-AR" sz="1200" b="1" kern="1200" dirty="0" smtClean="0">
                <a:solidFill>
                  <a:schemeClr val="tx1"/>
                </a:solidFill>
                <a:effectLst/>
                <a:latin typeface="+mn-lt"/>
                <a:ea typeface="+mn-ea"/>
                <a:cs typeface="+mn-cs"/>
              </a:rPr>
              <a:t>patente</a:t>
            </a:r>
            <a:r>
              <a:rPr lang="es-AR" sz="1200" kern="1200" dirty="0" smtClean="0">
                <a:solidFill>
                  <a:schemeClr val="tx1"/>
                </a:solidFill>
                <a:effectLst/>
                <a:latin typeface="+mn-lt"/>
                <a:ea typeface="+mn-ea"/>
                <a:cs typeface="+mn-cs"/>
              </a:rPr>
              <a:t> es un conjunto de derechos que se le otorgan a un inventor por un período limitado de tiempo (20 años), a cambio de la divulgación de los detalles del mismo. Las patentes son una forma de propiedad intelectual, y le proporcionan dueño la garantía de que otras empresas no podrán producir, utilizar o vender el producto patentado sin permiso.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sistema de </a:t>
            </a:r>
            <a:r>
              <a:rPr lang="es-AR" sz="1200" kern="1200" dirty="0" err="1" smtClean="0">
                <a:solidFill>
                  <a:schemeClr val="tx1"/>
                </a:solidFill>
                <a:effectLst/>
                <a:latin typeface="+mn-lt"/>
                <a:ea typeface="+mn-ea"/>
                <a:cs typeface="+mn-cs"/>
              </a:rPr>
              <a:t>patentamiento</a:t>
            </a:r>
            <a:r>
              <a:rPr lang="es-AR" sz="1200" kern="1200" dirty="0" smtClean="0">
                <a:solidFill>
                  <a:schemeClr val="tx1"/>
                </a:solidFill>
                <a:effectLst/>
                <a:latin typeface="+mn-lt"/>
                <a:ea typeface="+mn-ea"/>
                <a:cs typeface="+mn-cs"/>
              </a:rPr>
              <a:t> fue creado en 1450, pero fue durante la revolución francesa que se creó el sistema moderno. En general, las patentes sólo pueden materializarse durante litigios, y puede ser dueños de ellas tanto empresas como personas, aunque en ciertos casos los empleadores pueden exigirles a sus empleados que las patentes le sean adjudicadas a ellos. Entre las críticas a este sistema, se encuentran los altos costos asociados al mantenimiento de patentes (por ejemplo, en Estados Unidos el mismo puede alcanzar los 30 mil dólares por patente), y el hecho de que no promueven la innovación, al limitar el uso de las nuevas tecnologías.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Existen varios mecanismos que permiten sustentar </a:t>
            </a:r>
            <a:r>
              <a:rPr lang="es-AR" sz="1200" b="1" kern="1200" dirty="0" smtClean="0">
                <a:solidFill>
                  <a:schemeClr val="tx1"/>
                </a:solidFill>
                <a:effectLst/>
                <a:latin typeface="+mn-lt"/>
                <a:ea typeface="+mn-ea"/>
                <a:cs typeface="+mn-cs"/>
              </a:rPr>
              <a:t>la seguridad informática</a:t>
            </a:r>
            <a:r>
              <a:rPr lang="es-AR" sz="1200" kern="1200" dirty="0" smtClean="0">
                <a:solidFill>
                  <a:schemeClr val="tx1"/>
                </a:solidFill>
                <a:effectLst/>
                <a:latin typeface="+mn-lt"/>
                <a:ea typeface="+mn-ea"/>
                <a:cs typeface="+mn-cs"/>
              </a:rPr>
              <a:t>, donde uno sólo de ellos no es suficiente para garantizar el éxito, ya que es necesario complementarlos para obtener un buen resultado. Entre ellos se destacan:</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Restricciones de acceso físico</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Utilización de contraseñas seguras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Uso de firewalls y software antivirus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Encriptación de las comunicaciones confidenciales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Copias de seguridad de la información</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Encriptado de las copias de seguridad</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Distinción de niveles de acceso según autorización formal en perfiles de usuarios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Registro de operaciones en bitácoras automatizadas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Registro de accesos en bitácoras automatizadas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Redundancia de datos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Localización múltiple y distante de estructuras de datos redundantes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Políticas de recuperación ante </a:t>
            </a:r>
            <a:r>
              <a:rPr lang="es-AR" sz="1200" u="none" strike="noStrike" kern="1200" dirty="0" smtClean="0">
                <a:solidFill>
                  <a:schemeClr val="tx1"/>
                </a:solidFill>
                <a:effectLst/>
                <a:latin typeface="+mn-lt"/>
                <a:ea typeface="+mn-ea"/>
                <a:cs typeface="+mn-cs"/>
              </a:rPr>
              <a:t>catástrofes</a:t>
            </a:r>
            <a:endParaRPr lang="en-US" u="none" strike="noStrike" dirty="0" smtClean="0">
              <a:effectLst/>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29</a:t>
            </a:fld>
            <a:endParaRPr lang="en-US"/>
          </a:p>
        </p:txBody>
      </p:sp>
    </p:spTree>
    <p:extLst>
      <p:ext uri="{BB962C8B-B14F-4D97-AF65-F5344CB8AC3E}">
        <p14:creationId xmlns:p14="http://schemas.microsoft.com/office/powerpoint/2010/main" val="248831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1" kern="1200" dirty="0" smtClean="0">
                <a:solidFill>
                  <a:schemeClr val="tx1"/>
                </a:solidFill>
                <a:effectLst/>
                <a:latin typeface="+mn-lt"/>
                <a:ea typeface="+mn-ea"/>
                <a:cs typeface="+mn-cs"/>
              </a:rPr>
              <a:t>Auditorías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las empresas, para facilitar la trazabilidad de las acciones de los usuarios, se suelen incluir procedimientos mediante los que se garantiza que el uso de los activos de información es efectivamente auditado y que es posible generar </a:t>
            </a:r>
            <a:r>
              <a:rPr lang="es-AR" sz="1200" b="1" kern="1200" dirty="0" smtClean="0">
                <a:solidFill>
                  <a:schemeClr val="tx1"/>
                </a:solidFill>
                <a:effectLst/>
                <a:latin typeface="+mn-lt"/>
                <a:ea typeface="+mn-ea"/>
                <a:cs typeface="+mn-cs"/>
              </a:rPr>
              <a:t>registros (</a:t>
            </a:r>
            <a:r>
              <a:rPr lang="es-AR" sz="1200" b="1" i="1" kern="1200" dirty="0" err="1" smtClean="0">
                <a:solidFill>
                  <a:schemeClr val="tx1"/>
                </a:solidFill>
                <a:effectLst/>
                <a:latin typeface="+mn-lt"/>
                <a:ea typeface="+mn-ea"/>
                <a:cs typeface="+mn-cs"/>
              </a:rPr>
              <a:t>logs</a:t>
            </a:r>
            <a:r>
              <a:rPr lang="es-AR" sz="1200" b="1" kern="1200" dirty="0" smtClean="0">
                <a:solidFill>
                  <a:schemeClr val="tx1"/>
                </a:solidFill>
                <a:effectLst/>
                <a:latin typeface="+mn-lt"/>
                <a:ea typeface="+mn-ea"/>
                <a:cs typeface="+mn-cs"/>
              </a:rPr>
              <a:t>) de las acciones importantes</a:t>
            </a:r>
            <a:r>
              <a:rPr lang="es-AR" sz="1200" kern="1200" dirty="0" smtClean="0">
                <a:solidFill>
                  <a:schemeClr val="tx1"/>
                </a:solidFill>
                <a:effectLst/>
                <a:latin typeface="+mn-lt"/>
                <a:ea typeface="+mn-ea"/>
                <a:cs typeface="+mn-cs"/>
              </a:rPr>
              <a:t> que se hayan definido, que si bien es un proceso técnico, implica un conocimiento de los individuos respecto a su grado de responsabilidad en lo que realizan dentro de una empresa. El conocimiento de la vinculación entre las personas y sus accesos puede evitar en gran medida la fuga de información, ya que en caso de filtrarse hacia el exterior, se podría señalar de manera directa a todos aquellos que tuvieron acceso y se podría analizar su uso previo al incidente, obteniendo posibles conclusiones y responsables. De cualquier manera, dada la imposibilidad de monitorear a las personas más allá de la esfera laboral, es estrictamente necesario que exista un alto grado de concientización y que las políticas de seguridad estén correctamente aplicadas para garantizar que quienes manejen información confidencial tengan asumidos los riesgos relacionados con su filtración.</a:t>
            </a:r>
          </a:p>
          <a:p>
            <a:endParaRPr lang="es-AR" sz="1200" b="1"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Utilización de estándares internacionales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Para la mayoría de las actividades es necesario basarse en estándares, normalmente de alcance internacional, y normativas vinculadas a lo que se quiera organizar. La fuga de información está contemplada dentro de la gestión de la seguridad, y como tal se describen contramedidas y técnicas en distintos estándares. Así pues, se apela con frecuencia a la serie de normas ISO 27000, que está especialmente dedicada a seguridad de la información. Dentro de esta familia se encuentran específicamente algunas normas como lo son la 27001, referida a los requisitos para implementar un sistema de gestión de seguridad, la 27002 que define las mejores prácticas, la 27004 que habla sobre las métricas, la 27005 que trata sobre la gestión de riesgos, entre otras.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Uso de </a:t>
            </a:r>
            <a:r>
              <a:rPr lang="es-AR" sz="1200" b="1" i="1" kern="1200" dirty="0" err="1" smtClean="0">
                <a:solidFill>
                  <a:schemeClr val="tx1"/>
                </a:solidFill>
                <a:effectLst/>
                <a:latin typeface="+mn-lt"/>
                <a:ea typeface="+mn-ea"/>
                <a:cs typeface="+mn-cs"/>
              </a:rPr>
              <a:t>code</a:t>
            </a:r>
            <a:r>
              <a:rPr lang="es-AR" sz="1200" b="1" i="1" kern="1200" dirty="0" smtClean="0">
                <a:solidFill>
                  <a:schemeClr val="tx1"/>
                </a:solidFill>
                <a:effectLst/>
                <a:latin typeface="+mn-lt"/>
                <a:ea typeface="+mn-ea"/>
                <a:cs typeface="+mn-cs"/>
              </a:rPr>
              <a:t> </a:t>
            </a:r>
            <a:r>
              <a:rPr lang="es-AR" sz="1200" b="1" i="1" kern="1200" dirty="0" err="1" smtClean="0">
                <a:solidFill>
                  <a:schemeClr val="tx1"/>
                </a:solidFill>
                <a:effectLst/>
                <a:latin typeface="+mn-lt"/>
                <a:ea typeface="+mn-ea"/>
                <a:cs typeface="+mn-cs"/>
              </a:rPr>
              <a:t>names</a:t>
            </a:r>
            <a:r>
              <a:rPr lang="es-AR" sz="1200" b="1" i="1" kern="1200" dirty="0" smtClean="0">
                <a:solidFill>
                  <a:schemeClr val="tx1"/>
                </a:solidFill>
                <a:effectLst/>
                <a:latin typeface="+mn-lt"/>
                <a:ea typeface="+mn-ea"/>
                <a:cs typeface="+mn-cs"/>
              </a:rPr>
              <a:t> </a:t>
            </a:r>
            <a:r>
              <a:rPr lang="es-AR" sz="1200" b="1" kern="1200" dirty="0" smtClean="0">
                <a:solidFill>
                  <a:schemeClr val="tx1"/>
                </a:solidFill>
                <a:effectLst/>
                <a:latin typeface="+mn-lt"/>
                <a:ea typeface="+mn-ea"/>
                <a:cs typeface="+mn-cs"/>
              </a:rPr>
              <a:t>para los proyectos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Este mecanismo de defensa solo se aplica a empresas comerciales, particularmente tecnológicas. Gigantes como Microsoft y Apple suelen utilizar nombres clave para los productos que están en fase de desarrollo y aún no se han lanzado al mercado. Como ejemplos podemos mencionar al proyecto </a:t>
            </a:r>
            <a:r>
              <a:rPr lang="es-AR" sz="1200" kern="1200" dirty="0" err="1" smtClean="0">
                <a:solidFill>
                  <a:schemeClr val="tx1"/>
                </a:solidFill>
                <a:effectLst/>
                <a:latin typeface="+mn-lt"/>
                <a:ea typeface="+mn-ea"/>
                <a:cs typeface="+mn-cs"/>
              </a:rPr>
              <a:t>Blackcomb</a:t>
            </a:r>
            <a:r>
              <a:rPr lang="es-AR" sz="1200" kern="1200" dirty="0" smtClean="0">
                <a:solidFill>
                  <a:schemeClr val="tx1"/>
                </a:solidFill>
                <a:effectLst/>
                <a:latin typeface="+mn-lt"/>
                <a:ea typeface="+mn-ea"/>
                <a:cs typeface="+mn-cs"/>
              </a:rPr>
              <a:t> (Windows 7).</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Las razones para su uso son varias:</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Permiten a los trabajadores de dichos productos hablar sobre los mismos sin revelar de qué se trata a terceros. Al utilizar nombres neutrales, se obliga a enfocarse en el producto y prevenir la generación de asociaciones basándose en el nombre.</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Permiten crear un impacto positivo en los potenciales consumidores, al utilizar nombres que atraen al mercado.</a:t>
            </a:r>
            <a:r>
              <a:rPr lang="es-AR" sz="1200" i="1" u="sng" strike="noStrike"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30</a:t>
            </a:fld>
            <a:endParaRPr lang="en-US"/>
          </a:p>
        </p:txBody>
      </p:sp>
    </p:spTree>
    <p:extLst>
      <p:ext uri="{BB962C8B-B14F-4D97-AF65-F5344CB8AC3E}">
        <p14:creationId xmlns:p14="http://schemas.microsoft.com/office/powerpoint/2010/main" val="707643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31</a:t>
            </a:fld>
            <a:endParaRPr lang="en-US"/>
          </a:p>
        </p:txBody>
      </p:sp>
    </p:spTree>
    <p:extLst>
      <p:ext uri="{BB962C8B-B14F-4D97-AF65-F5344CB8AC3E}">
        <p14:creationId xmlns:p14="http://schemas.microsoft.com/office/powerpoint/2010/main" val="1554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pPr/>
              <a:t>11/10/2014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pPr/>
              <a:t>11/10/2014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pPr/>
              <a:t>11/10/2014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11/10/2014</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gif"/><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gif"/><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s-AR" sz="6000" dirty="0" smtClean="0">
                <a:latin typeface="Segoe UI" panose="020B0502040204020203" pitchFamily="34" charset="0"/>
                <a:cs typeface="Segoe UI" panose="020B0502040204020203" pitchFamily="34" charset="0"/>
              </a:rPr>
              <a:t>Fuga de Información en los Siglos XIX y XXI</a:t>
            </a:r>
            <a:endParaRPr lang="es-AR" sz="6000" dirty="0">
              <a:latin typeface="Segoe UI" panose="020B0502040204020203" pitchFamily="34" charset="0"/>
              <a:cs typeface="Segoe UI" panose="020B0502040204020203" pitchFamily="34" charset="0"/>
            </a:endParaRPr>
          </a:p>
        </p:txBody>
      </p:sp>
      <p:sp>
        <p:nvSpPr>
          <p:cNvPr id="4" name="Subtitle 3"/>
          <p:cNvSpPr>
            <a:spLocks noGrp="1"/>
          </p:cNvSpPr>
          <p:nvPr>
            <p:ph type="subTitle" idx="1"/>
          </p:nvPr>
        </p:nvSpPr>
        <p:spPr/>
        <p:txBody>
          <a:bodyPr/>
          <a:lstStyle/>
          <a:p>
            <a:r>
              <a:rPr lang="es-AR" dirty="0" err="1" smtClean="0">
                <a:latin typeface="Segoe UI" panose="020B0502040204020203" pitchFamily="34" charset="0"/>
                <a:cs typeface="Segoe UI" panose="020B0502040204020203" pitchFamily="34" charset="0"/>
              </a:rPr>
              <a:t>Fiuba</a:t>
            </a:r>
            <a:r>
              <a:rPr lang="es-AR" dirty="0" smtClean="0">
                <a:latin typeface="Segoe UI" panose="020B0502040204020203" pitchFamily="34" charset="0"/>
                <a:cs typeface="Segoe UI" panose="020B0502040204020203" pitchFamily="34" charset="0"/>
              </a:rPr>
              <a:t> – implantación de sistemas</a:t>
            </a:r>
          </a:p>
          <a:p>
            <a:r>
              <a:rPr lang="es-AR" dirty="0" smtClean="0">
                <a:latin typeface="Segoe UI" panose="020B0502040204020203" pitchFamily="34" charset="0"/>
                <a:cs typeface="Segoe UI" panose="020B0502040204020203" pitchFamily="34" charset="0"/>
              </a:rPr>
              <a:t>Noviembre de 2014</a:t>
            </a:r>
            <a:endParaRPr lang="es-AR" dirty="0">
              <a:latin typeface="Segoe UI" panose="020B0502040204020203" pitchFamily="34" charset="0"/>
              <a:cs typeface="Segoe UI" panose="020B0502040204020203" pitchFamily="34" charset="0"/>
            </a:endParaRPr>
          </a:p>
        </p:txBody>
      </p:sp>
      <p:pic>
        <p:nvPicPr>
          <p:cNvPr id="1026" name="Picture 2" descr="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213" y="836712"/>
            <a:ext cx="1284783" cy="128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1884" y="332656"/>
            <a:ext cx="9972599" cy="743744"/>
          </a:xfrm>
        </p:spPr>
        <p:txBody>
          <a:bodyPr>
            <a:normAutofit/>
          </a:bodyPr>
          <a:lstStyle/>
          <a:p>
            <a:pPr algn="ctr"/>
            <a:r>
              <a:rPr lang="es-AR" dirty="0">
                <a:latin typeface="Segoe UI" panose="020B0502040204020203" pitchFamily="34" charset="0"/>
                <a:cs typeface="Segoe UI" panose="020B0502040204020203" pitchFamily="34" charset="0"/>
              </a:rPr>
              <a:t>Tipos de controles para mitigar </a:t>
            </a:r>
            <a:r>
              <a:rPr lang="es-AR" dirty="0" smtClean="0">
                <a:latin typeface="Segoe UI" panose="020B0502040204020203" pitchFamily="34" charset="0"/>
                <a:cs typeface="Segoe UI" panose="020B0502040204020203" pitchFamily="34" charset="0"/>
              </a:rPr>
              <a:t>riesgos</a:t>
            </a:r>
            <a:endParaRPr lang="es-AR" b="1" dirty="0"/>
          </a:p>
        </p:txBody>
      </p:sp>
      <p:sp>
        <p:nvSpPr>
          <p:cNvPr id="4" name="3 CuadroTexto"/>
          <p:cNvSpPr txBox="1"/>
          <p:nvPr/>
        </p:nvSpPr>
        <p:spPr>
          <a:xfrm>
            <a:off x="909836" y="1318022"/>
            <a:ext cx="10297144" cy="3416320"/>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Existen distintos tipos de controles, a saber:</a:t>
            </a:r>
          </a:p>
          <a:p>
            <a:r>
              <a:rPr lang="es-AR" sz="2400" dirty="0">
                <a:latin typeface="Segoe UI" panose="020B0502040204020203" pitchFamily="34" charset="0"/>
                <a:cs typeface="Segoe UI" panose="020B0502040204020203" pitchFamily="34" charset="0"/>
              </a:rPr>
              <a:t> </a:t>
            </a: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Preventivos</a:t>
            </a:r>
            <a:r>
              <a:rPr lang="es-AR" sz="2400" dirty="0">
                <a:latin typeface="Segoe UI" panose="020B0502040204020203" pitchFamily="34" charset="0"/>
                <a:cs typeface="Segoe UI" panose="020B0502040204020203" pitchFamily="34" charset="0"/>
              </a:rPr>
              <a:t>: identifican el riesgo antes de que se produzca. </a:t>
            </a:r>
            <a:endParaRPr lang="es-AR" sz="2400" dirty="0" smtClean="0">
              <a:latin typeface="Segoe UI" panose="020B0502040204020203" pitchFamily="34" charset="0"/>
              <a:cs typeface="Segoe UI" panose="020B0502040204020203" pitchFamily="34" charset="0"/>
            </a:endParaRPr>
          </a:p>
          <a:p>
            <a:pPr lvl="0"/>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err="1" smtClean="0">
                <a:latin typeface="Segoe UI" panose="020B0502040204020203" pitchFamily="34" charset="0"/>
                <a:cs typeface="Segoe UI" panose="020B0502040204020203" pitchFamily="34" charset="0"/>
              </a:rPr>
              <a:t>Detectivos</a:t>
            </a:r>
            <a:r>
              <a:rPr lang="es-AR" sz="2400" dirty="0">
                <a:latin typeface="Segoe UI" panose="020B0502040204020203" pitchFamily="34" charset="0"/>
                <a:cs typeface="Segoe UI" panose="020B0502040204020203" pitchFamily="34" charset="0"/>
              </a:rPr>
              <a:t>: se utilizan para detectar riesgos luego de que </a:t>
            </a:r>
            <a:r>
              <a:rPr lang="es-AR" sz="2400" dirty="0" smtClean="0">
                <a:latin typeface="Segoe UI" panose="020B0502040204020203" pitchFamily="34" charset="0"/>
                <a:cs typeface="Segoe UI" panose="020B0502040204020203" pitchFamily="34" charset="0"/>
              </a:rPr>
              <a:t>se</a:t>
            </a:r>
          </a:p>
          <a:p>
            <a:pPr lvl="0"/>
            <a:r>
              <a:rPr lang="es-AR" sz="2400" dirty="0" smtClean="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materializan. </a:t>
            </a:r>
            <a:endParaRPr lang="es-AR" sz="2400" dirty="0" smtClean="0">
              <a:latin typeface="Segoe UI" panose="020B0502040204020203" pitchFamily="34" charset="0"/>
              <a:cs typeface="Segoe UI" panose="020B0502040204020203" pitchFamily="34" charset="0"/>
            </a:endParaRPr>
          </a:p>
          <a:p>
            <a:pPr lvl="0"/>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Correctivos</a:t>
            </a:r>
            <a:r>
              <a:rPr lang="es-AR" sz="2400" dirty="0">
                <a:latin typeface="Segoe UI" panose="020B0502040204020203" pitchFamily="34" charset="0"/>
                <a:cs typeface="Segoe UI" panose="020B0502040204020203" pitchFamily="34" charset="0"/>
              </a:rPr>
              <a:t>: ayudan a </a:t>
            </a:r>
            <a:r>
              <a:rPr lang="es-AR" sz="2400" dirty="0" smtClean="0">
                <a:latin typeface="Segoe UI" panose="020B0502040204020203" pitchFamily="34" charset="0"/>
                <a:cs typeface="Segoe UI" panose="020B0502040204020203" pitchFamily="34" charset="0"/>
              </a:rPr>
              <a:t>la investigación y </a:t>
            </a:r>
            <a:r>
              <a:rPr lang="es-AR" sz="2400" dirty="0">
                <a:latin typeface="Segoe UI" panose="020B0502040204020203" pitchFamily="34" charset="0"/>
                <a:cs typeface="Segoe UI" panose="020B0502040204020203" pitchFamily="34" charset="0"/>
              </a:rPr>
              <a:t>corrección de las causas del riesgo. </a:t>
            </a:r>
          </a:p>
        </p:txBody>
      </p:sp>
    </p:spTree>
    <p:extLst>
      <p:ext uri="{BB962C8B-B14F-4D97-AF65-F5344CB8AC3E}">
        <p14:creationId xmlns:p14="http://schemas.microsoft.com/office/powerpoint/2010/main" val="420730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Siglo XIX</a:t>
            </a:r>
            <a:endParaRPr lang="es-AR"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s-AR" dirty="0" smtClean="0">
                <a:latin typeface="Segoe UI" panose="020B0502040204020203" pitchFamily="34" charset="0"/>
                <a:cs typeface="Segoe UI" panose="020B0502040204020203" pitchFamily="34" charset="0"/>
              </a:rPr>
              <a:t>La información entre mosquetes y bayonetas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7218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522413" y="1904999"/>
            <a:ext cx="9134391" cy="4764361"/>
          </a:xfrm>
        </p:spPr>
        <p:txBody>
          <a:bodyPr/>
          <a:lstStyle/>
          <a:p>
            <a:r>
              <a:rPr lang="es-AR" dirty="0" smtClean="0">
                <a:latin typeface="Segoe UI" panose="020B0502040204020203" pitchFamily="34" charset="0"/>
                <a:cs typeface="Segoe UI" panose="020B0502040204020203" pitchFamily="34" charset="0"/>
              </a:rPr>
              <a:t>Revolución Industrial</a:t>
            </a:r>
          </a:p>
          <a:p>
            <a:r>
              <a:rPr lang="es-AR" dirty="0" smtClean="0">
                <a:latin typeface="Segoe UI" panose="020B0502040204020203" pitchFamily="34" charset="0"/>
                <a:cs typeface="Segoe UI" panose="020B0502040204020203" pitchFamily="34" charset="0"/>
              </a:rPr>
              <a:t>Innovación productiva, relevancia del inventor</a:t>
            </a:r>
          </a:p>
          <a:p>
            <a:r>
              <a:rPr lang="es-AR" dirty="0" smtClean="0">
                <a:latin typeface="Segoe UI" panose="020B0502040204020203" pitchFamily="34" charset="0"/>
                <a:cs typeface="Segoe UI" panose="020B0502040204020203" pitchFamily="34" charset="0"/>
              </a:rPr>
              <a:t>Política</a:t>
            </a:r>
          </a:p>
          <a:p>
            <a:pPr lvl="1"/>
            <a:r>
              <a:rPr lang="es-AR" dirty="0" smtClean="0">
                <a:latin typeface="Segoe UI" panose="020B0502040204020203" pitchFamily="34" charset="0"/>
                <a:cs typeface="Segoe UI" panose="020B0502040204020203" pitchFamily="34" charset="0"/>
              </a:rPr>
              <a:t>Europa</a:t>
            </a:r>
          </a:p>
          <a:p>
            <a:pPr lvl="1"/>
            <a:r>
              <a:rPr lang="es-AR" dirty="0" smtClean="0">
                <a:latin typeface="Segoe UI" panose="020B0502040204020203" pitchFamily="34" charset="0"/>
                <a:cs typeface="Segoe UI" panose="020B0502040204020203" pitchFamily="34" charset="0"/>
              </a:rPr>
              <a:t>América</a:t>
            </a:r>
          </a:p>
          <a:p>
            <a:pPr lvl="1"/>
            <a:r>
              <a:rPr lang="es-AR" dirty="0" smtClean="0">
                <a:latin typeface="Segoe UI" panose="020B0502040204020203" pitchFamily="34" charset="0"/>
                <a:cs typeface="Segoe UI" panose="020B0502040204020203" pitchFamily="34" charset="0"/>
              </a:rPr>
              <a:t>África</a:t>
            </a:r>
          </a:p>
          <a:p>
            <a:r>
              <a:rPr lang="es-AR" dirty="0" smtClean="0">
                <a:latin typeface="Segoe UI" panose="020B0502040204020203" pitchFamily="34" charset="0"/>
                <a:cs typeface="Segoe UI" panose="020B0502040204020203" pitchFamily="34" charset="0"/>
              </a:rPr>
              <a:t>Administración de la propiedad intelectual</a:t>
            </a:r>
          </a:p>
          <a:p>
            <a:pPr lvl="1"/>
            <a:r>
              <a:rPr lang="es-AR" dirty="0" smtClean="0">
                <a:latin typeface="Segoe UI" panose="020B0502040204020203" pitchFamily="34" charset="0"/>
                <a:cs typeface="Segoe UI" panose="020B0502040204020203" pitchFamily="34" charset="0"/>
              </a:rPr>
              <a:t>Cédulas Reales de Privilegio de Invención</a:t>
            </a:r>
          </a:p>
          <a:p>
            <a:pPr lvl="1"/>
            <a:r>
              <a:rPr lang="es-AR" dirty="0" smtClean="0">
                <a:latin typeface="Segoe UI" panose="020B0502040204020203" pitchFamily="34" charset="0"/>
                <a:cs typeface="Segoe UI" panose="020B0502040204020203" pitchFamily="34" charset="0"/>
              </a:rPr>
              <a:t>Patentes de Invención</a:t>
            </a:r>
          </a:p>
          <a:p>
            <a:pPr lvl="1"/>
            <a:r>
              <a:rPr lang="es-AR" dirty="0" smtClean="0">
                <a:latin typeface="Segoe UI" panose="020B0502040204020203" pitchFamily="34" charset="0"/>
                <a:cs typeface="Segoe UI" panose="020B0502040204020203" pitchFamily="34" charset="0"/>
              </a:rPr>
              <a:t>Propiedad Industrial</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1184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Revolución Industrial</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Importancia de la técnica productiva</a:t>
            </a:r>
          </a:p>
          <a:p>
            <a:r>
              <a:rPr lang="es-AR" dirty="0" smtClean="0">
                <a:latin typeface="Segoe UI" panose="020B0502040204020203" pitchFamily="34" charset="0"/>
                <a:cs typeface="Segoe UI" panose="020B0502040204020203" pitchFamily="34" charset="0"/>
              </a:rPr>
              <a:t>Centralización poblacional</a:t>
            </a:r>
          </a:p>
          <a:p>
            <a:r>
              <a:rPr lang="es-AR" dirty="0" smtClean="0">
                <a:latin typeface="Segoe UI" panose="020B0502040204020203" pitchFamily="34" charset="0"/>
                <a:cs typeface="Segoe UI" panose="020B0502040204020203" pitchFamily="34" charset="0"/>
              </a:rPr>
              <a:t>Burguesía Industrial</a:t>
            </a:r>
          </a:p>
          <a:p>
            <a:r>
              <a:rPr lang="es-AR" dirty="0" smtClean="0">
                <a:latin typeface="Segoe UI" panose="020B0502040204020203" pitchFamily="34" charset="0"/>
                <a:cs typeface="Segoe UI" panose="020B0502040204020203" pitchFamily="34" charset="0"/>
              </a:rPr>
              <a:t>Ordenamiento social</a:t>
            </a:r>
          </a:p>
          <a:p>
            <a:r>
              <a:rPr lang="es-AR" dirty="0" smtClean="0">
                <a:latin typeface="Segoe UI" panose="020B0502040204020203" pitchFamily="34" charset="0"/>
                <a:cs typeface="Segoe UI" panose="020B0502040204020203" pitchFamily="34" charset="0"/>
              </a:rPr>
              <a:t>Liberalismo</a:t>
            </a:r>
          </a:p>
          <a:p>
            <a:r>
              <a:rPr lang="es-AR" dirty="0" smtClean="0">
                <a:latin typeface="Segoe UI" panose="020B0502040204020203" pitchFamily="34" charset="0"/>
                <a:cs typeface="Segoe UI" panose="020B0502040204020203" pitchFamily="34" charset="0"/>
              </a:rPr>
              <a:t>Iluminismo y doctrinas gnósticas</a:t>
            </a:r>
          </a:p>
          <a:p>
            <a:endParaRPr lang="es-AR"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Iniciada a mediados del Siglo XVIII</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5115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Innovación productiva:</a:t>
            </a:r>
            <a:br>
              <a:rPr lang="es-AR" dirty="0" smtClean="0">
                <a:latin typeface="Segoe UI" panose="020B0502040204020203" pitchFamily="34" charset="0"/>
                <a:cs typeface="Segoe UI" panose="020B0502040204020203" pitchFamily="34" charset="0"/>
              </a:rPr>
            </a:br>
            <a:r>
              <a:rPr lang="es-AR" dirty="0" smtClean="0">
                <a:latin typeface="Segoe UI" panose="020B0502040204020203" pitchFamily="34" charset="0"/>
                <a:cs typeface="Segoe UI" panose="020B0502040204020203" pitchFamily="34" charset="0"/>
              </a:rPr>
              <a:t>El Inventor</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Búsqueda de mayor productividad en la producción de bienes industriales</a:t>
            </a:r>
          </a:p>
          <a:p>
            <a:r>
              <a:rPr lang="es-AR" dirty="0" smtClean="0">
                <a:latin typeface="Segoe UI" panose="020B0502040204020203" pitchFamily="34" charset="0"/>
                <a:cs typeface="Segoe UI" panose="020B0502040204020203" pitchFamily="34" charset="0"/>
              </a:rPr>
              <a:t>Revalorización del conocimiento técnico</a:t>
            </a:r>
          </a:p>
          <a:p>
            <a:r>
              <a:rPr lang="es-AR" dirty="0" smtClean="0">
                <a:latin typeface="Segoe UI" panose="020B0502040204020203" pitchFamily="34" charset="0"/>
                <a:cs typeface="Segoe UI" panose="020B0502040204020203" pitchFamily="34" charset="0"/>
              </a:rPr>
              <a:t>Creciente demanda por un mayor incentivo a la actividad de la invención</a:t>
            </a:r>
          </a:p>
          <a:p>
            <a:r>
              <a:rPr lang="es-AR" dirty="0" smtClean="0">
                <a:latin typeface="Segoe UI" panose="020B0502040204020203" pitchFamily="34" charset="0"/>
                <a:cs typeface="Segoe UI" panose="020B0502040204020203" pitchFamily="34" charset="0"/>
              </a:rPr>
              <a:t>Sofisticación y formalización del conocimiento técnico</a:t>
            </a:r>
          </a:p>
          <a:p>
            <a:r>
              <a:rPr lang="es-AR" dirty="0" smtClean="0">
                <a:latin typeface="Segoe UI" panose="020B0502040204020203" pitchFamily="34" charset="0"/>
                <a:cs typeface="Segoe UI" panose="020B0502040204020203" pitchFamily="34" charset="0"/>
              </a:rPr>
              <a:t>Rédito del inventor</a:t>
            </a:r>
            <a:endParaRPr lang="es-AR"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De la sabiduría a la invención</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1417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Política</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Propagación de estructuras e ideas de la Revolución Francesa</a:t>
            </a:r>
          </a:p>
          <a:p>
            <a:r>
              <a:rPr lang="es-AR" dirty="0" smtClean="0">
                <a:latin typeface="Segoe UI" panose="020B0502040204020203" pitchFamily="34" charset="0"/>
                <a:cs typeface="Segoe UI" panose="020B0502040204020203" pitchFamily="34" charset="0"/>
              </a:rPr>
              <a:t>Instauraciones de Repúblicas como Estados Nacionales</a:t>
            </a:r>
          </a:p>
          <a:p>
            <a:r>
              <a:rPr lang="es-AR" dirty="0" smtClean="0">
                <a:latin typeface="Segoe UI" panose="020B0502040204020203" pitchFamily="34" charset="0"/>
                <a:cs typeface="Segoe UI" panose="020B0502040204020203" pitchFamily="34" charset="0"/>
              </a:rPr>
              <a:t>Desintegración del Reino de Indias e independencia de regiones administrativas divididas en provincias</a:t>
            </a:r>
          </a:p>
          <a:p>
            <a:r>
              <a:rPr lang="es-AR" dirty="0" smtClean="0">
                <a:latin typeface="Segoe UI" panose="020B0502040204020203" pitchFamily="34" charset="0"/>
                <a:cs typeface="Segoe UI" panose="020B0502040204020203" pitchFamily="34" charset="0"/>
              </a:rPr>
              <a:t>Colonización de África. Expediciones científicas europeas y repartición de territorios continentales (Conferencia de Berlín)</a:t>
            </a:r>
          </a:p>
          <a:p>
            <a:r>
              <a:rPr lang="es-AR" dirty="0" smtClean="0">
                <a:latin typeface="Segoe UI" panose="020B0502040204020203" pitchFamily="34" charset="0"/>
                <a:cs typeface="Segoe UI" panose="020B0502040204020203" pitchFamily="34" charset="0"/>
              </a:rPr>
              <a:t>Doctrinas materialistas: liberalismo y socialismo</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“Lo relativo al ordenamiento de la ciudad”.</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698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anose="020B0502040204020203" pitchFamily="34" charset="0"/>
                <a:cs typeface="Segoe UI" panose="020B0502040204020203" pitchFamily="34" charset="0"/>
              </a:rPr>
              <a:t>Administración de la Propiedad Intelectual</a:t>
            </a:r>
            <a:endParaRPr lang="en-US">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Cédulas Reales de Privilegio de Invención</a:t>
            </a:r>
          </a:p>
          <a:p>
            <a:r>
              <a:rPr lang="en-US" smtClean="0">
                <a:latin typeface="Segoe UI" panose="020B0502040204020203" pitchFamily="34" charset="0"/>
                <a:cs typeface="Segoe UI" panose="020B0502040204020203" pitchFamily="34" charset="0"/>
              </a:rPr>
              <a:t>Patente de Invención (principios S. XIX)</a:t>
            </a:r>
          </a:p>
          <a:p>
            <a:r>
              <a:rPr lang="en-US" smtClean="0">
                <a:latin typeface="Segoe UI" panose="020B0502040204020203" pitchFamily="34" charset="0"/>
                <a:cs typeface="Segoe UI" panose="020B0502040204020203" pitchFamily="34" charset="0"/>
              </a:rPr>
              <a:t>Convenio de París (1883). Protección internacional de la Propiedad Industrial.</a:t>
            </a:r>
          </a:p>
          <a:p>
            <a:r>
              <a:rPr lang="en-US" smtClean="0">
                <a:latin typeface="Segoe UI" panose="020B0502040204020203" pitchFamily="34" charset="0"/>
                <a:cs typeface="Segoe UI" panose="020B0502040204020203" pitchFamily="34" charset="0"/>
              </a:rPr>
              <a:t>Convenio de Berna (1886). Protección de los Derechos de Autor de obras literarias y artísticas (Dumas).</a:t>
            </a:r>
          </a:p>
          <a:p>
            <a:endParaRPr lang="en-US">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Entre la libertad y la privacidad</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2564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mtClean="0">
                <a:latin typeface="Segoe UI" panose="020B0502040204020203" pitchFamily="34" charset="0"/>
                <a:cs typeface="Segoe UI" panose="020B0502040204020203" pitchFamily="34" charset="0"/>
              </a:rPr>
              <a:t>Mecanismos de Protección</a:t>
            </a:r>
            <a:endParaRPr lang="es-AR">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522413" y="1904999"/>
            <a:ext cx="9134391" cy="2388097"/>
          </a:xfrm>
        </p:spPr>
        <p:txBody>
          <a:bodyPr/>
          <a:lstStyle/>
          <a:p>
            <a:r>
              <a:rPr lang="es-AR" dirty="0" smtClean="0">
                <a:latin typeface="Segoe UI" panose="020B0502040204020203" pitchFamily="34" charset="0"/>
                <a:cs typeface="Segoe UI" panose="020B0502040204020203" pitchFamily="34" charset="0"/>
              </a:rPr>
              <a:t>Esteganografía</a:t>
            </a:r>
          </a:p>
          <a:p>
            <a:r>
              <a:rPr lang="es-AR" dirty="0" smtClean="0">
                <a:latin typeface="Segoe UI" panose="020B0502040204020203" pitchFamily="34" charset="0"/>
                <a:cs typeface="Segoe UI" panose="020B0502040204020203" pitchFamily="34" charset="0"/>
              </a:rPr>
              <a:t>Criptografía</a:t>
            </a:r>
          </a:p>
          <a:p>
            <a:r>
              <a:rPr lang="es-AR" dirty="0" smtClean="0">
                <a:latin typeface="Segoe UI" panose="020B0502040204020203" pitchFamily="34" charset="0"/>
                <a:cs typeface="Segoe UI" panose="020B0502040204020203" pitchFamily="34" charset="0"/>
              </a:rPr>
              <a:t>Patentes de invención</a:t>
            </a:r>
          </a:p>
          <a:p>
            <a:r>
              <a:rPr lang="es-AR" dirty="0" smtClean="0">
                <a:latin typeface="Segoe UI" panose="020B0502040204020203" pitchFamily="34" charset="0"/>
                <a:cs typeface="Segoe UI" panose="020B0502040204020203" pitchFamily="34" charset="0"/>
              </a:rPr>
              <a:t>Cajas de seguridad</a:t>
            </a:r>
          </a:p>
          <a:p>
            <a:pPr marL="0" indent="0">
              <a:buNone/>
            </a:pPr>
            <a:endParaRPr lang="es-AR"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1041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Esteganografía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Grecia, narraciones de Herodoto:</a:t>
            </a:r>
          </a:p>
          <a:p>
            <a:pPr lvl="1"/>
            <a:r>
              <a:rPr lang="en-US" smtClean="0">
                <a:latin typeface="Segoe UI" panose="020B0502040204020203" pitchFamily="34" charset="0"/>
                <a:cs typeface="Segoe UI" panose="020B0502040204020203" pitchFamily="34" charset="0"/>
              </a:rPr>
              <a:t>Tablilla grabada recubierta con cera</a:t>
            </a:r>
          </a:p>
          <a:p>
            <a:pPr lvl="1"/>
            <a:r>
              <a:rPr lang="en-US" smtClean="0">
                <a:latin typeface="Segoe UI" panose="020B0502040204020203" pitchFamily="34" charset="0"/>
                <a:cs typeface="Segoe UI" panose="020B0502040204020203" pitchFamily="34" charset="0"/>
              </a:rPr>
              <a:t>Mensaje en cabeza de esclavo rapado con pelo crecido.</a:t>
            </a:r>
          </a:p>
          <a:p>
            <a:r>
              <a:rPr lang="en-US" smtClean="0">
                <a:latin typeface="Segoe UI" panose="020B0502040204020203" pitchFamily="34" charset="0"/>
                <a:cs typeface="Segoe UI" panose="020B0502040204020203" pitchFamily="34" charset="0"/>
              </a:rPr>
              <a:t>Antigua China: mensajes en seda, envueltos en cera y tragado por mensajeros.</a:t>
            </a:r>
          </a:p>
          <a:p>
            <a:r>
              <a:rPr lang="en-US">
                <a:latin typeface="Segoe UI" panose="020B0502040204020203" pitchFamily="34" charset="0"/>
                <a:cs typeface="Segoe UI" panose="020B0502040204020203" pitchFamily="34" charset="0"/>
              </a:rPr>
              <a:t>Giambattista della Porta S. XVI, mensaje en el huevo duro.</a:t>
            </a:r>
          </a:p>
          <a:p>
            <a:r>
              <a:rPr lang="en-US" smtClean="0">
                <a:latin typeface="Segoe UI" panose="020B0502040204020203" pitchFamily="34" charset="0"/>
                <a:cs typeface="Segoe UI" panose="020B0502040204020203" pitchFamily="34" charset="0"/>
              </a:rPr>
              <a:t>Uso de tinta invisible sensible al calor (imperios griego y romano).</a:t>
            </a:r>
          </a:p>
          <a:p>
            <a:endParaRPr lang="en-US" smtClean="0">
              <a:latin typeface="Segoe UI" panose="020B0502040204020203" pitchFamily="34" charset="0"/>
              <a:cs typeface="Segoe UI" panose="020B0502040204020203" pitchFamily="34" charset="0"/>
            </a:endParaRPr>
          </a:p>
          <a:p>
            <a:endParaRPr lang="en-US">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Canal de información oculto</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67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Criptografía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Método de la varilla (</a:t>
            </a:r>
            <a:r>
              <a:rPr lang="es-AR" dirty="0" err="1" smtClean="0">
                <a:latin typeface="Segoe UI" panose="020B0502040204020203" pitchFamily="34" charset="0"/>
                <a:cs typeface="Segoe UI" panose="020B0502040204020203" pitchFamily="34" charset="0"/>
              </a:rPr>
              <a:t>Escítala</a:t>
            </a:r>
            <a:r>
              <a:rPr lang="es-AR" dirty="0" smtClean="0">
                <a:latin typeface="Segoe UI" panose="020B0502040204020203" pitchFamily="34" charset="0"/>
                <a:cs typeface="Segoe UI" panose="020B0502040204020203" pitchFamily="34" charset="0"/>
              </a:rPr>
              <a:t>). Esparta, Imperio griego, siglo V, AC</a:t>
            </a:r>
          </a:p>
          <a:p>
            <a:r>
              <a:rPr lang="es-AR" dirty="0" smtClean="0">
                <a:latin typeface="Segoe UI" panose="020B0502040204020203" pitchFamily="34" charset="0"/>
                <a:cs typeface="Segoe UI" panose="020B0502040204020203" pitchFamily="34" charset="0"/>
              </a:rPr>
              <a:t>Máquina de rodillos de Thomas Jefferson (10 cilindros con el alfabeto coaxiales)</a:t>
            </a:r>
          </a:p>
          <a:p>
            <a:r>
              <a:rPr lang="es-AR" dirty="0" smtClean="0">
                <a:latin typeface="Segoe UI" panose="020B0502040204020203" pitchFamily="34" charset="0"/>
                <a:cs typeface="Segoe UI" panose="020B0502040204020203" pitchFamily="34" charset="0"/>
              </a:rPr>
              <a:t>Método </a:t>
            </a:r>
            <a:r>
              <a:rPr lang="es-AR" dirty="0" err="1" smtClean="0">
                <a:latin typeface="Segoe UI" panose="020B0502040204020203" pitchFamily="34" charset="0"/>
                <a:cs typeface="Segoe UI" panose="020B0502040204020203" pitchFamily="34" charset="0"/>
              </a:rPr>
              <a:t>Playfair</a:t>
            </a:r>
            <a:r>
              <a:rPr lang="es-AR" dirty="0" smtClean="0">
                <a:latin typeface="Segoe UI" panose="020B0502040204020203" pitchFamily="34" charset="0"/>
                <a:cs typeface="Segoe UI" panose="020B0502040204020203" pitchFamily="34" charset="0"/>
              </a:rPr>
              <a:t>, 1854 de </a:t>
            </a:r>
            <a:r>
              <a:rPr lang="es-AR" dirty="0" err="1" smtClean="0">
                <a:latin typeface="Segoe UI" panose="020B0502040204020203" pitchFamily="34" charset="0"/>
                <a:cs typeface="Segoe UI" panose="020B0502040204020203" pitchFamily="34" charset="0"/>
              </a:rPr>
              <a:t>Wheatsone</a:t>
            </a:r>
            <a:r>
              <a:rPr lang="es-AR" dirty="0" smtClean="0">
                <a:latin typeface="Segoe UI" panose="020B0502040204020203" pitchFamily="34" charset="0"/>
                <a:cs typeface="Segoe UI" panose="020B0502040204020203" pitchFamily="34" charset="0"/>
              </a:rPr>
              <a:t>. Método digráfico (</a:t>
            </a:r>
            <a:r>
              <a:rPr lang="es-AR" dirty="0" err="1" smtClean="0">
                <a:latin typeface="Segoe UI" panose="020B0502040204020203" pitchFamily="34" charset="0"/>
                <a:cs typeface="Segoe UI" panose="020B0502040204020203" pitchFamily="34" charset="0"/>
              </a:rPr>
              <a:t>caracter</a:t>
            </a:r>
            <a:r>
              <a:rPr lang="es-AR" dirty="0" smtClean="0">
                <a:latin typeface="Segoe UI" panose="020B0502040204020203" pitchFamily="34" charset="0"/>
                <a:cs typeface="Segoe UI" panose="020B0502040204020203" pitchFamily="34" charset="0"/>
              </a:rPr>
              <a:t> por </a:t>
            </a:r>
            <a:r>
              <a:rPr lang="es-AR" dirty="0" err="1" smtClean="0">
                <a:latin typeface="Segoe UI" panose="020B0502040204020203" pitchFamily="34" charset="0"/>
                <a:cs typeface="Segoe UI" panose="020B0502040204020203" pitchFamily="34" charset="0"/>
              </a:rPr>
              <a:t>caracter</a:t>
            </a:r>
            <a:r>
              <a:rPr lang="es-AR" dirty="0" smtClean="0">
                <a:latin typeface="Segoe UI" panose="020B0502040204020203" pitchFamily="34" charset="0"/>
                <a:cs typeface="Segoe UI" panose="020B0502040204020203" pitchFamily="34" charset="0"/>
              </a:rPr>
              <a:t>)</a:t>
            </a:r>
          </a:p>
          <a:p>
            <a:r>
              <a:rPr lang="es-AR" dirty="0" err="1" smtClean="0">
                <a:latin typeface="Segoe UI" panose="020B0502040204020203" pitchFamily="34" charset="0"/>
                <a:cs typeface="Segoe UI" panose="020B0502040204020203" pitchFamily="34" charset="0"/>
              </a:rPr>
              <a:t>Étienne</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Bazeries</a:t>
            </a:r>
            <a:r>
              <a:rPr lang="es-AR" dirty="0" smtClean="0">
                <a:latin typeface="Segoe UI" panose="020B0502040204020203" pitchFamily="34" charset="0"/>
                <a:cs typeface="Segoe UI" panose="020B0502040204020203" pitchFamily="34" charset="0"/>
              </a:rPr>
              <a:t>, 1890, variante de la máquina de Thomas Jefferson</a:t>
            </a: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Significado del mensaje oculto.</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3237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Integrantes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14" name="Content Placeholder 13"/>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Stephanie Zurita</a:t>
            </a:r>
          </a:p>
          <a:p>
            <a:r>
              <a:rPr lang="en-US" dirty="0" smtClean="0">
                <a:latin typeface="Segoe UI" panose="020B0502040204020203" pitchFamily="34" charset="0"/>
                <a:cs typeface="Segoe UI" panose="020B0502040204020203" pitchFamily="34" charset="0"/>
              </a:rPr>
              <a:t>Santiago Maraggi</a:t>
            </a:r>
          </a:p>
          <a:p>
            <a:r>
              <a:rPr lang="en-US" dirty="0" smtClean="0">
                <a:latin typeface="Segoe UI" panose="020B0502040204020203" pitchFamily="34" charset="0"/>
                <a:cs typeface="Segoe UI" panose="020B0502040204020203" pitchFamily="34" charset="0"/>
              </a:rPr>
              <a:t>Yi Cheng Zhang</a:t>
            </a:r>
          </a:p>
          <a:p>
            <a:r>
              <a:rPr lang="es-AR" dirty="0" smtClean="0">
                <a:latin typeface="Segoe UI" panose="020B0502040204020203" pitchFamily="34" charset="0"/>
                <a:cs typeface="Segoe UI" panose="020B0502040204020203" pitchFamily="34" charset="0"/>
              </a:rPr>
              <a:t>Miguel Angel Schmidt</a:t>
            </a:r>
          </a:p>
          <a:p>
            <a:r>
              <a:rPr lang="es-AR" dirty="0" smtClean="0">
                <a:latin typeface="Segoe UI" panose="020B0502040204020203" pitchFamily="34" charset="0"/>
                <a:cs typeface="Segoe UI" panose="020B0502040204020203" pitchFamily="34" charset="0"/>
              </a:rPr>
              <a:t>María Inés Parnisari</a:t>
            </a:r>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Patentes de Invención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951414" y="685800"/>
            <a:ext cx="6400800" cy="5983560"/>
          </a:xfrm>
        </p:spPr>
        <p:txBody>
          <a:bodyPr>
            <a:normAutofit/>
          </a:bodyPr>
          <a:lstStyle/>
          <a:p>
            <a:r>
              <a:rPr lang="es-AR" dirty="0" smtClean="0">
                <a:latin typeface="Segoe UI" panose="020B0502040204020203" pitchFamily="34" charset="0"/>
                <a:cs typeface="Segoe UI" panose="020B0502040204020203" pitchFamily="34" charset="0"/>
              </a:rPr>
              <a:t>Cédula Real de Privilegio de Invención</a:t>
            </a:r>
          </a:p>
          <a:p>
            <a:pPr lvl="1"/>
            <a:r>
              <a:rPr lang="es-AR" dirty="0" smtClean="0">
                <a:latin typeface="Segoe UI" panose="020B0502040204020203" pitchFamily="34" charset="0"/>
                <a:cs typeface="Segoe UI" panose="020B0502040204020203" pitchFamily="34" charset="0"/>
              </a:rPr>
              <a:t>Otorgada por autoridad monárquica</a:t>
            </a:r>
          </a:p>
          <a:p>
            <a:pPr lvl="1"/>
            <a:r>
              <a:rPr lang="es-AR" dirty="0" smtClean="0">
                <a:latin typeface="Segoe UI" panose="020B0502040204020203" pitchFamily="34" charset="0"/>
                <a:cs typeface="Segoe UI" panose="020B0502040204020203" pitchFamily="34" charset="0"/>
              </a:rPr>
              <a:t>Privilegio concedido</a:t>
            </a:r>
          </a:p>
          <a:p>
            <a:pPr lvl="1"/>
            <a:r>
              <a:rPr lang="es-AR" dirty="0" smtClean="0">
                <a:latin typeface="Segoe UI" panose="020B0502040204020203" pitchFamily="34" charset="0"/>
                <a:cs typeface="Segoe UI" panose="020B0502040204020203" pitchFamily="34" charset="0"/>
              </a:rPr>
              <a:t>A criterio de la autoridad, entrega ocasional</a:t>
            </a:r>
          </a:p>
          <a:p>
            <a:r>
              <a:rPr lang="es-AR" dirty="0" smtClean="0">
                <a:latin typeface="Segoe UI" panose="020B0502040204020203" pitchFamily="34" charset="0"/>
                <a:cs typeface="Segoe UI" panose="020B0502040204020203" pitchFamily="34" charset="0"/>
              </a:rPr>
              <a:t>Opositores a la propiedad intelectual en el siglo XVIII (Thomas Jefferson y </a:t>
            </a:r>
            <a:r>
              <a:rPr lang="es-AR" dirty="0" err="1" smtClean="0">
                <a:latin typeface="Segoe UI" panose="020B0502040204020203" pitchFamily="34" charset="0"/>
                <a:cs typeface="Segoe UI" panose="020B0502040204020203" pitchFamily="34" charset="0"/>
              </a:rPr>
              <a:t>Benjamin</a:t>
            </a:r>
            <a:r>
              <a:rPr lang="es-AR" dirty="0" smtClean="0">
                <a:latin typeface="Segoe UI" panose="020B0502040204020203" pitchFamily="34" charset="0"/>
                <a:cs typeface="Segoe UI" panose="020B0502040204020203" pitchFamily="34" charset="0"/>
              </a:rPr>
              <a:t> Franklin) superados por coyuntura industrial</a:t>
            </a:r>
          </a:p>
          <a:p>
            <a:r>
              <a:rPr lang="es-AR" dirty="0" smtClean="0">
                <a:latin typeface="Segoe UI" panose="020B0502040204020203" pitchFamily="34" charset="0"/>
                <a:cs typeface="Segoe UI" panose="020B0502040204020203" pitchFamily="34" charset="0"/>
              </a:rPr>
              <a:t>Patente de Invención (1820) por presión de sectores liberales</a:t>
            </a:r>
          </a:p>
          <a:p>
            <a:r>
              <a:rPr lang="es-AR" dirty="0" smtClean="0">
                <a:latin typeface="Segoe UI" panose="020B0502040204020203" pitchFamily="34" charset="0"/>
                <a:cs typeface="Segoe UI" panose="020B0502040204020203" pitchFamily="34" charset="0"/>
              </a:rPr>
              <a:t>Convenio de París 1883 (Propiedad Industrial internacionalizada)</a:t>
            </a:r>
          </a:p>
          <a:p>
            <a:r>
              <a:rPr lang="es-AR" dirty="0" smtClean="0">
                <a:latin typeface="Segoe UI" panose="020B0502040204020203" pitchFamily="34" charset="0"/>
                <a:cs typeface="Segoe UI" panose="020B0502040204020203" pitchFamily="34" charset="0"/>
              </a:rPr>
              <a:t>Convenio de Berna 1886 (Derechos de Autor)</a:t>
            </a: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Este conocimiento es mío.</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432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Cajas de Seguridad</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Los activos más importantes eran siempre tangibles</a:t>
            </a:r>
          </a:p>
          <a:p>
            <a:r>
              <a:rPr lang="es-AR" dirty="0" smtClean="0">
                <a:latin typeface="Segoe UI" panose="020B0502040204020203" pitchFamily="34" charset="0"/>
                <a:cs typeface="Segoe UI" panose="020B0502040204020203" pitchFamily="34" charset="0"/>
              </a:rPr>
              <a:t>El conocimiento tenía soportes físicos</a:t>
            </a:r>
          </a:p>
          <a:p>
            <a:r>
              <a:rPr lang="es-AR" dirty="0" smtClean="0">
                <a:latin typeface="Segoe UI" panose="020B0502040204020203" pitchFamily="34" charset="0"/>
                <a:cs typeface="Segoe UI" panose="020B0502040204020203" pitchFamily="34" charset="0"/>
              </a:rPr>
              <a:t>Utilización desde la época del imperio romano (cajas de hierro)</a:t>
            </a:r>
          </a:p>
          <a:p>
            <a:r>
              <a:rPr lang="es-AR" dirty="0" smtClean="0">
                <a:latin typeface="Segoe UI" panose="020B0502040204020203" pitchFamily="34" charset="0"/>
                <a:cs typeface="Segoe UI" panose="020B0502040204020203" pitchFamily="34" charset="0"/>
              </a:rPr>
              <a:t>Evolución técnica de cerrajes y blindajes durante el Siglo XIX</a:t>
            </a:r>
          </a:p>
          <a:p>
            <a:r>
              <a:rPr lang="es-AR" dirty="0" smtClean="0">
                <a:latin typeface="Segoe UI" panose="020B0502040204020203" pitchFamily="34" charset="0"/>
                <a:cs typeface="Segoe UI" panose="020B0502040204020203" pitchFamily="34" charset="0"/>
              </a:rPr>
              <a:t>Debilidad: factor humano y administración de las llaves</a:t>
            </a:r>
          </a:p>
          <a:p>
            <a:r>
              <a:rPr lang="es-AR" dirty="0" smtClean="0">
                <a:latin typeface="Segoe UI" panose="020B0502040204020203" pitchFamily="34" charset="0"/>
                <a:cs typeface="Segoe UI" panose="020B0502040204020203" pitchFamily="34" charset="0"/>
              </a:rPr>
              <a:t>Servicios tercerizados de guarda de bienes. Explosión del negocio a partir de la segunda mitad del siglo XIX</a:t>
            </a: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La llave es la clave. Obstrucción física al elemento protegido.</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9638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Riesgos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itchFamily="34" charset="0"/>
                <a:ea typeface="Segoe UI" pitchFamily="34" charset="0"/>
                <a:cs typeface="Segoe UI" pitchFamily="34" charset="0"/>
              </a:rPr>
              <a:t>Riesgo a que otro patente el activo propio</a:t>
            </a:r>
          </a:p>
          <a:p>
            <a:r>
              <a:rPr lang="es-AR" dirty="0" smtClean="0">
                <a:latin typeface="Segoe UI" pitchFamily="34" charset="0"/>
                <a:ea typeface="Segoe UI" pitchFamily="34" charset="0"/>
                <a:cs typeface="Segoe UI" pitchFamily="34" charset="0"/>
              </a:rPr>
              <a:t>Comercialización de activo propio por parte de otras organizaciones</a:t>
            </a:r>
          </a:p>
          <a:p>
            <a:r>
              <a:rPr lang="es-AR" dirty="0" smtClean="0">
                <a:latin typeface="Segoe UI" pitchFamily="34" charset="0"/>
                <a:ea typeface="Segoe UI" pitchFamily="34" charset="0"/>
                <a:cs typeface="Segoe UI" pitchFamily="34" charset="0"/>
              </a:rPr>
              <a:t>Copia de patentes en el extranjero</a:t>
            </a:r>
          </a:p>
          <a:p>
            <a:r>
              <a:rPr lang="es-AR" dirty="0" smtClean="0">
                <a:latin typeface="Segoe UI" pitchFamily="34" charset="0"/>
                <a:ea typeface="Segoe UI" pitchFamily="34" charset="0"/>
                <a:cs typeface="Segoe UI" pitchFamily="34" charset="0"/>
              </a:rPr>
              <a:t>Robo de documentación</a:t>
            </a:r>
          </a:p>
          <a:p>
            <a:r>
              <a:rPr lang="es-AR" dirty="0" smtClean="0">
                <a:latin typeface="Segoe UI" pitchFamily="34" charset="0"/>
                <a:ea typeface="Segoe UI" pitchFamily="34" charset="0"/>
                <a:cs typeface="Segoe UI" pitchFamily="34" charset="0"/>
              </a:rPr>
              <a:t>Información clave en manos del enemigo</a:t>
            </a:r>
          </a:p>
          <a:p>
            <a:r>
              <a:rPr lang="es-AR" dirty="0" smtClean="0">
                <a:latin typeface="Segoe UI" pitchFamily="34" charset="0"/>
                <a:ea typeface="Segoe UI" pitchFamily="34" charset="0"/>
                <a:cs typeface="Segoe UI" pitchFamily="34" charset="0"/>
              </a:rPr>
              <a:t>Pérdida de información</a:t>
            </a:r>
          </a:p>
          <a:p>
            <a:pPr lvl="1"/>
            <a:r>
              <a:rPr lang="es-AR" dirty="0" smtClean="0">
                <a:latin typeface="Segoe UI" pitchFamily="34" charset="0"/>
                <a:ea typeface="Segoe UI" pitchFamily="34" charset="0"/>
                <a:cs typeface="Segoe UI" pitchFamily="34" charset="0"/>
              </a:rPr>
              <a:t>Siniestros</a:t>
            </a:r>
          </a:p>
        </p:txBody>
      </p:sp>
    </p:spTree>
    <p:extLst>
      <p:ext uri="{BB962C8B-B14F-4D97-AF65-F5344CB8AC3E}">
        <p14:creationId xmlns:p14="http://schemas.microsoft.com/office/powerpoint/2010/main" val="167921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Guerra Civil Americana</a:t>
            </a:r>
          </a:p>
          <a:p>
            <a:pPr lvl="1"/>
            <a:r>
              <a:rPr lang="es-AR" dirty="0" smtClean="0">
                <a:latin typeface="Segoe UI" pitchFamily="34" charset="0"/>
                <a:ea typeface="Segoe UI" pitchFamily="34" charset="0"/>
                <a:cs typeface="Segoe UI" pitchFamily="34" charset="0"/>
              </a:rPr>
              <a:t>Unión – Sustitución + Transposición</a:t>
            </a:r>
          </a:p>
          <a:p>
            <a:pPr lvl="1"/>
            <a:r>
              <a:rPr lang="es-AR" dirty="0" smtClean="0">
                <a:latin typeface="Segoe UI" pitchFamily="34" charset="0"/>
                <a:ea typeface="Segoe UI" pitchFamily="34" charset="0"/>
                <a:cs typeface="Segoe UI" pitchFamily="34" charset="0"/>
              </a:rPr>
              <a:t>Confederados - Vigenère </a:t>
            </a:r>
          </a:p>
          <a:p>
            <a:r>
              <a:rPr lang="es-AR" dirty="0" smtClean="0">
                <a:latin typeface="Segoe UI" pitchFamily="34" charset="0"/>
                <a:ea typeface="Segoe UI" pitchFamily="34" charset="0"/>
                <a:cs typeface="Segoe UI" pitchFamily="34" charset="0"/>
              </a:rPr>
              <a:t>Telegrama Zimmermann</a:t>
            </a:r>
          </a:p>
          <a:p>
            <a:r>
              <a:rPr lang="es-AR" dirty="0" smtClean="0">
                <a:latin typeface="Segoe UI" pitchFamily="34" charset="0"/>
                <a:ea typeface="Segoe UI" pitchFamily="34" charset="0"/>
                <a:cs typeface="Segoe UI" pitchFamily="34" charset="0"/>
              </a:rPr>
              <a:t>Máquina de Colossus</a:t>
            </a:r>
          </a:p>
          <a:p>
            <a:r>
              <a:rPr lang="es-AR" dirty="0" smtClean="0">
                <a:latin typeface="Segoe UI" pitchFamily="34" charset="0"/>
                <a:ea typeface="Segoe UI" pitchFamily="34" charset="0"/>
                <a:cs typeface="Segoe UI" pitchFamily="34" charset="0"/>
              </a:rPr>
              <a:t>Coca Cola - 1886</a:t>
            </a:r>
          </a:p>
          <a:p>
            <a:r>
              <a:rPr lang="es-AR" dirty="0" smtClean="0">
                <a:latin typeface="Segoe UI" pitchFamily="34" charset="0"/>
                <a:ea typeface="Segoe UI" pitchFamily="34" charset="0"/>
                <a:cs typeface="Segoe UI" pitchFamily="34" charset="0"/>
              </a:rPr>
              <a:t>Automóvil</a:t>
            </a:r>
          </a:p>
          <a:p>
            <a:endParaRPr lang="es-A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Radiografía</a:t>
            </a:r>
          </a:p>
          <a:p>
            <a:r>
              <a:rPr lang="es-AR" dirty="0" smtClean="0">
                <a:latin typeface="Segoe UI" pitchFamily="34" charset="0"/>
                <a:ea typeface="Segoe UI" pitchFamily="34" charset="0"/>
                <a:cs typeface="Segoe UI" pitchFamily="34" charset="0"/>
              </a:rPr>
              <a:t>Filmaciones o Imágenes en Movimiento</a:t>
            </a:r>
          </a:p>
          <a:p>
            <a:r>
              <a:rPr lang="es-AR" dirty="0" smtClean="0">
                <a:latin typeface="Segoe UI" pitchFamily="34" charset="0"/>
                <a:ea typeface="Segoe UI" pitchFamily="34" charset="0"/>
                <a:cs typeface="Segoe UI" pitchFamily="34" charset="0"/>
              </a:rPr>
              <a:t>Teléfono</a:t>
            </a:r>
          </a:p>
          <a:p>
            <a:r>
              <a:rPr lang="es-AR" dirty="0" smtClean="0">
                <a:latin typeface="Segoe UI" pitchFamily="34" charset="0"/>
                <a:ea typeface="Segoe UI" pitchFamily="34" charset="0"/>
                <a:cs typeface="Segoe UI" pitchFamily="34" charset="0"/>
              </a:rPr>
              <a:t>Bombilla Eléctrica</a:t>
            </a:r>
          </a:p>
          <a:p>
            <a:endParaRPr lang="es-A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Siglo XXI</a:t>
            </a:r>
            <a:endParaRPr lang="es-AR"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s-AR" dirty="0" smtClean="0">
                <a:latin typeface="Segoe UI" panose="020B0502040204020203" pitchFamily="34" charset="0"/>
                <a:cs typeface="Segoe UI" panose="020B0502040204020203" pitchFamily="34" charset="0"/>
              </a:rPr>
              <a:t>La información como activo primordial</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3939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lvl="0"/>
            <a:r>
              <a:rPr lang="es-AR" dirty="0" smtClean="0">
                <a:latin typeface="Segoe UI" panose="020B0502040204020203" pitchFamily="34" charset="0"/>
                <a:cs typeface="Segoe UI" panose="020B0502040204020203" pitchFamily="34" charset="0"/>
              </a:rPr>
              <a:t>Economía basada en la información</a:t>
            </a:r>
          </a:p>
          <a:p>
            <a:pPr lvl="1"/>
            <a:r>
              <a:rPr lang="es-AR" dirty="0" smtClean="0">
                <a:latin typeface="Segoe UI" panose="020B0502040204020203" pitchFamily="34" charset="0"/>
                <a:cs typeface="Segoe UI" panose="020B0502040204020203" pitchFamily="34" charset="0"/>
              </a:rPr>
              <a:t>Nuevos desafíos: </a:t>
            </a:r>
            <a:r>
              <a:rPr lang="es-AR" dirty="0">
                <a:latin typeface="Segoe UI" panose="020B0502040204020203" pitchFamily="34" charset="0"/>
                <a:cs typeface="Segoe UI" panose="020B0502040204020203" pitchFamily="34" charset="0"/>
              </a:rPr>
              <a:t>m</a:t>
            </a:r>
            <a:r>
              <a:rPr lang="es-AR" dirty="0" smtClean="0">
                <a:latin typeface="Segoe UI" panose="020B0502040204020203" pitchFamily="34" charset="0"/>
                <a:cs typeface="Segoe UI" panose="020B0502040204020203" pitchFamily="34" charset="0"/>
              </a:rPr>
              <a:t>anejar y procesar información de diversa índole, en grandes cantidades, a alta velocidad</a:t>
            </a:r>
          </a:p>
          <a:p>
            <a:pPr lvl="0"/>
            <a:r>
              <a:rPr lang="es-AR" dirty="0" smtClean="0">
                <a:latin typeface="Segoe UI" panose="020B0502040204020203" pitchFamily="34" charset="0"/>
                <a:cs typeface="Segoe UI" panose="020B0502040204020203" pitchFamily="34" charset="0"/>
              </a:rPr>
              <a:t>Información disponible de forma electrónica </a:t>
            </a:r>
          </a:p>
          <a:p>
            <a:pPr lvl="1"/>
            <a:r>
              <a:rPr lang="es-AR" dirty="0" smtClean="0">
                <a:latin typeface="Segoe UI" panose="020B0502040204020203" pitchFamily="34" charset="0"/>
                <a:cs typeface="Segoe UI" panose="020B0502040204020203" pitchFamily="34" charset="0"/>
              </a:rPr>
              <a:t>Información personal, datos médicos, datos financieros</a:t>
            </a:r>
          </a:p>
          <a:p>
            <a:pPr lvl="1"/>
            <a:r>
              <a:rPr lang="es-AR" dirty="0" smtClean="0">
                <a:latin typeface="Segoe UI" panose="020B0502040204020203" pitchFamily="34" charset="0"/>
                <a:cs typeface="Segoe UI" panose="020B0502040204020203" pitchFamily="34" charset="0"/>
              </a:rPr>
              <a:t>Espionaje informático</a:t>
            </a:r>
          </a:p>
        </p:txBody>
      </p:sp>
    </p:spTree>
    <p:extLst>
      <p:ext uri="{BB962C8B-B14F-4D97-AF65-F5344CB8AC3E}">
        <p14:creationId xmlns:p14="http://schemas.microsoft.com/office/powerpoint/2010/main" val="267521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Eventos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1904999"/>
            <a:ext cx="7596335" cy="4404321"/>
          </a:xfrm>
        </p:spPr>
        <p:txBody>
          <a:bodyPr>
            <a:noAutofit/>
          </a:bodyPr>
          <a:lstStyle/>
          <a:p>
            <a:pPr lvl="0"/>
            <a:r>
              <a:rPr lang="es-AR" sz="1800" dirty="0">
                <a:latin typeface="Segoe UI" panose="020B0502040204020203" pitchFamily="34" charset="0"/>
                <a:cs typeface="Segoe UI" panose="020B0502040204020203" pitchFamily="34" charset="0"/>
              </a:rPr>
              <a:t>2001: Nace </a:t>
            </a:r>
            <a:r>
              <a:rPr lang="es-AR" sz="1800" b="1" dirty="0" smtClean="0">
                <a:latin typeface="Segoe UI" panose="020B0502040204020203" pitchFamily="34" charset="0"/>
                <a:cs typeface="Segoe UI" panose="020B0502040204020203" pitchFamily="34" charset="0"/>
              </a:rPr>
              <a:t>Wikipedia</a:t>
            </a:r>
          </a:p>
          <a:p>
            <a:pPr lvl="0"/>
            <a:r>
              <a:rPr lang="es-AR" sz="1800" dirty="0" smtClean="0">
                <a:latin typeface="Segoe UI" panose="020B0502040204020203" pitchFamily="34" charset="0"/>
                <a:cs typeface="Segoe UI" panose="020B0502040204020203" pitchFamily="34" charset="0"/>
              </a:rPr>
              <a:t>2004</a:t>
            </a:r>
            <a:r>
              <a:rPr lang="es-AR" sz="1800" dirty="0">
                <a:latin typeface="Segoe UI" panose="020B0502040204020203" pitchFamily="34" charset="0"/>
                <a:cs typeface="Segoe UI" panose="020B0502040204020203" pitchFamily="34" charset="0"/>
              </a:rPr>
              <a:t>: Nacen </a:t>
            </a:r>
            <a:r>
              <a:rPr lang="es-AR" sz="1800" b="1" dirty="0">
                <a:latin typeface="Segoe UI" panose="020B0502040204020203" pitchFamily="34" charset="0"/>
                <a:cs typeface="Segoe UI" panose="020B0502040204020203" pitchFamily="34" charset="0"/>
              </a:rPr>
              <a:t>Gmail</a:t>
            </a:r>
            <a:r>
              <a:rPr lang="es-AR" sz="1800" dirty="0">
                <a:latin typeface="Segoe UI" panose="020B0502040204020203" pitchFamily="34" charset="0"/>
                <a:cs typeface="Segoe UI" panose="020B0502040204020203" pitchFamily="34" charset="0"/>
              </a:rPr>
              <a:t> y </a:t>
            </a:r>
            <a:r>
              <a:rPr lang="es-AR" sz="1800" b="1" dirty="0" smtClean="0">
                <a:latin typeface="Segoe UI" panose="020B0502040204020203" pitchFamily="34" charset="0"/>
                <a:cs typeface="Segoe UI" panose="020B0502040204020203" pitchFamily="34" charset="0"/>
              </a:rPr>
              <a:t>Facebook</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2005: Nace </a:t>
            </a:r>
            <a:r>
              <a:rPr lang="es-AR" sz="1800" b="1" dirty="0" smtClean="0">
                <a:latin typeface="Segoe UI" panose="020B0502040204020203" pitchFamily="34" charset="0"/>
                <a:cs typeface="Segoe UI" panose="020B0502040204020203" pitchFamily="34" charset="0"/>
              </a:rPr>
              <a:t>YouTube</a:t>
            </a:r>
          </a:p>
          <a:p>
            <a:pPr lvl="0"/>
            <a:r>
              <a:rPr lang="es-AR" sz="1800" dirty="0" smtClean="0">
                <a:latin typeface="Segoe UI" panose="020B0502040204020203" pitchFamily="34" charset="0"/>
                <a:cs typeface="Segoe UI" panose="020B0502040204020203" pitchFamily="34" charset="0"/>
              </a:rPr>
              <a:t>2006</a:t>
            </a:r>
            <a:r>
              <a:rPr lang="es-AR" sz="1800" dirty="0">
                <a:latin typeface="Segoe UI" panose="020B0502040204020203" pitchFamily="34" charset="0"/>
                <a:cs typeface="Segoe UI" panose="020B0502040204020203" pitchFamily="34" charset="0"/>
              </a:rPr>
              <a:t>: Nace </a:t>
            </a:r>
            <a:r>
              <a:rPr lang="es-AR" sz="1800" b="1" dirty="0" smtClean="0">
                <a:latin typeface="Segoe UI" panose="020B0502040204020203" pitchFamily="34" charset="0"/>
                <a:cs typeface="Segoe UI" panose="020B0502040204020203" pitchFamily="34" charset="0"/>
              </a:rPr>
              <a:t>WikiLeaks</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2007</a:t>
            </a:r>
            <a:r>
              <a:rPr lang="es-AR" sz="1800" dirty="0">
                <a:latin typeface="Segoe UI" panose="020B0502040204020203" pitchFamily="34" charset="0"/>
                <a:cs typeface="Segoe UI" panose="020B0502040204020203" pitchFamily="34" charset="0"/>
              </a:rPr>
              <a:t>: Apple lanza el teléfono </a:t>
            </a:r>
            <a:r>
              <a:rPr lang="es-AR" sz="1800" b="1" dirty="0" smtClean="0">
                <a:latin typeface="Segoe UI" panose="020B0502040204020203" pitchFamily="34" charset="0"/>
                <a:cs typeface="Segoe UI" panose="020B0502040204020203" pitchFamily="34" charset="0"/>
              </a:rPr>
              <a:t>iPhone</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2013</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Se publican secretos de varios programas de la NSA (</a:t>
            </a:r>
            <a:r>
              <a:rPr lang="es-AR" sz="1800" i="1" dirty="0" err="1" smtClean="0">
                <a:latin typeface="Segoe UI" panose="020B0502040204020203" pitchFamily="34" charset="0"/>
                <a:cs typeface="Segoe UI" panose="020B0502040204020203" pitchFamily="34" charset="0"/>
              </a:rPr>
              <a:t>National</a:t>
            </a:r>
            <a:r>
              <a:rPr lang="es-AR" sz="1800" i="1" dirty="0" smtClean="0">
                <a:latin typeface="Segoe UI" panose="020B0502040204020203" pitchFamily="34" charset="0"/>
                <a:cs typeface="Segoe UI" panose="020B0502040204020203" pitchFamily="34" charset="0"/>
              </a:rPr>
              <a:t> Security Agency</a:t>
            </a:r>
            <a:r>
              <a:rPr lang="es-AR"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2014: </a:t>
            </a:r>
            <a:r>
              <a:rPr lang="es-AR" sz="1800" b="1" dirty="0" smtClean="0">
                <a:latin typeface="Segoe UI" panose="020B0502040204020203" pitchFamily="34" charset="0"/>
                <a:cs typeface="Segoe UI" panose="020B0502040204020203" pitchFamily="34" charset="0"/>
              </a:rPr>
              <a:t>Divulgación </a:t>
            </a:r>
            <a:r>
              <a:rPr lang="es-AR" sz="1800" b="1" dirty="0">
                <a:latin typeface="Segoe UI" panose="020B0502040204020203" pitchFamily="34" charset="0"/>
                <a:cs typeface="Segoe UI" panose="020B0502040204020203" pitchFamily="34" charset="0"/>
              </a:rPr>
              <a:t>de fotos privadas </a:t>
            </a:r>
            <a:r>
              <a:rPr lang="es-AR" sz="1800" dirty="0" smtClean="0">
                <a:latin typeface="Segoe UI" panose="020B0502040204020203" pitchFamily="34" charset="0"/>
                <a:cs typeface="Segoe UI" panose="020B0502040204020203" pitchFamily="34" charset="0"/>
              </a:rPr>
              <a:t>de </a:t>
            </a:r>
            <a:r>
              <a:rPr lang="es-AR" sz="1800" dirty="0">
                <a:latin typeface="Segoe UI" panose="020B0502040204020203" pitchFamily="34" charset="0"/>
                <a:cs typeface="Segoe UI" panose="020B0502040204020203" pitchFamily="34" charset="0"/>
              </a:rPr>
              <a:t>26 celebridades mediante la plataforma iCloud de </a:t>
            </a:r>
            <a:r>
              <a:rPr lang="es-AR" sz="1800" dirty="0" smtClean="0">
                <a:latin typeface="Segoe UI" panose="020B0502040204020203" pitchFamily="34" charset="0"/>
                <a:cs typeface="Segoe UI" panose="020B0502040204020203" pitchFamily="34" charset="0"/>
              </a:rPr>
              <a:t>Apple.</a:t>
            </a:r>
          </a:p>
          <a:p>
            <a:pPr lvl="1"/>
            <a:r>
              <a:rPr lang="es-ES" sz="1400" dirty="0">
                <a:latin typeface="Segoe UI" panose="020B0502040204020203" pitchFamily="34" charset="0"/>
                <a:cs typeface="Segoe UI" panose="020B0502040204020203" pitchFamily="34" charset="0"/>
              </a:rPr>
              <a:t>La vulnerabilidad “</a:t>
            </a:r>
            <a:r>
              <a:rPr lang="es-ES" sz="1400" dirty="0" err="1">
                <a:latin typeface="Segoe UI" panose="020B0502040204020203" pitchFamily="34" charset="0"/>
                <a:cs typeface="Segoe UI" panose="020B0502040204020203" pitchFamily="34" charset="0"/>
              </a:rPr>
              <a:t>Heart</a:t>
            </a:r>
            <a:r>
              <a:rPr lang="es-ES" sz="1400" dirty="0">
                <a:latin typeface="Segoe UI" panose="020B0502040204020203" pitchFamily="34" charset="0"/>
                <a:cs typeface="Segoe UI" panose="020B0502040204020203" pitchFamily="34" charset="0"/>
              </a:rPr>
              <a:t> </a:t>
            </a:r>
            <a:r>
              <a:rPr lang="es-ES" sz="1400" dirty="0" err="1">
                <a:latin typeface="Segoe UI" panose="020B0502040204020203" pitchFamily="34" charset="0"/>
                <a:cs typeface="Segoe UI" panose="020B0502040204020203" pitchFamily="34" charset="0"/>
              </a:rPr>
              <a:t>Bleed</a:t>
            </a:r>
            <a:r>
              <a:rPr lang="es-ES" sz="1400" dirty="0">
                <a:latin typeface="Segoe UI" panose="020B0502040204020203" pitchFamily="34" charset="0"/>
                <a:cs typeface="Segoe UI" panose="020B0502040204020203" pitchFamily="34" charset="0"/>
              </a:rPr>
              <a:t>” encontrada en la librería </a:t>
            </a:r>
            <a:r>
              <a:rPr lang="es-ES" sz="1400" dirty="0" err="1">
                <a:latin typeface="Segoe UI" panose="020B0502040204020203" pitchFamily="34" charset="0"/>
                <a:cs typeface="Segoe UI" panose="020B0502040204020203" pitchFamily="34" charset="0"/>
              </a:rPr>
              <a:t>OpenSSL</a:t>
            </a:r>
            <a:r>
              <a:rPr lang="es-ES" sz="1400" dirty="0">
                <a:latin typeface="Segoe UI" panose="020B0502040204020203" pitchFamily="34" charset="0"/>
                <a:cs typeface="Segoe UI" panose="020B0502040204020203" pitchFamily="34" charset="0"/>
              </a:rPr>
              <a:t>, que podía ser utilizada para obtener datos sensibles como </a:t>
            </a:r>
            <a:r>
              <a:rPr lang="es-ES" sz="1400" dirty="0" smtClean="0">
                <a:latin typeface="Segoe UI" panose="020B0502040204020203" pitchFamily="34" charset="0"/>
                <a:cs typeface="Segoe UI" panose="020B0502040204020203" pitchFamily="34" charset="0"/>
              </a:rPr>
              <a:t>contraseñas.</a:t>
            </a:r>
            <a:endParaRPr lang="es-ES" sz="1400" dirty="0">
              <a:latin typeface="Segoe UI" panose="020B0502040204020203" pitchFamily="34" charset="0"/>
              <a:cs typeface="Segoe UI" panose="020B0502040204020203" pitchFamily="34" charset="0"/>
            </a:endParaRPr>
          </a:p>
          <a:p>
            <a:pPr lvl="0"/>
            <a:endParaRPr lang="en-US" sz="1800" dirty="0">
              <a:latin typeface="Segoe UI" panose="020B0502040204020203" pitchFamily="34" charset="0"/>
              <a:cs typeface="Segoe UI" panose="020B0502040204020203" pitchFamily="34" charset="0"/>
            </a:endParaRPr>
          </a:p>
        </p:txBody>
      </p:sp>
      <p:cxnSp>
        <p:nvCxnSpPr>
          <p:cNvPr id="4" name="Straight Arrow Connector 3"/>
          <p:cNvCxnSpPr/>
          <p:nvPr/>
        </p:nvCxnSpPr>
        <p:spPr>
          <a:xfrm>
            <a:off x="1341884" y="1904999"/>
            <a:ext cx="0" cy="4404321"/>
          </a:xfrm>
          <a:prstGeom prst="straightConnector1">
            <a:avLst/>
          </a:prstGeom>
          <a:ln w="76200">
            <a:tailEnd type="triangle"/>
          </a:ln>
          <a:effectLst>
            <a:outerShdw blurRad="50800" dist="38100" dir="5400000" algn="t" rotWithShape="0">
              <a:prstClr val="black">
                <a:alpha val="40000"/>
              </a:prstClr>
            </a:outerShdw>
          </a:effectLst>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pic>
        <p:nvPicPr>
          <p:cNvPr id="2050" name="Picture 2" descr="http://www.namedevelopment.com/blog/archives/Wikipedi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2204" y="1752600"/>
            <a:ext cx="488785" cy="4737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cumulusglobal.com/cms/wp-content/uploads/2013/08/gmai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2324" y="2226345"/>
            <a:ext cx="571129" cy="57112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curvecowboyreunion.com/CCR2004/images/apple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75418" y="3507492"/>
            <a:ext cx="628380" cy="62838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edgecast.tech.buscafs.com/uploads/images/16154_614x327.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63943" y="4135872"/>
            <a:ext cx="1602471" cy="85343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eartbleed Bu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07248" y="5566459"/>
            <a:ext cx="674788" cy="81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18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Amenazas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lvl="0"/>
            <a:r>
              <a:rPr lang="es-AR" dirty="0" smtClean="0">
                <a:latin typeface="Segoe UI" panose="020B0502040204020203" pitchFamily="34" charset="0"/>
                <a:cs typeface="Segoe UI" panose="020B0502040204020203" pitchFamily="34" charset="0"/>
              </a:rPr>
              <a:t>Usuarios y accesos no autorizados</a:t>
            </a:r>
            <a:endParaRPr lang="es-AR" dirty="0">
              <a:latin typeface="Segoe UI" panose="020B0502040204020203" pitchFamily="34" charset="0"/>
              <a:cs typeface="Segoe UI" panose="020B0502040204020203" pitchFamily="34" charset="0"/>
            </a:endParaRPr>
          </a:p>
          <a:p>
            <a:pPr lvl="0"/>
            <a:r>
              <a:rPr lang="es-AR" dirty="0" smtClean="0">
                <a:latin typeface="Segoe UI" panose="020B0502040204020203" pitchFamily="34" charset="0"/>
                <a:cs typeface="Segoe UI" panose="020B0502040204020203" pitchFamily="34" charset="0"/>
              </a:rPr>
              <a:t>Programas maliciosos que roban información</a:t>
            </a:r>
          </a:p>
          <a:p>
            <a:pPr lvl="0"/>
            <a:r>
              <a:rPr lang="es-AR" dirty="0" smtClean="0">
                <a:latin typeface="Segoe UI" panose="020B0502040204020203" pitchFamily="34" charset="0"/>
                <a:cs typeface="Segoe UI" panose="020B0502040204020203" pitchFamily="34" charset="0"/>
              </a:rPr>
              <a:t>Errores de programación</a:t>
            </a:r>
          </a:p>
          <a:p>
            <a:pPr lvl="0"/>
            <a:r>
              <a:rPr lang="es-AR" dirty="0" smtClean="0">
                <a:latin typeface="Segoe UI" panose="020B0502040204020203" pitchFamily="34" charset="0"/>
                <a:cs typeface="Segoe UI" panose="020B0502040204020203" pitchFamily="34" charset="0"/>
              </a:rPr>
              <a:t>Desastres no previstos, catástrofes naturales, fallos de hardware</a:t>
            </a:r>
          </a:p>
          <a:p>
            <a:pPr lvl="0"/>
            <a:r>
              <a:rPr lang="es-AR" dirty="0" smtClean="0">
                <a:latin typeface="Segoe UI" panose="020B0502040204020203" pitchFamily="34" charset="0"/>
                <a:cs typeface="Segoe UI" panose="020B0502040204020203" pitchFamily="34" charset="0"/>
              </a:rPr>
              <a:t>Robo de información</a:t>
            </a:r>
            <a:endParaRPr lang="es-AR"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6559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smtClean="0">
                <a:latin typeface="Segoe UI" panose="020B0502040204020203" pitchFamily="34" charset="0"/>
                <a:cs typeface="Segoe UI" panose="020B0502040204020203" pitchFamily="34" charset="0"/>
              </a:rPr>
              <a:t>Registro de patentes</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Controles informáticos</a:t>
            </a:r>
          </a:p>
          <a:p>
            <a:pPr lvl="1"/>
            <a:r>
              <a:rPr lang="es-AR" sz="1800" dirty="0" smtClean="0">
                <a:latin typeface="Segoe UI" panose="020B0502040204020203" pitchFamily="34" charset="0"/>
                <a:cs typeface="Segoe UI" panose="020B0502040204020203" pitchFamily="34" charset="0"/>
              </a:rPr>
              <a:t>Software desarrollado siguiendo estándares de seguridad (criptografía)</a:t>
            </a:r>
          </a:p>
          <a:p>
            <a:pPr lvl="1"/>
            <a:r>
              <a:rPr lang="es-AR" sz="1800" dirty="0" smtClean="0">
                <a:latin typeface="Segoe UI" panose="020B0502040204020203" pitchFamily="34" charset="0"/>
                <a:cs typeface="Segoe UI" panose="020B0502040204020203" pitchFamily="34" charset="0"/>
              </a:rPr>
              <a:t>Controles físicos sobre el hardware</a:t>
            </a:r>
          </a:p>
          <a:p>
            <a:pPr lvl="1"/>
            <a:r>
              <a:rPr lang="es-AR" sz="1800" dirty="0" smtClean="0">
                <a:latin typeface="Segoe UI" panose="020B0502040204020203" pitchFamily="34" charset="0"/>
                <a:cs typeface="Segoe UI" panose="020B0502040204020203" pitchFamily="34" charset="0"/>
              </a:rPr>
              <a:t>Políticas de contraseñas y perfiles de usuario</a:t>
            </a:r>
          </a:p>
          <a:p>
            <a:pPr lvl="1"/>
            <a:r>
              <a:rPr lang="es-AR" sz="1800" dirty="0" smtClean="0">
                <a:latin typeface="Segoe UI" panose="020B0502040204020203" pitchFamily="34" charset="0"/>
                <a:cs typeface="Segoe UI" panose="020B0502040204020203" pitchFamily="34" charset="0"/>
              </a:rPr>
              <a:t>Monitoreo de tráfico en las redes</a:t>
            </a:r>
          </a:p>
          <a:p>
            <a:pPr lvl="1"/>
            <a:r>
              <a:rPr lang="es-AR" sz="1800" dirty="0" smtClean="0">
                <a:latin typeface="Segoe UI" panose="020B0502040204020203" pitchFamily="34" charset="0"/>
                <a:cs typeface="Segoe UI" panose="020B0502040204020203" pitchFamily="34" charset="0"/>
              </a:rPr>
              <a:t>Uso de software de protección</a:t>
            </a:r>
          </a:p>
          <a:p>
            <a:pPr lvl="1"/>
            <a:r>
              <a:rPr lang="es-AR" sz="1800" dirty="0" smtClean="0">
                <a:latin typeface="Segoe UI" panose="020B0502040204020203" pitchFamily="34" charset="0"/>
                <a:cs typeface="Segoe UI" panose="020B0502040204020203" pitchFamily="34" charset="0"/>
              </a:rPr>
              <a:t>Creación de </a:t>
            </a:r>
            <a:r>
              <a:rPr lang="es-AR" sz="1800" i="1" dirty="0" err="1" smtClean="0">
                <a:latin typeface="Segoe UI" panose="020B0502040204020203" pitchFamily="34" charset="0"/>
                <a:cs typeface="Segoe UI" panose="020B0502040204020203" pitchFamily="34" charset="0"/>
              </a:rPr>
              <a:t>backups</a:t>
            </a:r>
            <a:r>
              <a:rPr lang="es-AR" sz="1800" dirty="0" smtClean="0">
                <a:latin typeface="Segoe UI" panose="020B0502040204020203" pitchFamily="34" charset="0"/>
                <a:cs typeface="Segoe UI" panose="020B0502040204020203" pitchFamily="34" charset="0"/>
              </a:rPr>
              <a:t> periódicos</a:t>
            </a:r>
            <a:endParaRPr lang="en-US" sz="1800" dirty="0">
              <a:latin typeface="Segoe UI" panose="020B0502040204020203" pitchFamily="34" charset="0"/>
              <a:cs typeface="Segoe UI" panose="020B0502040204020203" pitchFamily="34" charset="0"/>
            </a:endParaRPr>
          </a:p>
        </p:txBody>
      </p:sp>
      <p:pic>
        <p:nvPicPr>
          <p:cNvPr id="4" name="Picture 2" descr="C:\Users\MIPARN~1\AppData\Local\Temp\SNAGHTML5cb90bb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4292" y="1988840"/>
            <a:ext cx="2376264" cy="1477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35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La información como activo intangible de las organizaciones</a:t>
            </a:r>
          </a:p>
          <a:p>
            <a:r>
              <a:rPr lang="es-AR" dirty="0" smtClean="0">
                <a:latin typeface="Segoe UI" panose="020B0502040204020203" pitchFamily="34" charset="0"/>
                <a:cs typeface="Segoe UI" panose="020B0502040204020203" pitchFamily="34" charset="0"/>
              </a:rPr>
              <a:t>Fuga de información</a:t>
            </a:r>
          </a:p>
          <a:p>
            <a:r>
              <a:rPr lang="es-AR" dirty="0">
                <a:latin typeface="Segoe UI" panose="020B0502040204020203" pitchFamily="34" charset="0"/>
                <a:cs typeface="Segoe UI" panose="020B0502040204020203" pitchFamily="34" charset="0"/>
              </a:rPr>
              <a:t>Cómo deshacerse de forma segura de información</a:t>
            </a:r>
          </a:p>
          <a:p>
            <a:r>
              <a:rPr lang="es-AR" dirty="0" smtClean="0">
                <a:latin typeface="Segoe UI" panose="020B0502040204020203" pitchFamily="34" charset="0"/>
                <a:cs typeface="Segoe UI" panose="020B0502040204020203" pitchFamily="34" charset="0"/>
              </a:rPr>
              <a:t>Riesgos existentes</a:t>
            </a:r>
          </a:p>
          <a:p>
            <a:r>
              <a:rPr lang="es-AR" dirty="0" smtClean="0">
                <a:latin typeface="Segoe UI" panose="020B0502040204020203" pitchFamily="34" charset="0"/>
                <a:cs typeface="Segoe UI" panose="020B0502040204020203" pitchFamily="34" charset="0"/>
              </a:rPr>
              <a:t>Tipos de controles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a:latin typeface="Segoe UI" panose="020B0502040204020203" pitchFamily="34" charset="0"/>
                <a:cs typeface="Segoe UI" panose="020B0502040204020203" pitchFamily="34" charset="0"/>
              </a:rPr>
              <a:t>Auditoría de </a:t>
            </a:r>
            <a:r>
              <a:rPr lang="es-AR" dirty="0" smtClean="0">
                <a:latin typeface="Segoe UI" panose="020B0502040204020203" pitchFamily="34" charset="0"/>
                <a:cs typeface="Segoe UI" panose="020B0502040204020203" pitchFamily="34" charset="0"/>
              </a:rPr>
              <a:t>operaciones</a:t>
            </a:r>
          </a:p>
          <a:p>
            <a:r>
              <a:rPr lang="es-AR" dirty="0" smtClean="0">
                <a:latin typeface="Segoe UI" panose="020B0502040204020203" pitchFamily="34" charset="0"/>
                <a:cs typeface="Segoe UI" panose="020B0502040204020203" pitchFamily="34" charset="0"/>
              </a:rPr>
              <a:t>Normas de control</a:t>
            </a:r>
          </a:p>
          <a:p>
            <a:pPr lvl="1"/>
            <a:r>
              <a:rPr lang="es-AR" sz="1800" dirty="0" smtClean="0">
                <a:latin typeface="Segoe UI" panose="020B0502040204020203" pitchFamily="34" charset="0"/>
                <a:cs typeface="Segoe UI" panose="020B0502040204020203" pitchFamily="34" charset="0"/>
              </a:rPr>
              <a:t>Normas ISO 2700, especialmente </a:t>
            </a:r>
            <a:r>
              <a:rPr lang="es-AR" sz="1800" dirty="0">
                <a:latin typeface="Segoe UI" panose="020B0502040204020203" pitchFamily="34" charset="0"/>
                <a:cs typeface="Segoe UI" panose="020B0502040204020203" pitchFamily="34" charset="0"/>
              </a:rPr>
              <a:t>dedicada a seguridad de la </a:t>
            </a:r>
            <a:r>
              <a:rPr lang="es-AR" sz="1800" dirty="0" smtClean="0">
                <a:latin typeface="Segoe UI" panose="020B0502040204020203" pitchFamily="34" charset="0"/>
                <a:cs typeface="Segoe UI" panose="020B0502040204020203" pitchFamily="34" charset="0"/>
              </a:rPr>
              <a:t>información</a:t>
            </a:r>
          </a:p>
          <a:p>
            <a:r>
              <a:rPr lang="es-AR" sz="2200" dirty="0" smtClean="0">
                <a:latin typeface="Segoe UI" panose="020B0502040204020203" pitchFamily="34" charset="0"/>
                <a:cs typeface="Segoe UI" panose="020B0502040204020203" pitchFamily="34" charset="0"/>
              </a:rPr>
              <a:t>Uso de nombres en clave para los </a:t>
            </a:r>
            <a:r>
              <a:rPr lang="es-AR" sz="2200" dirty="0" smtClean="0">
                <a:latin typeface="Segoe UI" panose="020B0502040204020203" pitchFamily="34" charset="0"/>
                <a:cs typeface="Segoe UI" panose="020B0502040204020203" pitchFamily="34" charset="0"/>
              </a:rPr>
              <a:t>proyectos</a:t>
            </a:r>
            <a:endParaRPr lang="es-AR" sz="2200" dirty="0" smtClean="0">
              <a:latin typeface="Segoe UI" panose="020B0502040204020203" pitchFamily="34" charset="0"/>
              <a:cs typeface="Segoe UI" panose="020B0502040204020203" pitchFamily="34" charset="0"/>
            </a:endParaRPr>
          </a:p>
        </p:txBody>
      </p:sp>
      <p:pic>
        <p:nvPicPr>
          <p:cNvPr id="3074" name="Picture 2" descr="http://www.whoa.com/wp-content/uploads/2014/05/ISO27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2004" y="3983194"/>
            <a:ext cx="2204196" cy="220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50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Riesgos  (I)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756575" cy="3742928"/>
          </a:xfrm>
        </p:spPr>
        <p:txBody>
          <a:bodyPr>
            <a:normAutofit lnSpcReduction="10000"/>
          </a:bodyPr>
          <a:lstStyle/>
          <a:p>
            <a:pPr>
              <a:lnSpc>
                <a:spcPct val="150000"/>
              </a:lnSpc>
            </a:pPr>
            <a:r>
              <a:rPr lang="es-AR" dirty="0" smtClean="0">
                <a:latin typeface="Segoe UI" panose="020B0502040204020203" pitchFamily="34" charset="0"/>
                <a:cs typeface="Segoe UI" panose="020B0502040204020203" pitchFamily="34" charset="0"/>
              </a:rPr>
              <a:t>Personal deshonesto</a:t>
            </a:r>
          </a:p>
          <a:p>
            <a:pPr>
              <a:lnSpc>
                <a:spcPct val="150000"/>
              </a:lnSpc>
            </a:pPr>
            <a:r>
              <a:rPr lang="es-AR" dirty="0" smtClean="0">
                <a:latin typeface="Segoe UI" panose="020B0502040204020203" pitchFamily="34" charset="0"/>
                <a:cs typeface="Segoe UI" panose="020B0502040204020203" pitchFamily="34" charset="0"/>
              </a:rPr>
              <a:t>Robo, alteración y/o pérdida de información (políticas inapropiadas)</a:t>
            </a:r>
          </a:p>
          <a:p>
            <a:pPr>
              <a:lnSpc>
                <a:spcPct val="150000"/>
              </a:lnSpc>
            </a:pPr>
            <a:r>
              <a:rPr lang="es-AR" dirty="0" smtClean="0">
                <a:latin typeface="Segoe UI" panose="020B0502040204020203" pitchFamily="34" charset="0"/>
                <a:cs typeface="Segoe UI" panose="020B0502040204020203" pitchFamily="34" charset="0"/>
              </a:rPr>
              <a:t>Espionaje industrial</a:t>
            </a:r>
          </a:p>
          <a:p>
            <a:pPr>
              <a:lnSpc>
                <a:spcPct val="150000"/>
              </a:lnSpc>
            </a:pPr>
            <a:r>
              <a:rPr lang="es-AR" dirty="0" smtClean="0">
                <a:latin typeface="Segoe UI" panose="020B0502040204020203" pitchFamily="34" charset="0"/>
                <a:cs typeface="Segoe UI" panose="020B0502040204020203" pitchFamily="34" charset="0"/>
              </a:rPr>
              <a:t>Dependencia de los sistemas informáticos</a:t>
            </a:r>
          </a:p>
          <a:p>
            <a:pPr>
              <a:lnSpc>
                <a:spcPct val="150000"/>
              </a:lnSpc>
            </a:pPr>
            <a:r>
              <a:rPr lang="es-AR" dirty="0" smtClean="0">
                <a:latin typeface="Segoe UI" panose="020B0502040204020203" pitchFamily="34" charset="0"/>
                <a:cs typeface="Segoe UI" panose="020B0502040204020203" pitchFamily="34" charset="0"/>
              </a:rPr>
              <a:t>Necesidad de capacitación de operarios</a:t>
            </a:r>
          </a:p>
        </p:txBody>
      </p:sp>
    </p:spTree>
    <p:extLst>
      <p:ext uri="{BB962C8B-B14F-4D97-AF65-F5344CB8AC3E}">
        <p14:creationId xmlns:p14="http://schemas.microsoft.com/office/powerpoint/2010/main" val="223802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Riesgos  (II)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04864"/>
            <a:ext cx="9134391" cy="3814936"/>
          </a:xfrm>
        </p:spPr>
        <p:txBody>
          <a:bodyPr>
            <a:normAutofit/>
          </a:bodyPr>
          <a:lstStyle/>
          <a:p>
            <a:pPr>
              <a:lnSpc>
                <a:spcPct val="150000"/>
              </a:lnSpc>
            </a:pPr>
            <a:r>
              <a:rPr lang="es-AR" dirty="0" smtClean="0">
                <a:latin typeface="Segoe UI" panose="020B0502040204020203" pitchFamily="34" charset="0"/>
                <a:cs typeface="Segoe UI" panose="020B0502040204020203" pitchFamily="34" charset="0"/>
              </a:rPr>
              <a:t>Mal administración de perfiles de usuarios y/o contraseñas</a:t>
            </a:r>
          </a:p>
          <a:p>
            <a:pPr>
              <a:lnSpc>
                <a:spcPct val="150000"/>
              </a:lnSpc>
            </a:pPr>
            <a:r>
              <a:rPr lang="es-AR" dirty="0" smtClean="0">
                <a:latin typeface="Segoe UI" panose="020B0502040204020203" pitchFamily="34" charset="0"/>
                <a:cs typeface="Segoe UI" panose="020B0502040204020203" pitchFamily="34" charset="0"/>
              </a:rPr>
              <a:t>Dependencia de empleados claves</a:t>
            </a:r>
          </a:p>
          <a:p>
            <a:pPr>
              <a:lnSpc>
                <a:spcPct val="150000"/>
              </a:lnSpc>
            </a:pPr>
            <a:r>
              <a:rPr lang="es-AR" dirty="0" smtClean="0">
                <a:latin typeface="Segoe UI" panose="020B0502040204020203" pitchFamily="34" charset="0"/>
                <a:cs typeface="Segoe UI" panose="020B0502040204020203" pitchFamily="34" charset="0"/>
              </a:rPr>
              <a:t>Comodidad y confianza excesiva de sistemas</a:t>
            </a:r>
          </a:p>
          <a:p>
            <a:pPr>
              <a:lnSpc>
                <a:spcPct val="150000"/>
              </a:lnSpc>
            </a:pPr>
            <a:r>
              <a:rPr lang="es-AR" dirty="0" smtClean="0">
                <a:latin typeface="Segoe UI" panose="020B0502040204020203" pitchFamily="34" charset="0"/>
                <a:cs typeface="Segoe UI" panose="020B0502040204020203" pitchFamily="34" charset="0"/>
              </a:rPr>
              <a:t>Generación de información residual</a:t>
            </a:r>
          </a:p>
          <a:p>
            <a:pPr>
              <a:lnSpc>
                <a:spcPct val="150000"/>
              </a:lnSpc>
            </a:pPr>
            <a:r>
              <a:rPr lang="es-AR" dirty="0" smtClean="0">
                <a:latin typeface="Segoe UI" panose="020B0502040204020203" pitchFamily="34" charset="0"/>
                <a:cs typeface="Segoe UI" panose="020B0502040204020203" pitchFamily="34" charset="0"/>
              </a:rPr>
              <a:t>Siniestro del soporte físico de la información</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74537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ES" dirty="0" smtClean="0">
                <a:latin typeface="Segoe UI" panose="020B0502040204020203" pitchFamily="34" charset="0"/>
                <a:cs typeface="Segoe UI" panose="020B0502040204020203" pitchFamily="34" charset="0"/>
              </a:rPr>
              <a:t>2001: espionaje industrial de la década: implicó a dos empresas rivales en bienes de consumo, “Unilever” y “Procter &amp; Gamble”.</a:t>
            </a:r>
          </a:p>
          <a:p>
            <a:endParaRPr lang="es-ES"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2002: Este caso muestra como el espionaje industrial puede convertirse en un problema de seguridad nacional. La compañía sueca Ericsson se vio envuelta por sorpresa en un incidente diplomático.</a:t>
            </a:r>
          </a:p>
        </p:txBody>
      </p:sp>
    </p:spTree>
    <p:extLst>
      <p:ext uri="{BB962C8B-B14F-4D97-AF65-F5344CB8AC3E}">
        <p14:creationId xmlns:p14="http://schemas.microsoft.com/office/powerpoint/2010/main" val="120238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AR" dirty="0" smtClean="0">
                <a:latin typeface="Segoe UI" panose="020B0502040204020203" pitchFamily="34" charset="0"/>
                <a:cs typeface="Segoe UI" panose="020B0502040204020203" pitchFamily="34" charset="0"/>
              </a:rPr>
              <a:t>2004: se descubrió el primer caso de violación a la ley HIPAA (</a:t>
            </a:r>
            <a:r>
              <a:rPr lang="es-AR" dirty="0" err="1" smtClean="0">
                <a:latin typeface="Segoe UI" panose="020B0502040204020203" pitchFamily="34" charset="0"/>
                <a:cs typeface="Segoe UI" panose="020B0502040204020203" pitchFamily="34" charset="0"/>
              </a:rPr>
              <a:t>Health</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Insurance</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Portability</a:t>
            </a:r>
            <a:r>
              <a:rPr lang="es-AR" dirty="0" smtClean="0">
                <a:latin typeface="Segoe UI" panose="020B0502040204020203" pitchFamily="34" charset="0"/>
                <a:cs typeface="Segoe UI" panose="020B0502040204020203" pitchFamily="34" charset="0"/>
              </a:rPr>
              <a:t> and </a:t>
            </a:r>
            <a:r>
              <a:rPr lang="es-AR" dirty="0" err="1" smtClean="0">
                <a:latin typeface="Segoe UI" panose="020B0502040204020203" pitchFamily="34" charset="0"/>
                <a:cs typeface="Segoe UI" panose="020B0502040204020203" pitchFamily="34" charset="0"/>
              </a:rPr>
              <a:t>Accountability</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Act</a:t>
            </a:r>
            <a:r>
              <a:rPr lang="es-AR" dirty="0" smtClean="0">
                <a:latin typeface="Segoe UI" panose="020B0502040204020203" pitchFamily="34" charset="0"/>
                <a:cs typeface="Segoe UI" panose="020B0502040204020203" pitchFamily="34" charset="0"/>
              </a:rPr>
              <a:t>), cuando un empleado de una asociación de enfermos de cáncer utilizó información de pacientes para obtener tarjetas de crédito.</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2005: empleados de un hospital fueron descubiertos mientras obtenían información de la internación por maternidad de la cantante pop </a:t>
            </a:r>
            <a:r>
              <a:rPr lang="es-AR" dirty="0" err="1" smtClean="0">
                <a:latin typeface="Segoe UI" panose="020B0502040204020203" pitchFamily="34" charset="0"/>
                <a:cs typeface="Segoe UI" panose="020B0502040204020203" pitchFamily="34" charset="0"/>
              </a:rPr>
              <a:t>Britney</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Spears</a:t>
            </a:r>
            <a:r>
              <a:rPr lang="es-AR" dirty="0" smtClean="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70168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(III)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ES" dirty="0" smtClean="0">
                <a:latin typeface="Segoe UI" panose="020B0502040204020203" pitchFamily="34" charset="0"/>
                <a:cs typeface="Segoe UI" panose="020B0502040204020203" pitchFamily="34" charset="0"/>
              </a:rPr>
              <a:t>2005: se produjo la fuga de información confidencial sobre centrales nucleares en Japón, a través de Internet desde un ordenador infectado por un virus.</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2007: el sitio global de búsquedas laborales </a:t>
            </a:r>
            <a:r>
              <a:rPr lang="es-AR" dirty="0" err="1" smtClean="0">
                <a:latin typeface="Segoe UI" panose="020B0502040204020203" pitchFamily="34" charset="0"/>
                <a:cs typeface="Segoe UI" panose="020B0502040204020203" pitchFamily="34" charset="0"/>
              </a:rPr>
              <a:t>Monster</a:t>
            </a:r>
            <a:r>
              <a:rPr lang="es-AR" dirty="0" smtClean="0">
                <a:latin typeface="Segoe UI" panose="020B0502040204020203" pitchFamily="34" charset="0"/>
                <a:cs typeface="Segoe UI" panose="020B0502040204020203" pitchFamily="34" charset="0"/>
              </a:rPr>
              <a:t> sufrió el robo de 1,6 millones de datos con información personal de los usuarios registrados. Los atacantes ingresaron a las bases de datos con contraseñas que habían sido obtenidas previamente mediante un troyano.</a:t>
            </a:r>
          </a:p>
          <a:p>
            <a:endParaRPr lang="es-E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4501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(IV)</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AR" dirty="0" smtClean="0">
                <a:latin typeface="Segoe UI" panose="020B0502040204020203" pitchFamily="34" charset="0"/>
                <a:cs typeface="Segoe UI" panose="020B0502040204020203" pitchFamily="34" charset="0"/>
              </a:rPr>
              <a:t>2009: la red social </a:t>
            </a:r>
            <a:r>
              <a:rPr lang="es-AR" dirty="0" err="1" smtClean="0">
                <a:latin typeface="Segoe UI" panose="020B0502040204020203" pitchFamily="34" charset="0"/>
                <a:cs typeface="Segoe UI" panose="020B0502040204020203" pitchFamily="34" charset="0"/>
              </a:rPr>
              <a:t>Tuenti</a:t>
            </a:r>
            <a:r>
              <a:rPr lang="es-AR" dirty="0" smtClean="0">
                <a:latin typeface="Segoe UI" panose="020B0502040204020203" pitchFamily="34" charset="0"/>
                <a:cs typeface="Segoe UI" panose="020B0502040204020203" pitchFamily="34" charset="0"/>
              </a:rPr>
              <a:t> fue afectada por el robo de 4.000 cuentas de usuario y sus contraseñas, por parte de un atacante enojado con la empresa.</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2010:  Google detectó que había sido víctima de un ataque desde China, que robó información de su propiedad intelectual.</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2014: Edward </a:t>
            </a:r>
            <a:r>
              <a:rPr lang="es-AR" dirty="0" err="1" smtClean="0">
                <a:latin typeface="Segoe UI" panose="020B0502040204020203" pitchFamily="34" charset="0"/>
                <a:cs typeface="Segoe UI" panose="020B0502040204020203" pitchFamily="34" charset="0"/>
              </a:rPr>
              <a:t>Snowden</a:t>
            </a:r>
            <a:r>
              <a:rPr lang="es-AR" dirty="0" smtClean="0">
                <a:latin typeface="Segoe UI" panose="020B0502040204020203" pitchFamily="34" charset="0"/>
                <a:cs typeface="Segoe UI" panose="020B0502040204020203" pitchFamily="34" charset="0"/>
              </a:rPr>
              <a:t> revela cómo la Casa Blanca y sus organismos espían las comunicaciones en Internet.</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047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Conclusiones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960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a:t>
            </a:r>
            <a:endParaRPr lang="es-AR" b="1" spc="0" dirty="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lnSpcReduction="10000"/>
          </a:bodyPr>
          <a:lstStyle/>
          <a:p>
            <a:pPr marL="342900" indent="-342900">
              <a:lnSpc>
                <a:spcPct val="150000"/>
              </a:lnSpc>
            </a:pPr>
            <a:r>
              <a:rPr lang="es-AR" dirty="0" smtClean="0">
                <a:latin typeface="Segoe UI" panose="020B0502040204020203" pitchFamily="34" charset="0"/>
                <a:cs typeface="Segoe UI" panose="020B0502040204020203" pitchFamily="34" charset="0"/>
              </a:rPr>
              <a:t>La amenaza más grande para las organizaciones probablemente no sean los ataques de terceros, ni los empleados maliciosos, sino los empleados descuidados que de forma inintencionada divulgan información sensible</a:t>
            </a:r>
          </a:p>
          <a:p>
            <a:pPr marL="342900" indent="-342900">
              <a:lnSpc>
                <a:spcPct val="150000"/>
              </a:lnSpc>
            </a:pPr>
            <a:r>
              <a:rPr lang="es-AR" dirty="0" smtClean="0">
                <a:latin typeface="Segoe UI" panose="020B0502040204020203" pitchFamily="34" charset="0"/>
                <a:cs typeface="Segoe UI" panose="020B0502040204020203" pitchFamily="34" charset="0"/>
              </a:rPr>
              <a:t>Una combinación de protección tecnológica, políticas y procedimientos actualizados, y educación de los usuarios deberían contribuir a paliar los efectos que causan estas fugas</a:t>
            </a:r>
          </a:p>
          <a:p>
            <a:pPr>
              <a:lnSpc>
                <a:spcPct val="150000"/>
              </a:lnSpc>
            </a:pPr>
            <a:endParaRPr lang="es-AR" dirty="0" smtClean="0">
              <a:latin typeface="Segoe UI" panose="020B0502040204020203" pitchFamily="34" charset="0"/>
              <a:cs typeface="Segoe UI" panose="020B0502040204020203" pitchFamily="34" charset="0"/>
            </a:endParaRPr>
          </a:p>
          <a:p>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022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 (cont.)</a:t>
            </a:r>
            <a:endParaRPr lang="es-AR" b="1" spc="0" dirty="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pPr marL="342900" indent="-342900">
              <a:lnSpc>
                <a:spcPct val="150000"/>
              </a:lnSpc>
            </a:pPr>
            <a:r>
              <a:rPr lang="es-AR" dirty="0">
                <a:latin typeface="Segoe UI" panose="020B0502040204020203" pitchFamily="34" charset="0"/>
                <a:cs typeface="Segoe UI" panose="020B0502040204020203" pitchFamily="34" charset="0"/>
              </a:rPr>
              <a:t>Procedimiento básico para desarrollar una estrategia de protección: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Clasificar la información a proteger</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Entender los datos que se manejan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Establecer políticas sobre el manejo de la información</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Capacitar al personal en las herramientas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Implementar seguridad a nivel físico</a:t>
            </a:r>
          </a:p>
          <a:p>
            <a:pPr marL="342900" indent="-342900">
              <a:lnSpc>
                <a:spcPct val="150000"/>
              </a:lnSpc>
            </a:pPr>
            <a:r>
              <a:rPr lang="es-AR" dirty="0">
                <a:latin typeface="Segoe UI" panose="020B0502040204020203" pitchFamily="34" charset="0"/>
                <a:cs typeface="Segoe UI" panose="020B0502040204020203" pitchFamily="34" charset="0"/>
              </a:rPr>
              <a:t>No debe olvidarse de ejecutar revisiones periódicas, para mantener las políticas actualizadas y en conformidad con los requisitos y las tendencias </a:t>
            </a:r>
            <a:r>
              <a:rPr lang="es-AR" dirty="0" smtClean="0">
                <a:latin typeface="Segoe UI" panose="020B0502040204020203" pitchFamily="34" charset="0"/>
                <a:cs typeface="Segoe UI" panose="020B0502040204020203" pitchFamily="34" charset="0"/>
              </a:rPr>
              <a:t>tecnológicas </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653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1371600"/>
          </a:xfrm>
        </p:spPr>
        <p:txBody>
          <a:bodyPr>
            <a:normAutofit fontScale="90000"/>
          </a:bodyPr>
          <a:lstStyle/>
          <a:p>
            <a:pPr algn="ctr"/>
            <a:r>
              <a:rPr lang="es-AR" sz="4000" dirty="0">
                <a:latin typeface="Segoe UI" panose="020B0502040204020203" pitchFamily="34" charset="0"/>
                <a:cs typeface="Segoe UI" panose="020B0502040204020203" pitchFamily="34" charset="0"/>
              </a:rPr>
              <a:t>El activo más valioso de las organizaciones</a:t>
            </a:r>
            <a:r>
              <a:rPr lang="es-AR" dirty="0">
                <a:latin typeface="Segoe UI" panose="020B0502040204020203" pitchFamily="34" charset="0"/>
                <a:cs typeface="Segoe UI" panose="020B0502040204020203" pitchFamily="34" charset="0"/>
              </a:rPr>
              <a:t/>
            </a:r>
            <a:br>
              <a:rPr lang="es-AR" dirty="0">
                <a:latin typeface="Segoe UI" panose="020B0502040204020203" pitchFamily="34" charset="0"/>
                <a:cs typeface="Segoe UI" panose="020B0502040204020203" pitchFamily="34" charset="0"/>
              </a:rPr>
            </a:b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1531370" y="1700808"/>
            <a:ext cx="9315570" cy="4062651"/>
          </a:xfrm>
          <a:prstGeom prst="rect">
            <a:avLst/>
          </a:prstGeom>
          <a:noFill/>
        </p:spPr>
        <p:txBody>
          <a:bodyPr wrap="square" rtlCol="0">
            <a:spAutoFit/>
          </a:bodyPr>
          <a:lstStyle/>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Activos tangibles (antiguamente)</a:t>
            </a: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Activos intangibles (actualmente)</a:t>
            </a:r>
          </a:p>
          <a:p>
            <a:pPr marL="285750" indent="-28575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La </a:t>
            </a:r>
            <a:r>
              <a:rPr lang="es-AR" sz="2400" b="1" dirty="0">
                <a:latin typeface="Segoe UI" panose="020B0502040204020203" pitchFamily="34" charset="0"/>
                <a:cs typeface="Segoe UI" panose="020B0502040204020203" pitchFamily="34" charset="0"/>
              </a:rPr>
              <a:t>información</a:t>
            </a:r>
            <a:r>
              <a:rPr lang="es-AR" sz="2400" dirty="0">
                <a:latin typeface="Segoe UI" panose="020B0502040204020203" pitchFamily="34" charset="0"/>
                <a:cs typeface="Segoe UI" panose="020B0502040204020203" pitchFamily="34" charset="0"/>
              </a:rPr>
              <a:t> se ha convertido en el activo más importante que posee cualquier organización → </a:t>
            </a:r>
            <a:r>
              <a:rPr lang="es-AR" sz="2400" b="1" dirty="0">
                <a:latin typeface="Segoe UI" panose="020B0502040204020203" pitchFamily="34" charset="0"/>
                <a:cs typeface="Segoe UI" panose="020B0502040204020203" pitchFamily="34" charset="0"/>
              </a:rPr>
              <a:t>protección de la </a:t>
            </a:r>
            <a:r>
              <a:rPr lang="es-AR" sz="2400" b="1"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Existen dos conceptos asociados a información:</a:t>
            </a:r>
          </a:p>
          <a:p>
            <a:pPr marL="800100" lvl="1" indent="-342900">
              <a:buFont typeface="Wingdings" panose="05000000000000000000" pitchFamily="2" charset="2"/>
              <a:buChar char="q"/>
            </a:pPr>
            <a:r>
              <a:rPr lang="es-AR" sz="2400" b="1" dirty="0" smtClean="0">
                <a:latin typeface="Segoe UI" panose="020B0502040204020203" pitchFamily="34" charset="0"/>
                <a:cs typeface="Segoe UI" panose="020B0502040204020203" pitchFamily="34" charset="0"/>
              </a:rPr>
              <a:t>Confidencialidad</a:t>
            </a:r>
            <a:r>
              <a:rPr lang="es-AR" sz="2400" dirty="0" smtClean="0">
                <a:latin typeface="Segoe UI" panose="020B0502040204020203" pitchFamily="34" charset="0"/>
                <a:cs typeface="Segoe UI" panose="020B0502040204020203" pitchFamily="34" charset="0"/>
              </a:rPr>
              <a:t> → </a:t>
            </a:r>
            <a:r>
              <a:rPr lang="es-AR" sz="2400" dirty="0">
                <a:latin typeface="Segoe UI" panose="020B0502040204020203" pitchFamily="34" charset="0"/>
                <a:cs typeface="Segoe UI" panose="020B0502040204020203" pitchFamily="34" charset="0"/>
              </a:rPr>
              <a:t>autorización</a:t>
            </a:r>
          </a:p>
          <a:p>
            <a:pPr marL="800100" lvl="1" indent="-342900">
              <a:buFont typeface="Wingdings" panose="05000000000000000000" pitchFamily="2" charset="2"/>
              <a:buChar char="q"/>
            </a:pPr>
            <a:r>
              <a:rPr lang="es-AR" sz="2400" b="1" dirty="0" smtClean="0">
                <a:latin typeface="Segoe UI" panose="020B0502040204020203" pitchFamily="34" charset="0"/>
                <a:cs typeface="Segoe UI" panose="020B0502040204020203" pitchFamily="34" charset="0"/>
              </a:rPr>
              <a:t>Privacidad</a:t>
            </a:r>
            <a:r>
              <a:rPr lang="es-AR" sz="2400" dirty="0" smtClean="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 garantía</a:t>
            </a:r>
          </a:p>
          <a:p>
            <a:pPr marL="285750" indent="-285750">
              <a:buFont typeface="Arial" panose="020B0604020202020204" pitchFamily="34" charset="0"/>
              <a:buChar char="•"/>
            </a:pP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2335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 (cont.)</a:t>
            </a:r>
            <a:endParaRPr lang="es-AR" b="1" spc="0" dirty="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a:bodyPr>
          <a:lstStyle/>
          <a:p>
            <a:pPr marL="342900" indent="-342900"/>
            <a:r>
              <a:rPr lang="es-AR" dirty="0">
                <a:latin typeface="Segoe UI" panose="020B0502040204020203" pitchFamily="34" charset="0"/>
                <a:cs typeface="Segoe UI" panose="020B0502040204020203" pitchFamily="34" charset="0"/>
              </a:rPr>
              <a:t>A pesar de que los ataques maliciosos son una minoría, no deberían ser </a:t>
            </a:r>
            <a:r>
              <a:rPr lang="es-AR" dirty="0" smtClean="0">
                <a:latin typeface="Segoe UI" panose="020B0502040204020203" pitchFamily="34" charset="0"/>
                <a:cs typeface="Segoe UI" panose="020B0502040204020203" pitchFamily="34" charset="0"/>
              </a:rPr>
              <a:t>ignorados</a:t>
            </a:r>
            <a:endParaRPr lang="es-AR" dirty="0">
              <a:latin typeface="Segoe UI" panose="020B0502040204020203" pitchFamily="34" charset="0"/>
              <a:cs typeface="Segoe UI" panose="020B0502040204020203" pitchFamily="34" charset="0"/>
            </a:endParaRPr>
          </a:p>
          <a:p>
            <a:pPr marL="342900" indent="-342900"/>
            <a:r>
              <a:rPr lang="es-AR" dirty="0" smtClean="0">
                <a:latin typeface="Segoe UI" panose="020B0502040204020203" pitchFamily="34" charset="0"/>
                <a:cs typeface="Segoe UI" panose="020B0502040204020203" pitchFamily="34" charset="0"/>
              </a:rPr>
              <a:t>Existen </a:t>
            </a:r>
            <a:r>
              <a:rPr lang="es-AR" dirty="0">
                <a:latin typeface="Segoe UI" panose="020B0502040204020203" pitchFamily="34" charset="0"/>
                <a:cs typeface="Segoe UI" panose="020B0502040204020203" pitchFamily="34" charset="0"/>
              </a:rPr>
              <a:t>múltiples vías de escape de información que deben ser </a:t>
            </a:r>
            <a:r>
              <a:rPr lang="es-AR" dirty="0" smtClean="0">
                <a:latin typeface="Segoe UI" panose="020B0502040204020203" pitchFamily="34" charset="0"/>
                <a:cs typeface="Segoe UI" panose="020B0502040204020203" pitchFamily="34" charset="0"/>
              </a:rPr>
              <a:t>monitoreadas</a:t>
            </a:r>
            <a:endParaRPr lang="es-AR" dirty="0">
              <a:latin typeface="Segoe UI" panose="020B0502040204020203" pitchFamily="34" charset="0"/>
              <a:cs typeface="Segoe UI" panose="020B0502040204020203" pitchFamily="34" charset="0"/>
            </a:endParaRPr>
          </a:p>
          <a:p>
            <a:pPr marL="342900" indent="-342900"/>
            <a:r>
              <a:rPr lang="es-AR" dirty="0" smtClean="0">
                <a:latin typeface="Segoe UI" panose="020B0502040204020203" pitchFamily="34" charset="0"/>
                <a:cs typeface="Segoe UI" panose="020B0502040204020203" pitchFamily="34" charset="0"/>
              </a:rPr>
              <a:t>No </a:t>
            </a:r>
            <a:r>
              <a:rPr lang="es-AR" dirty="0">
                <a:latin typeface="Segoe UI" panose="020B0502040204020203" pitchFamily="34" charset="0"/>
                <a:cs typeface="Segoe UI" panose="020B0502040204020203" pitchFamily="34" charset="0"/>
              </a:rPr>
              <a:t>existen soluciones que protejan los activos intangibles de forma 100% segura, se puede minimizar la probabilidad de que ocurran pérdidas mediante la aplicación de varios métodos </a:t>
            </a:r>
            <a:r>
              <a:rPr lang="es-AR" dirty="0" smtClean="0">
                <a:latin typeface="Segoe UI" panose="020B0502040204020203" pitchFamily="34" charset="0"/>
                <a:cs typeface="Segoe UI" panose="020B0502040204020203" pitchFamily="34" charset="0"/>
              </a:rPr>
              <a:t>complementarios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696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s-AR" sz="6600" dirty="0" smtClean="0">
                <a:latin typeface="Segoe UI" panose="020B0502040204020203" pitchFamily="34" charset="0"/>
                <a:cs typeface="Segoe UI" panose="020B0502040204020203" pitchFamily="34" charset="0"/>
              </a:rPr>
              <a:t>Fin</a:t>
            </a:r>
            <a:endParaRPr lang="en-US" sz="6600"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normAutofit/>
          </a:bodyPr>
          <a:lstStyle/>
          <a:p>
            <a:r>
              <a:rPr lang="es-AR" sz="3600" dirty="0" smtClean="0">
                <a:latin typeface="Segoe UI" panose="020B0502040204020203" pitchFamily="34" charset="0"/>
                <a:cs typeface="Segoe UI" panose="020B0502040204020203" pitchFamily="34" charset="0"/>
              </a:rPr>
              <a:t>¿Preguntas?</a:t>
            </a:r>
            <a:endParaRPr lang="en-US" sz="3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743744"/>
          </a:xfrm>
        </p:spPr>
        <p:txBody>
          <a:bodyPr>
            <a:normAutofit/>
          </a:bodyPr>
          <a:lstStyle/>
          <a:p>
            <a:pPr algn="ctr"/>
            <a:r>
              <a:rPr lang="es-AR" dirty="0" smtClean="0">
                <a:latin typeface="Segoe UI" panose="020B0502040204020203" pitchFamily="34" charset="0"/>
                <a:cs typeface="Segoe UI" panose="020B0502040204020203" pitchFamily="34" charset="0"/>
              </a:rPr>
              <a:t>La </a:t>
            </a:r>
            <a:r>
              <a:rPr lang="es-AR" dirty="0">
                <a:latin typeface="Segoe UI" panose="020B0502040204020203" pitchFamily="34" charset="0"/>
                <a:cs typeface="Segoe UI" panose="020B0502040204020203" pitchFamily="34" charset="0"/>
              </a:rPr>
              <a:t>fuga de </a:t>
            </a:r>
            <a:r>
              <a:rPr lang="es-AR" dirty="0" smtClean="0">
                <a:latin typeface="Segoe UI" panose="020B0502040204020203" pitchFamily="34" charset="0"/>
                <a:cs typeface="Segoe UI" panose="020B0502040204020203" pitchFamily="34" charset="0"/>
              </a:rPr>
              <a:t>información I</a:t>
            </a: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882600" y="1412776"/>
            <a:ext cx="7732092" cy="4062651"/>
          </a:xfrm>
          <a:prstGeom prst="rect">
            <a:avLst/>
          </a:prstGeom>
          <a:noFill/>
        </p:spPr>
        <p:txBody>
          <a:bodyPr wrap="square" rtlCol="0">
            <a:spAutoFit/>
          </a:bodyPr>
          <a:lstStyle/>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La </a:t>
            </a:r>
            <a:r>
              <a:rPr lang="es-AR" sz="2400" b="1" dirty="0">
                <a:latin typeface="Segoe UI" panose="020B0502040204020203" pitchFamily="34" charset="0"/>
                <a:cs typeface="Segoe UI" panose="020B0502040204020203" pitchFamily="34" charset="0"/>
              </a:rPr>
              <a:t>fuga de información </a:t>
            </a:r>
            <a:r>
              <a:rPr lang="es-AR" sz="2400" dirty="0">
                <a:latin typeface="Segoe UI" panose="020B0502040204020203" pitchFamily="34" charset="0"/>
                <a:cs typeface="Segoe UI" panose="020B0502040204020203" pitchFamily="34" charset="0"/>
              </a:rPr>
              <a:t>ocurre cuando algún dato que tiene valor para una organización pasa a manos ajenas, perdiendo la cualidad de confidencialidad que le fue asignada.</a:t>
            </a:r>
          </a:p>
          <a:p>
            <a:endParaRPr lang="es-AR"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En el caso de </a:t>
            </a:r>
            <a:r>
              <a:rPr lang="es-AR" sz="2400" b="1" dirty="0">
                <a:latin typeface="Segoe UI" panose="020B0502040204020203" pitchFamily="34" charset="0"/>
                <a:cs typeface="Segoe UI" panose="020B0502040204020203" pitchFamily="34" charset="0"/>
              </a:rPr>
              <a:t>Argentina</a:t>
            </a:r>
            <a:r>
              <a:rPr lang="es-AR" sz="2400" dirty="0">
                <a:latin typeface="Segoe UI" panose="020B0502040204020203" pitchFamily="34" charset="0"/>
                <a:cs typeface="Segoe UI" panose="020B0502040204020203" pitchFamily="34" charset="0"/>
              </a:rPr>
              <a:t>, las principales </a:t>
            </a:r>
            <a:r>
              <a:rPr lang="es-AR" sz="2400" dirty="0" smtClean="0">
                <a:latin typeface="Segoe UI" panose="020B0502040204020203" pitchFamily="34" charset="0"/>
                <a:cs typeface="Segoe UI" panose="020B0502040204020203" pitchFamily="34" charset="0"/>
              </a:rPr>
              <a:t>fugas </a:t>
            </a:r>
            <a:r>
              <a:rPr lang="es-AR" sz="2400" dirty="0">
                <a:latin typeface="Segoe UI" panose="020B0502040204020203" pitchFamily="34" charset="0"/>
                <a:cs typeface="Segoe UI" panose="020B0502040204020203" pitchFamily="34" charset="0"/>
              </a:rPr>
              <a:t>de </a:t>
            </a:r>
            <a:r>
              <a:rPr lang="es-AR" sz="2400" dirty="0" smtClean="0">
                <a:latin typeface="Segoe UI" panose="020B0502040204020203" pitchFamily="34" charset="0"/>
                <a:cs typeface="Segoe UI" panose="020B0502040204020203" pitchFamily="34" charset="0"/>
              </a:rPr>
              <a:t>información son por: </a:t>
            </a:r>
            <a:endParaRPr lang="es-AR" sz="2400" dirty="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Negligencia o desconocimiento</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Ataques internos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Delincuentes informáticos</a:t>
            </a: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AR" dirty="0"/>
          </a:p>
        </p:txBody>
      </p:sp>
      <p:pic>
        <p:nvPicPr>
          <p:cNvPr id="1026" name="Picture 2" descr="C:\Users\ar031512\Desktop\3846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8628" y="3789040"/>
            <a:ext cx="3036527" cy="2217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00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743744"/>
          </a:xfrm>
        </p:spPr>
        <p:txBody>
          <a:bodyPr>
            <a:normAutofit/>
          </a:bodyPr>
          <a:lstStyle/>
          <a:p>
            <a:pPr algn="ctr"/>
            <a:r>
              <a:rPr lang="es-AR" dirty="0" smtClean="0">
                <a:latin typeface="Segoe UI" panose="020B0502040204020203" pitchFamily="34" charset="0"/>
                <a:cs typeface="Segoe UI" panose="020B0502040204020203" pitchFamily="34" charset="0"/>
              </a:rPr>
              <a:t>La </a:t>
            </a:r>
            <a:r>
              <a:rPr lang="es-AR" dirty="0">
                <a:latin typeface="Segoe UI" panose="020B0502040204020203" pitchFamily="34" charset="0"/>
                <a:cs typeface="Segoe UI" panose="020B0502040204020203" pitchFamily="34" charset="0"/>
              </a:rPr>
              <a:t>fuga de </a:t>
            </a:r>
            <a:r>
              <a:rPr lang="es-AR" dirty="0" smtClean="0">
                <a:latin typeface="Segoe UI" panose="020B0502040204020203" pitchFamily="34" charset="0"/>
                <a:cs typeface="Segoe UI" panose="020B0502040204020203" pitchFamily="34" charset="0"/>
              </a:rPr>
              <a:t>información II</a:t>
            </a: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909836" y="1318022"/>
            <a:ext cx="10153128" cy="5539978"/>
          </a:xfrm>
          <a:prstGeom prst="rect">
            <a:avLst/>
          </a:prstGeom>
          <a:noFill/>
        </p:spPr>
        <p:txBody>
          <a:bodyPr wrap="square" rtlCol="0">
            <a:spAutoFit/>
          </a:bodyPr>
          <a:lstStyle/>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Los sistemas de información capturan, procesan y almacenan información en una gran variedad de </a:t>
            </a:r>
            <a:r>
              <a:rPr lang="es-AR" sz="2400" dirty="0" smtClean="0">
                <a:latin typeface="Segoe UI" panose="020B0502040204020203" pitchFamily="34" charset="0"/>
                <a:cs typeface="Segoe UI" panose="020B0502040204020203" pitchFamily="34" charset="0"/>
              </a:rPr>
              <a:t>dispositivos </a:t>
            </a:r>
            <a:r>
              <a:rPr lang="es-AR" sz="2400" dirty="0">
                <a:latin typeface="Segoe UI" panose="020B0502040204020203" pitchFamily="34" charset="0"/>
                <a:cs typeface="Segoe UI" panose="020B0502040204020203" pitchFamily="34" charset="0"/>
              </a:rPr>
              <a:t>→ </a:t>
            </a:r>
            <a:r>
              <a:rPr lang="es-AR" sz="2400" dirty="0" smtClean="0">
                <a:latin typeface="Segoe UI" panose="020B0502040204020203" pitchFamily="34" charset="0"/>
                <a:cs typeface="Segoe UI" panose="020B0502040204020203" pitchFamily="34" charset="0"/>
              </a:rPr>
              <a:t>tratamiento </a:t>
            </a:r>
            <a:r>
              <a:rPr lang="es-AR" sz="2400" dirty="0">
                <a:latin typeface="Segoe UI" panose="020B0502040204020203" pitchFamily="34" charset="0"/>
                <a:cs typeface="Segoe UI" panose="020B0502040204020203" pitchFamily="34" charset="0"/>
              </a:rPr>
              <a:t>especial para mitigar el riesgo </a:t>
            </a:r>
            <a:r>
              <a:rPr lang="es-AR" sz="2400" dirty="0" smtClean="0">
                <a:latin typeface="Segoe UI" panose="020B0502040204020203" pitchFamily="34" charset="0"/>
                <a:cs typeface="Segoe UI" panose="020B0502040204020203" pitchFamily="34" charset="0"/>
              </a:rPr>
              <a:t>de información</a:t>
            </a:r>
            <a:endParaRPr lang="es-AR" sz="2400" dirty="0">
              <a:latin typeface="Segoe UI" panose="020B0502040204020203" pitchFamily="34" charset="0"/>
              <a:cs typeface="Segoe UI" panose="020B0502040204020203" pitchFamily="34" charset="0"/>
            </a:endParaRPr>
          </a:p>
          <a:p>
            <a:r>
              <a:rPr lang="es-AR" sz="2400" dirty="0">
                <a:latin typeface="Segoe UI" panose="020B0502040204020203" pitchFamily="34" charset="0"/>
                <a:cs typeface="Segoe UI" panose="020B0502040204020203" pitchFamily="34" charset="0"/>
              </a:rPr>
              <a:t> </a:t>
            </a:r>
            <a:endParaRPr lang="es-AR" sz="2400" dirty="0" smtClean="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smtClean="0">
                <a:latin typeface="Segoe UI" panose="020B0502040204020203" pitchFamily="34" charset="0"/>
                <a:cs typeface="Segoe UI" panose="020B0502040204020203" pitchFamily="34" charset="0"/>
              </a:rPr>
              <a:t>Existen dos tipos principales de dispositivos:</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Dispositivos físicos</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Dispositivos electrónicos</a:t>
            </a:r>
          </a:p>
          <a:p>
            <a:pPr lvl="0"/>
            <a:endParaRPr lang="es-AR"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La clave para decidir cómo manejar la </a:t>
            </a:r>
            <a:r>
              <a:rPr lang="es-AR" sz="2400"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Tipo </a:t>
            </a:r>
            <a:r>
              <a:rPr lang="es-AR" sz="2400" dirty="0">
                <a:latin typeface="Segoe UI" panose="020B0502040204020203" pitchFamily="34" charset="0"/>
                <a:cs typeface="Segoe UI" panose="020B0502040204020203" pitchFamily="34" charset="0"/>
              </a:rPr>
              <a:t>de información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Nivel </a:t>
            </a:r>
            <a:r>
              <a:rPr lang="es-AR" sz="2400" dirty="0">
                <a:latin typeface="Segoe UI" panose="020B0502040204020203" pitchFamily="34" charset="0"/>
                <a:cs typeface="Segoe UI" panose="020B0502040204020203" pitchFamily="34" charset="0"/>
              </a:rPr>
              <a:t>de confidencialidad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Dónde </a:t>
            </a:r>
            <a:r>
              <a:rPr lang="es-AR" sz="2400" dirty="0">
                <a:latin typeface="Segoe UI" panose="020B0502040204020203" pitchFamily="34" charset="0"/>
                <a:cs typeface="Segoe UI" panose="020B0502040204020203" pitchFamily="34" charset="0"/>
              </a:rPr>
              <a:t>está </a:t>
            </a:r>
            <a:r>
              <a:rPr lang="es-AR" sz="2400" dirty="0" smtClean="0">
                <a:latin typeface="Segoe UI" panose="020B0502040204020203" pitchFamily="34" charset="0"/>
                <a:cs typeface="Segoe UI" panose="020B0502040204020203" pitchFamily="34" charset="0"/>
              </a:rPr>
              <a:t>almacenada</a:t>
            </a:r>
            <a:endParaRPr lang="es-AR" sz="2400" dirty="0">
              <a:latin typeface="Segoe UI" panose="020B0502040204020203" pitchFamily="34" charset="0"/>
              <a:cs typeface="Segoe UI" panose="020B0502040204020203" pitchFamily="34" charset="0"/>
            </a:endParaRPr>
          </a:p>
          <a:p>
            <a:r>
              <a:rPr lang="es-AR" sz="2400" dirty="0" smtClean="0">
                <a:latin typeface="Segoe UI" panose="020B0502040204020203" pitchFamily="34" charset="0"/>
                <a:cs typeface="Segoe UI" panose="020B0502040204020203" pitchFamily="34" charset="0"/>
              </a:rPr>
              <a:t>Se debe </a:t>
            </a:r>
            <a:r>
              <a:rPr lang="es-AR" sz="2400" dirty="0">
                <a:latin typeface="Segoe UI" panose="020B0502040204020203" pitchFamily="34" charset="0"/>
                <a:cs typeface="Segoe UI" panose="020B0502040204020203" pitchFamily="34" charset="0"/>
              </a:rPr>
              <a:t>categorizar la información y luego asociar un tipo de  </a:t>
            </a:r>
            <a:r>
              <a:rPr lang="es-AR" sz="2400" dirty="0" smtClean="0">
                <a:latin typeface="Segoe UI" panose="020B0502040204020203" pitchFamily="34" charset="0"/>
                <a:cs typeface="Segoe UI" panose="020B0502040204020203" pitchFamily="34" charset="0"/>
              </a:rPr>
              <a:t>  </a:t>
            </a:r>
            <a:r>
              <a:rPr lang="es-AR" sz="2400" b="1" dirty="0" smtClean="0">
                <a:latin typeface="Segoe UI" panose="020B0502040204020203" pitchFamily="34" charset="0"/>
                <a:cs typeface="Segoe UI" panose="020B0502040204020203" pitchFamily="34" charset="0"/>
              </a:rPr>
              <a:t>mecanismo </a:t>
            </a:r>
            <a:r>
              <a:rPr lang="es-AR" sz="2400" b="1" dirty="0">
                <a:latin typeface="Segoe UI" panose="020B0502040204020203" pitchFamily="34" charset="0"/>
                <a:cs typeface="Segoe UI" panose="020B0502040204020203" pitchFamily="34" charset="0"/>
              </a:rPr>
              <a:t>para deshacerse de esa </a:t>
            </a:r>
            <a:r>
              <a:rPr lang="es-AR" sz="2400" b="1"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lvl="0"/>
            <a:endParaRPr lang="es-AR" dirty="0"/>
          </a:p>
        </p:txBody>
      </p:sp>
    </p:spTree>
    <p:extLst>
      <p:ext uri="{BB962C8B-B14F-4D97-AF65-F5344CB8AC3E}">
        <p14:creationId xmlns:p14="http://schemas.microsoft.com/office/powerpoint/2010/main" val="343844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5860" y="332656"/>
            <a:ext cx="10188623" cy="743744"/>
          </a:xfrm>
        </p:spPr>
        <p:txBody>
          <a:bodyPr>
            <a:normAutofit fontScale="90000"/>
          </a:bodyPr>
          <a:lstStyle/>
          <a:p>
            <a:r>
              <a:rPr lang="es-AR" dirty="0">
                <a:latin typeface="Segoe UI" panose="020B0502040204020203" pitchFamily="34" charset="0"/>
                <a:cs typeface="Segoe UI" panose="020B0502040204020203" pitchFamily="34" charset="0"/>
              </a:rPr>
              <a:t>Cómo deshacerse de forma segura de información </a:t>
            </a:r>
            <a:r>
              <a:rPr lang="es-AR" dirty="0" smtClean="0">
                <a:latin typeface="Segoe UI" panose="020B0502040204020203" pitchFamily="34" charset="0"/>
                <a:cs typeface="Segoe UI" panose="020B0502040204020203" pitchFamily="34" charset="0"/>
              </a:rPr>
              <a:t>I</a:t>
            </a:r>
            <a:endParaRPr lang="es-AR" b="1" dirty="0"/>
          </a:p>
        </p:txBody>
      </p:sp>
      <p:sp>
        <p:nvSpPr>
          <p:cNvPr id="4" name="3 CuadroTexto"/>
          <p:cNvSpPr txBox="1"/>
          <p:nvPr/>
        </p:nvSpPr>
        <p:spPr>
          <a:xfrm>
            <a:off x="909836" y="1318022"/>
            <a:ext cx="10297144" cy="4431983"/>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Existen cuatro categorías de mecanismos para deshacerse de información</a:t>
            </a:r>
            <a:r>
              <a:rPr lang="es-AR" sz="2400" dirty="0" smtClean="0">
                <a:latin typeface="Segoe UI" panose="020B0502040204020203" pitchFamily="34" charset="0"/>
                <a:cs typeface="Segoe UI" panose="020B0502040204020203" pitchFamily="34" charset="0"/>
              </a:rPr>
              <a:t>:</a:t>
            </a:r>
          </a:p>
          <a:p>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Desecho</a:t>
            </a:r>
            <a:r>
              <a:rPr lang="es-AR" sz="2400" dirty="0">
                <a:latin typeface="Segoe UI" panose="020B0502040204020203" pitchFamily="34" charset="0"/>
                <a:cs typeface="Segoe UI" panose="020B0502040204020203" pitchFamily="34" charset="0"/>
              </a:rPr>
              <a:t>: la información se elimina sin ningún tipo de tratamiento.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Limpieza</a:t>
            </a:r>
            <a:r>
              <a:rPr lang="es-AR" sz="2400" dirty="0">
                <a:latin typeface="Segoe UI" panose="020B0502040204020203" pitchFamily="34" charset="0"/>
                <a:cs typeface="Segoe UI" panose="020B0502040204020203" pitchFamily="34" charset="0"/>
              </a:rPr>
              <a:t>: la información se elimina de tal forma que se impide su recuperación mediante herramientas de recuperación de datos.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Purga</a:t>
            </a:r>
            <a:r>
              <a:rPr lang="es-AR" sz="2400" dirty="0">
                <a:latin typeface="Segoe UI" panose="020B0502040204020203" pitchFamily="34" charset="0"/>
                <a:cs typeface="Segoe UI" panose="020B0502040204020203" pitchFamily="34" charset="0"/>
              </a:rPr>
              <a:t>: la confidencialidad de la información se protege contra ataques de laboratorio.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Destrucción</a:t>
            </a:r>
            <a:r>
              <a:rPr lang="es-AR" sz="2400" dirty="0">
                <a:latin typeface="Segoe UI" panose="020B0502040204020203" pitchFamily="34" charset="0"/>
                <a:cs typeface="Segoe UI" panose="020B0502040204020203" pitchFamily="34" charset="0"/>
              </a:rPr>
              <a:t>: la información se elimina físicamente.</a:t>
            </a:r>
          </a:p>
          <a:p>
            <a:pPr lvl="0"/>
            <a:endParaRPr lang="es-AR" dirty="0"/>
          </a:p>
        </p:txBody>
      </p:sp>
    </p:spTree>
    <p:extLst>
      <p:ext uri="{BB962C8B-B14F-4D97-AF65-F5344CB8AC3E}">
        <p14:creationId xmlns:p14="http://schemas.microsoft.com/office/powerpoint/2010/main" val="383336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1844" y="116632"/>
            <a:ext cx="10260631" cy="743744"/>
          </a:xfrm>
        </p:spPr>
        <p:txBody>
          <a:bodyPr>
            <a:normAutofit fontScale="90000"/>
          </a:bodyPr>
          <a:lstStyle/>
          <a:p>
            <a:r>
              <a:rPr lang="es-AR" dirty="0">
                <a:latin typeface="Segoe UI" panose="020B0502040204020203" pitchFamily="34" charset="0"/>
                <a:cs typeface="Segoe UI" panose="020B0502040204020203" pitchFamily="34" charset="0"/>
              </a:rPr>
              <a:t>Cómo deshacerse de forma segura de </a:t>
            </a:r>
            <a:r>
              <a:rPr lang="es-AR" dirty="0" smtClean="0">
                <a:latin typeface="Segoe UI" panose="020B0502040204020203" pitchFamily="34" charset="0"/>
                <a:cs typeface="Segoe UI" panose="020B0502040204020203" pitchFamily="34" charset="0"/>
              </a:rPr>
              <a:t>información II </a:t>
            </a:r>
            <a:endParaRPr lang="es-AR"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036" y="836712"/>
            <a:ext cx="7056784" cy="5797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241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1884" y="332656"/>
            <a:ext cx="9972599" cy="743744"/>
          </a:xfrm>
        </p:spPr>
        <p:txBody>
          <a:bodyPr>
            <a:normAutofit/>
          </a:bodyPr>
          <a:lstStyle/>
          <a:p>
            <a:pPr algn="ctr"/>
            <a:r>
              <a:rPr lang="es-AR" dirty="0">
                <a:latin typeface="Segoe UI" panose="020B0502040204020203" pitchFamily="34" charset="0"/>
                <a:cs typeface="Segoe UI" panose="020B0502040204020203" pitchFamily="34" charset="0"/>
              </a:rPr>
              <a:t>Riesgos </a:t>
            </a:r>
            <a:r>
              <a:rPr lang="es-AR" dirty="0" smtClean="0">
                <a:latin typeface="Segoe UI" panose="020B0502040204020203" pitchFamily="34" charset="0"/>
                <a:cs typeface="Segoe UI" panose="020B0502040204020203" pitchFamily="34" charset="0"/>
              </a:rPr>
              <a:t>existentes</a:t>
            </a:r>
            <a:endParaRPr lang="es-AR" b="1" dirty="0"/>
          </a:p>
        </p:txBody>
      </p:sp>
      <p:sp>
        <p:nvSpPr>
          <p:cNvPr id="4" name="3 CuadroTexto"/>
          <p:cNvSpPr txBox="1"/>
          <p:nvPr/>
        </p:nvSpPr>
        <p:spPr>
          <a:xfrm>
            <a:off x="909836" y="1318022"/>
            <a:ext cx="7848872" cy="5262979"/>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Tiene su origen en el continuo incremento de herramientas y aplicaciones tecnológicas que no cuentan con una gestión adecuada de seguridad</a:t>
            </a:r>
          </a:p>
          <a:p>
            <a:endParaRPr lang="es-AR" sz="2400" dirty="0">
              <a:latin typeface="Segoe UI" panose="020B0502040204020203" pitchFamily="34" charset="0"/>
              <a:cs typeface="Segoe UI" panose="020B0502040204020203" pitchFamily="34" charset="0"/>
            </a:endParaRPr>
          </a:p>
          <a:p>
            <a:r>
              <a:rPr lang="es-AR" sz="2400" dirty="0" smtClean="0">
                <a:latin typeface="Segoe UI" panose="020B0502040204020203" pitchFamily="34" charset="0"/>
                <a:cs typeface="Segoe UI" panose="020B0502040204020203" pitchFamily="34" charset="0"/>
              </a:rPr>
              <a:t>El </a:t>
            </a:r>
            <a:r>
              <a:rPr lang="es-AR" sz="2400" dirty="0">
                <a:latin typeface="Segoe UI" panose="020B0502040204020203" pitchFamily="34" charset="0"/>
                <a:cs typeface="Segoe UI" panose="020B0502040204020203" pitchFamily="34" charset="0"/>
              </a:rPr>
              <a:t>riesgo tecnológico puede verse desde tres aspectos:</a:t>
            </a:r>
          </a:p>
          <a:p>
            <a:r>
              <a:rPr lang="es-AR" sz="2400" dirty="0">
                <a:latin typeface="Segoe UI" panose="020B0502040204020203" pitchFamily="34" charset="0"/>
                <a:cs typeface="Segoe UI" panose="020B0502040204020203" pitchFamily="34" charset="0"/>
              </a:rPr>
              <a:t> </a:t>
            </a:r>
          </a:p>
          <a:p>
            <a:pPr marL="457200" lvl="0" indent="-457200">
              <a:buFont typeface="+mj-lt"/>
              <a:buAutoNum type="arabicPeriod"/>
            </a:pPr>
            <a:r>
              <a:rPr lang="es-AR" sz="2400" dirty="0">
                <a:latin typeface="Segoe UI" panose="020B0502040204020203" pitchFamily="34" charset="0"/>
                <a:cs typeface="Segoe UI" panose="020B0502040204020203" pitchFamily="34" charset="0"/>
              </a:rPr>
              <a:t>A nivel de la </a:t>
            </a:r>
            <a:r>
              <a:rPr lang="es-AR" sz="2400" b="1" dirty="0">
                <a:latin typeface="Segoe UI" panose="020B0502040204020203" pitchFamily="34" charset="0"/>
                <a:cs typeface="Segoe UI" panose="020B0502040204020203" pitchFamily="34" charset="0"/>
              </a:rPr>
              <a:t>infraestructura tecnológica </a:t>
            </a:r>
            <a:r>
              <a:rPr lang="es-AR" sz="2400" dirty="0">
                <a:latin typeface="Segoe UI" panose="020B0502040204020203" pitchFamily="34" charset="0"/>
                <a:cs typeface="Segoe UI" panose="020B0502040204020203" pitchFamily="34" charset="0"/>
              </a:rPr>
              <a:t>(hardware o nivel físico</a:t>
            </a:r>
            <a:r>
              <a:rPr lang="es-AR" sz="2400" dirty="0" smtClean="0">
                <a:latin typeface="Segoe UI" panose="020B0502040204020203" pitchFamily="34" charset="0"/>
                <a:cs typeface="Segoe UI" panose="020B0502040204020203" pitchFamily="34" charset="0"/>
              </a:rPr>
              <a:t>)</a:t>
            </a:r>
            <a:endParaRPr lang="es-AR" sz="2400" dirty="0">
              <a:latin typeface="Segoe UI" panose="020B0502040204020203" pitchFamily="34" charset="0"/>
              <a:cs typeface="Segoe UI" panose="020B0502040204020203" pitchFamily="34" charset="0"/>
            </a:endParaRPr>
          </a:p>
          <a:p>
            <a:pPr marL="457200" lvl="0" indent="-457200">
              <a:buFont typeface="+mj-lt"/>
              <a:buAutoNum type="arabicPeriod"/>
            </a:pPr>
            <a:r>
              <a:rPr lang="es-AR" sz="2400" dirty="0">
                <a:latin typeface="Segoe UI" panose="020B0502040204020203" pitchFamily="34" charset="0"/>
                <a:cs typeface="Segoe UI" panose="020B0502040204020203" pitchFamily="34" charset="0"/>
              </a:rPr>
              <a:t>A nivel </a:t>
            </a:r>
            <a:r>
              <a:rPr lang="es-AR" sz="2400" b="1" dirty="0">
                <a:latin typeface="Segoe UI" panose="020B0502040204020203" pitchFamily="34" charset="0"/>
                <a:cs typeface="Segoe UI" panose="020B0502040204020203" pitchFamily="34" charset="0"/>
              </a:rPr>
              <a:t>lógico</a:t>
            </a:r>
            <a:r>
              <a:rPr lang="es-AR" sz="2400" dirty="0">
                <a:latin typeface="Segoe UI" panose="020B0502040204020203" pitchFamily="34" charset="0"/>
                <a:cs typeface="Segoe UI" panose="020B0502040204020203" pitchFamily="34" charset="0"/>
              </a:rPr>
              <a:t> (riesgos asociados a software, sistemas de información e información) </a:t>
            </a:r>
          </a:p>
          <a:p>
            <a:pPr marL="457200" lvl="0" indent="-457200">
              <a:buFont typeface="+mj-lt"/>
              <a:buAutoNum type="arabicPeriod"/>
            </a:pPr>
            <a:r>
              <a:rPr lang="es-AR" sz="2400" dirty="0">
                <a:latin typeface="Segoe UI" panose="020B0502040204020203" pitchFamily="34" charset="0"/>
                <a:cs typeface="Segoe UI" panose="020B0502040204020203" pitchFamily="34" charset="0"/>
              </a:rPr>
              <a:t>Riesgos derivados del </a:t>
            </a:r>
            <a:r>
              <a:rPr lang="es-AR" sz="2400" b="1" dirty="0">
                <a:latin typeface="Segoe UI" panose="020B0502040204020203" pitchFamily="34" charset="0"/>
                <a:cs typeface="Segoe UI" panose="020B0502040204020203" pitchFamily="34" charset="0"/>
              </a:rPr>
              <a:t>mal uso </a:t>
            </a:r>
            <a:r>
              <a:rPr lang="es-AR" sz="2400" dirty="0">
                <a:latin typeface="Segoe UI" panose="020B0502040204020203" pitchFamily="34" charset="0"/>
                <a:cs typeface="Segoe UI" panose="020B0502040204020203" pitchFamily="34" charset="0"/>
              </a:rPr>
              <a:t>de los anteriores </a:t>
            </a:r>
            <a:r>
              <a:rPr lang="es-AR" sz="2400" dirty="0" smtClean="0">
                <a:latin typeface="Segoe UI" panose="020B0502040204020203" pitchFamily="34" charset="0"/>
                <a:cs typeface="Segoe UI" panose="020B0502040204020203" pitchFamily="34" charset="0"/>
              </a:rPr>
              <a:t>factores</a:t>
            </a:r>
            <a:r>
              <a:rPr lang="es-AR" sz="2400" dirty="0">
                <a:latin typeface="Segoe UI" panose="020B0502040204020203" pitchFamily="34" charset="0"/>
                <a:cs typeface="Segoe UI" panose="020B0502040204020203" pitchFamily="34" charset="0"/>
              </a:rPr>
              <a:t>, que corresponde al factor humano </a:t>
            </a:r>
            <a:r>
              <a:rPr lang="es-AR" sz="2400" dirty="0" smtClean="0">
                <a:latin typeface="Segoe UI" panose="020B0502040204020203" pitchFamily="34" charset="0"/>
                <a:cs typeface="Segoe UI" panose="020B0502040204020203" pitchFamily="34" charset="0"/>
              </a:rPr>
              <a:t>como </a:t>
            </a:r>
            <a:r>
              <a:rPr lang="es-AR" sz="2400" dirty="0">
                <a:latin typeface="Segoe UI" panose="020B0502040204020203" pitchFamily="34" charset="0"/>
                <a:cs typeface="Segoe UI" panose="020B0502040204020203" pitchFamily="34" charset="0"/>
              </a:rPr>
              <a:t>un tercer nivel.</a:t>
            </a:r>
          </a:p>
          <a:p>
            <a:pPr lvl="0"/>
            <a:endParaRPr lang="es-AR" sz="2400" dirty="0">
              <a:latin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463" y="4077072"/>
            <a:ext cx="3117824" cy="2412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371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2451</Words>
  <Application>Microsoft Office PowerPoint</Application>
  <PresentationFormat>Custom</PresentationFormat>
  <Paragraphs>334</Paragraphs>
  <Slides>41</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Corbel</vt:lpstr>
      <vt:lpstr>Segoe UI</vt:lpstr>
      <vt:lpstr>Wingdings</vt:lpstr>
      <vt:lpstr>Digital Blue Tunnel 16x9</vt:lpstr>
      <vt:lpstr>Fuga de Información en los Siglos XIX y XXI</vt:lpstr>
      <vt:lpstr>Integrantes</vt:lpstr>
      <vt:lpstr>Introducción</vt:lpstr>
      <vt:lpstr>El activo más valioso de las organizaciones </vt:lpstr>
      <vt:lpstr>La fuga de información I</vt:lpstr>
      <vt:lpstr>La fuga de información II</vt:lpstr>
      <vt:lpstr>Cómo deshacerse de forma segura de información I</vt:lpstr>
      <vt:lpstr>Cómo deshacerse de forma segura de información II </vt:lpstr>
      <vt:lpstr>Riesgos existentes</vt:lpstr>
      <vt:lpstr>Tipos de controles para mitigar riesgos</vt:lpstr>
      <vt:lpstr>Siglo XIX</vt:lpstr>
      <vt:lpstr>Introducción</vt:lpstr>
      <vt:lpstr>Revolución Industrial</vt:lpstr>
      <vt:lpstr>Innovación productiva: El Inventor</vt:lpstr>
      <vt:lpstr>Política</vt:lpstr>
      <vt:lpstr>Administración de la Propiedad Intelectual</vt:lpstr>
      <vt:lpstr>Mecanismos de Protección</vt:lpstr>
      <vt:lpstr>Esteganografía</vt:lpstr>
      <vt:lpstr>Criptografía</vt:lpstr>
      <vt:lpstr>Patentes de Invención</vt:lpstr>
      <vt:lpstr>Cajas de Seguridad</vt:lpstr>
      <vt:lpstr>Siglo XIX – Riesgos</vt:lpstr>
      <vt:lpstr>Siglo XIX – Casos reales</vt:lpstr>
      <vt:lpstr>Siglo XIX – Casos reales (cont.)</vt:lpstr>
      <vt:lpstr>Siglo XXI</vt:lpstr>
      <vt:lpstr>Introducción</vt:lpstr>
      <vt:lpstr>Eventos</vt:lpstr>
      <vt:lpstr>Amenazas</vt:lpstr>
      <vt:lpstr>Mecanismos de defensa</vt:lpstr>
      <vt:lpstr>Mecanismos de defensa (cont.)</vt:lpstr>
      <vt:lpstr>Siglo XXI – Riesgos  (I)</vt:lpstr>
      <vt:lpstr>Siglo XXI – Riesgos  (II)</vt:lpstr>
      <vt:lpstr>Siglo XXI – Casos reales  (I)</vt:lpstr>
      <vt:lpstr>Siglo XXI – Casos reales  (II)</vt:lpstr>
      <vt:lpstr>Siglo XXI – Casos reales  (III)</vt:lpstr>
      <vt:lpstr>Siglo XXI – Casos reales  (IV)</vt:lpstr>
      <vt:lpstr>Conclusiones</vt:lpstr>
      <vt:lpstr>Conclusiones</vt:lpstr>
      <vt:lpstr>Conclusiones (cont.)</vt:lpstr>
      <vt:lpstr>Conclusiones (cont.)</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Fuga de Informacion</dc:title>
  <dc:creator/>
  <cp:keywords>Implantacion de Sistemas</cp:keywords>
  <cp:lastModifiedBy/>
  <cp:revision>1</cp:revision>
  <dcterms:created xsi:type="dcterms:W3CDTF">2014-11-09T20:16:30Z</dcterms:created>
  <dcterms:modified xsi:type="dcterms:W3CDTF">2014-11-10T04:54:57Z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