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4"/>
  </p:notesMasterIdLst>
  <p:handoutMasterIdLst>
    <p:handoutMasterId r:id="rId45"/>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26" r:id="rId30"/>
    <p:sldId id="327" r:id="rId31"/>
    <p:sldId id="363" r:id="rId32"/>
    <p:sldId id="364" r:id="rId33"/>
    <p:sldId id="365" r:id="rId34"/>
    <p:sldId id="366" r:id="rId35"/>
    <p:sldId id="367" r:id="rId36"/>
    <p:sldId id="368" r:id="rId37"/>
    <p:sldId id="362" r:id="rId38"/>
    <p:sldId id="351" r:id="rId39"/>
    <p:sldId id="352" r:id="rId40"/>
    <p:sldId id="353" r:id="rId41"/>
    <p:sldId id="369" r:id="rId42"/>
    <p:sldId id="319" r:id="rId43"/>
  </p:sldIdLst>
  <p:sldSz cx="12188825"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94434" autoAdjust="0"/>
  </p:normalViewPr>
  <p:slideViewPr>
    <p:cSldViewPr showGuides="1">
      <p:cViewPr varScale="1">
        <p:scale>
          <a:sx n="69" d="100"/>
          <a:sy n="69" d="100"/>
        </p:scale>
        <p:origin x="-768"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 xmlns:p14="http://schemas.microsoft.com/office/powerpoint/2010/main"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 xmlns:p14="http://schemas.microsoft.com/office/powerpoint/2010/main" val="127681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 xmlns:p14="http://schemas.microsoft.com/office/powerpoint/2010/main" val="127681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 xmlns:p14="http://schemas.microsoft.com/office/powerpoint/2010/main" val="127681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 xmlns:p14="http://schemas.microsoft.com/office/powerpoint/2010/main" val="12768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 xmlns:p14="http://schemas.microsoft.com/office/powerpoint/2010/main"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 xmlns:p14="http://schemas.microsoft.com/office/powerpoint/2010/main"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 xmlns:p14="http://schemas.microsoft.com/office/powerpoint/2010/main"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 xmlns:p14="http://schemas.microsoft.com/office/powerpoint/2010/main"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 xmlns:p14="http://schemas.microsoft.com/office/powerpoint/2010/main" val="248831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 xmlns:p14="http://schemas.microsoft.com/office/powerpoint/2010/main" val="7076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 xmlns:p14="http://schemas.microsoft.com/office/powerpoint/2010/main" val="10142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 xmlns:p14="http://schemas.microsoft.com/office/powerpoint/2010/main" val="1014212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 xmlns:p14="http://schemas.microsoft.com/office/powerpoint/2010/main" val="949990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600953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0790354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738254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176181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8253407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4208419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16266314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36075401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5449815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 xmlns:p14="http://schemas.microsoft.com/office/powerpoint/2010/main" val="22491721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53852" y="2564904"/>
            <a:ext cx="8229600" cy="1727448"/>
          </a:xfrm>
        </p:spPr>
        <p:txBody>
          <a:bodyPr>
            <a:normAutofit/>
          </a:bodyPr>
          <a:lstStyle/>
          <a:p>
            <a:r>
              <a:rPr lang="es-AR" sz="6000" dirty="0" smtClean="0">
                <a:latin typeface="Segoe UI" panose="020B0502040204020203" pitchFamily="34" charset="0"/>
                <a:cs typeface="Segoe UI" panose="020B0502040204020203" pitchFamily="34" charset="0"/>
              </a:rPr>
              <a:t>Fuga de Información </a:t>
            </a:r>
            <a:r>
              <a:rPr lang="es-AR" sz="5400" dirty="0" smtClean="0">
                <a:latin typeface="Segoe UI" panose="020B0502040204020203" pitchFamily="34" charset="0"/>
                <a:cs typeface="Segoe UI" panose="020B0502040204020203" pitchFamily="34" charset="0"/>
              </a:rPr>
              <a:t>en los Siglos XIX y XXI</a:t>
            </a:r>
            <a:endParaRPr lang="es-AR" sz="54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a:xfrm>
            <a:off x="1065212" y="4800600"/>
            <a:ext cx="9925743" cy="1219200"/>
          </a:xfrm>
        </p:spPr>
        <p:txBody>
          <a:bodyPr/>
          <a:lstStyle/>
          <a:p>
            <a:r>
              <a:rPr lang="es-AR" b="1" dirty="0" smtClean="0">
                <a:solidFill>
                  <a:schemeClr val="accent1">
                    <a:lumMod val="75000"/>
                  </a:schemeClr>
                </a:solidFill>
                <a:latin typeface="Segoe UI" panose="020B0502040204020203" pitchFamily="34" charset="0"/>
                <a:cs typeface="Segoe UI" panose="020B0502040204020203" pitchFamily="34" charset="0"/>
              </a:rPr>
              <a:t>75.17 - Implantación de Sistemas</a:t>
            </a:r>
          </a:p>
          <a:p>
            <a:r>
              <a:rPr lang="es-AR" b="1" dirty="0" smtClean="0">
                <a:solidFill>
                  <a:schemeClr val="accent1">
                    <a:lumMod val="75000"/>
                  </a:schemeClr>
                </a:solidFill>
                <a:latin typeface="Segoe UI" panose="020B0502040204020203" pitchFamily="34" charset="0"/>
                <a:cs typeface="Segoe UI" panose="020B0502040204020203" pitchFamily="34" charset="0"/>
              </a:rPr>
              <a:t>75.56 - Organización de la Implantación y el Mantenimiento</a:t>
            </a:r>
            <a:endParaRPr lang="es-AR" b="1" dirty="0">
              <a:solidFill>
                <a:schemeClr val="accent1">
                  <a:lumMod val="75000"/>
                </a:schemeClr>
              </a:solidFill>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5213" y="836712"/>
            <a:ext cx="1284783" cy="12847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0892012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a:solidFill>
                  <a:schemeClr val="accent1"/>
                </a:solidFill>
                <a:latin typeface="Segoe UI" panose="020B0502040204020203" pitchFamily="34" charset="0"/>
                <a:cs typeface="Segoe UI" panose="020B0502040204020203" pitchFamily="34" charset="0"/>
              </a:rPr>
              <a:t>Tipos de controles para mitigar </a:t>
            </a:r>
            <a:r>
              <a:rPr lang="es-AR" smtClean="0">
                <a:solidFill>
                  <a:schemeClr val="accent1"/>
                </a:solidFill>
                <a:latin typeface="Segoe UI" panose="020B0502040204020203" pitchFamily="34" charset="0"/>
                <a:cs typeface="Segoe UI" panose="020B0502040204020203" pitchFamily="34" charset="0"/>
              </a:rPr>
              <a:t>riesgos</a:t>
            </a:r>
            <a:endParaRPr lang="es-AR" b="1">
              <a:solidFill>
                <a:schemeClr val="accent1"/>
              </a:solidFill>
            </a:endParaRPr>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 xmlns:p14="http://schemas.microsoft.com/office/powerpoint/2010/main" val="42073036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i="1" dirty="0" smtClean="0">
                <a:latin typeface="Segoe UI" panose="020B0502040204020203" pitchFamily="34" charset="0"/>
                <a:cs typeface="Segoe UI" panose="020B0502040204020203" pitchFamily="34" charset="0"/>
              </a:rPr>
              <a:t>Siglo XIX</a:t>
            </a:r>
            <a:endParaRPr lang="es-AR" b="1" i="1"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772183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9118446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7511541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714171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2469875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025649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solidFill>
                  <a:schemeClr val="accent1"/>
                </a:solidFill>
                <a:latin typeface="Segoe UI" panose="020B0502040204020203" pitchFamily="34" charset="0"/>
                <a:cs typeface="Segoe UI" panose="020B0502040204020203" pitchFamily="34" charset="0"/>
              </a:rPr>
              <a:t>Mecanismos de Protección</a:t>
            </a:r>
            <a:endParaRPr lang="es-AR" dirty="0">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410413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36735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6323794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381000"/>
            <a:ext cx="9144001" cy="2111896"/>
          </a:xfrm>
        </p:spPr>
        <p:txBody>
          <a:bodyPr>
            <a:normAutofit/>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Grupo N°: </a:t>
            </a:r>
            <a:r>
              <a:rPr lang="es-AR" spc="0" dirty="0" smtClean="0">
                <a:ln w="0"/>
                <a:latin typeface="Segoe UI" panose="020B0502040204020203" pitchFamily="34" charset="0"/>
                <a:cs typeface="Segoe UI" panose="020B0502040204020203" pitchFamily="34" charset="0"/>
              </a:rPr>
              <a:t>2</a:t>
            </a: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r>
            <a:b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b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r>
            <a:b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b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a:xfrm>
            <a:off x="1522413" y="2708920"/>
            <a:ext cx="9134391" cy="3310880"/>
          </a:xfrm>
        </p:spPr>
        <p:txBody>
          <a:bodyPr/>
          <a:lstStyle/>
          <a:p>
            <a:r>
              <a:rPr lang="es-AR" dirty="0" err="1" smtClean="0">
                <a:latin typeface="Segoe UI" panose="020B0502040204020203" pitchFamily="34" charset="0"/>
                <a:cs typeface="Segoe UI" panose="020B0502040204020203" pitchFamily="34" charset="0"/>
              </a:rPr>
              <a:t>Stephanie</a:t>
            </a:r>
            <a:r>
              <a:rPr lang="es-AR" dirty="0" smtClean="0">
                <a:latin typeface="Segoe UI" panose="020B0502040204020203" pitchFamily="34" charset="0"/>
                <a:cs typeface="Segoe UI" panose="020B0502040204020203" pitchFamily="34" charset="0"/>
              </a:rPr>
              <a:t> Zurita</a:t>
            </a:r>
          </a:p>
          <a:p>
            <a:r>
              <a:rPr lang="es-AR" dirty="0" smtClean="0">
                <a:latin typeface="Segoe UI" panose="020B0502040204020203" pitchFamily="34" charset="0"/>
                <a:cs typeface="Segoe UI" panose="020B0502040204020203" pitchFamily="34" charset="0"/>
              </a:rPr>
              <a:t>Santiago </a:t>
            </a:r>
            <a:r>
              <a:rPr lang="es-AR" dirty="0" err="1" smtClean="0">
                <a:latin typeface="Segoe UI" panose="020B0502040204020203" pitchFamily="34" charset="0"/>
                <a:cs typeface="Segoe UI" panose="020B0502040204020203" pitchFamily="34" charset="0"/>
              </a:rPr>
              <a:t>Maraggi</a:t>
            </a:r>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t>
            </a:r>
            <a:r>
              <a:rPr lang="es-AR" dirty="0" err="1" smtClean="0">
                <a:latin typeface="Segoe UI" panose="020B0502040204020203" pitchFamily="34" charset="0"/>
                <a:cs typeface="Segoe UI" panose="020B0502040204020203" pitchFamily="34" charset="0"/>
              </a:rPr>
              <a:t>Angel</a:t>
            </a:r>
            <a:r>
              <a:rPr lang="es-AR" dirty="0" smtClean="0">
                <a:latin typeface="Segoe UI" panose="020B0502040204020203" pitchFamily="34" charset="0"/>
                <a:cs typeface="Segoe UI" panose="020B0502040204020203" pitchFamily="34" charset="0"/>
              </a:rPr>
              <a:t> Schmidt</a:t>
            </a:r>
          </a:p>
          <a:p>
            <a:r>
              <a:rPr lang="es-AR" dirty="0" smtClean="0">
                <a:latin typeface="Segoe UI" panose="020B0502040204020203" pitchFamily="34" charset="0"/>
                <a:cs typeface="Segoe UI" panose="020B0502040204020203" pitchFamily="34" charset="0"/>
              </a:rPr>
              <a:t>María Inés </a:t>
            </a:r>
            <a:r>
              <a:rPr lang="es-AR" dirty="0" err="1" smtClean="0">
                <a:latin typeface="Segoe UI" panose="020B0502040204020203" pitchFamily="34" charset="0"/>
                <a:cs typeface="Segoe UI" panose="020B0502040204020203" pitchFamily="34" charset="0"/>
              </a:rPr>
              <a:t>Parnisari</a:t>
            </a: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1391325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2043253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4963830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XIX – Riesgos</a:t>
            </a:r>
            <a:endParaRPr lang="es-AR" spc="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smtClean="0">
                <a:latin typeface="Segoe UI" pitchFamily="34" charset="0"/>
                <a:ea typeface="Segoe UI" pitchFamily="34" charset="0"/>
                <a:cs typeface="Segoe UI" pitchFamily="34" charset="0"/>
              </a:rPr>
              <a:t>Riesgo a que otro patente el activo propio</a:t>
            </a:r>
          </a:p>
          <a:p>
            <a:r>
              <a:rPr lang="es-AR" smtClean="0">
                <a:latin typeface="Segoe UI" pitchFamily="34" charset="0"/>
                <a:ea typeface="Segoe UI" pitchFamily="34" charset="0"/>
                <a:cs typeface="Segoe UI" pitchFamily="34" charset="0"/>
              </a:rPr>
              <a:t>Comercialización de activo propio por parte de otras organizaciones</a:t>
            </a:r>
          </a:p>
          <a:p>
            <a:r>
              <a:rPr lang="es-AR" smtClean="0">
                <a:latin typeface="Segoe UI" pitchFamily="34" charset="0"/>
                <a:ea typeface="Segoe UI" pitchFamily="34" charset="0"/>
                <a:cs typeface="Segoe UI" pitchFamily="34" charset="0"/>
              </a:rPr>
              <a:t>Copia de patentes en el extranjero</a:t>
            </a:r>
          </a:p>
          <a:p>
            <a:r>
              <a:rPr lang="es-AR" smtClean="0">
                <a:latin typeface="Segoe UI" pitchFamily="34" charset="0"/>
                <a:ea typeface="Segoe UI" pitchFamily="34" charset="0"/>
                <a:cs typeface="Segoe UI" pitchFamily="34" charset="0"/>
              </a:rPr>
              <a:t>Robo de documentación</a:t>
            </a:r>
          </a:p>
          <a:p>
            <a:r>
              <a:rPr lang="es-AR" smtClean="0">
                <a:latin typeface="Segoe UI" pitchFamily="34" charset="0"/>
                <a:ea typeface="Segoe UI" pitchFamily="34" charset="0"/>
                <a:cs typeface="Segoe UI" pitchFamily="34" charset="0"/>
              </a:rPr>
              <a:t>Información clave en manos del enemigo</a:t>
            </a:r>
          </a:p>
          <a:p>
            <a:r>
              <a:rPr lang="es-AR" smtClean="0">
                <a:latin typeface="Segoe UI" pitchFamily="34" charset="0"/>
                <a:ea typeface="Segoe UI" pitchFamily="34" charset="0"/>
                <a:cs typeface="Segoe UI" pitchFamily="34" charset="0"/>
              </a:rPr>
              <a:t>Pérdida de información</a:t>
            </a:r>
          </a:p>
          <a:p>
            <a:pPr lvl="1"/>
            <a:r>
              <a:rPr lang="es-AR" smtClean="0">
                <a:latin typeface="Segoe UI" pitchFamily="34" charset="0"/>
                <a:ea typeface="Segoe UI" pitchFamily="34" charset="0"/>
                <a:cs typeface="Segoe UI" pitchFamily="34" charset="0"/>
              </a:rPr>
              <a:t>Siniestros</a:t>
            </a:r>
          </a:p>
        </p:txBody>
      </p:sp>
    </p:spTree>
    <p:extLst>
      <p:ext uri="{BB962C8B-B14F-4D97-AF65-F5344CB8AC3E}">
        <p14:creationId xmlns="" xmlns:p14="http://schemas.microsoft.com/office/powerpoint/2010/main" val="16792184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Casos </a:t>
            </a:r>
            <a:r>
              <a:rPr lang="es-AR" spc="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a:p>
        </p:txBody>
      </p:sp>
      <p:sp>
        <p:nvSpPr>
          <p:cNvPr id="3" name="2 Marcador de contenido"/>
          <p:cNvSpPr>
            <a:spLocks noGrp="1"/>
          </p:cNvSpPr>
          <p:nvPr>
            <p:ph idx="1"/>
          </p:nvPr>
        </p:nvSpPr>
        <p:spPr/>
        <p:txBody>
          <a:bodyPr/>
          <a:lstStyle/>
          <a:p>
            <a:r>
              <a:rPr lang="es-AR" smtClean="0">
                <a:latin typeface="Segoe UI" pitchFamily="34" charset="0"/>
                <a:ea typeface="Segoe UI" pitchFamily="34" charset="0"/>
                <a:cs typeface="Segoe UI" pitchFamily="34" charset="0"/>
              </a:rPr>
              <a:t>Guerra Civil Americana</a:t>
            </a:r>
          </a:p>
          <a:p>
            <a:pPr lvl="1"/>
            <a:r>
              <a:rPr lang="es-AR" smtClean="0">
                <a:latin typeface="Segoe UI" pitchFamily="34" charset="0"/>
                <a:ea typeface="Segoe UI" pitchFamily="34" charset="0"/>
                <a:cs typeface="Segoe UI" pitchFamily="34" charset="0"/>
              </a:rPr>
              <a:t>Unión – Sustitución + Transposición</a:t>
            </a:r>
          </a:p>
          <a:p>
            <a:pPr lvl="1"/>
            <a:r>
              <a:rPr lang="es-AR" smtClean="0">
                <a:latin typeface="Segoe UI" pitchFamily="34" charset="0"/>
                <a:ea typeface="Segoe UI" pitchFamily="34" charset="0"/>
                <a:cs typeface="Segoe UI" pitchFamily="34" charset="0"/>
              </a:rPr>
              <a:t>Confederados - Vigenère </a:t>
            </a:r>
          </a:p>
          <a:p>
            <a:r>
              <a:rPr lang="es-AR" smtClean="0">
                <a:latin typeface="Segoe UI" pitchFamily="34" charset="0"/>
                <a:ea typeface="Segoe UI" pitchFamily="34" charset="0"/>
                <a:cs typeface="Segoe UI" pitchFamily="34" charset="0"/>
              </a:rPr>
              <a:t>Telegrama Zimmermann</a:t>
            </a:r>
          </a:p>
          <a:p>
            <a:r>
              <a:rPr lang="es-AR" smtClean="0">
                <a:latin typeface="Segoe UI" pitchFamily="34" charset="0"/>
                <a:ea typeface="Segoe UI" pitchFamily="34" charset="0"/>
                <a:cs typeface="Segoe UI" pitchFamily="34" charset="0"/>
              </a:rPr>
              <a:t>Máquina de Colossus</a:t>
            </a:r>
          </a:p>
          <a:p>
            <a:r>
              <a:rPr lang="es-AR" smtClean="0">
                <a:latin typeface="Segoe UI" pitchFamily="34" charset="0"/>
                <a:ea typeface="Segoe UI" pitchFamily="34" charset="0"/>
                <a:cs typeface="Segoe UI" pitchFamily="34" charset="0"/>
              </a:rPr>
              <a:t>Coca Cola - 1886</a:t>
            </a:r>
          </a:p>
          <a:p>
            <a:r>
              <a:rPr lang="es-AR" smtClean="0">
                <a:latin typeface="Segoe UI" pitchFamily="34" charset="0"/>
                <a:ea typeface="Segoe UI" pitchFamily="34" charset="0"/>
                <a:cs typeface="Segoe UI" pitchFamily="34" charset="0"/>
              </a:rPr>
              <a:t>Automóvil</a:t>
            </a:r>
          </a:p>
          <a:p>
            <a:endParaRPr lang="es-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i="1" dirty="0" smtClean="0">
                <a:latin typeface="Segoe UI" panose="020B0502040204020203" pitchFamily="34" charset="0"/>
                <a:cs typeface="Segoe UI" panose="020B0502040204020203" pitchFamily="34" charset="0"/>
              </a:rPr>
              <a:t>Siglo XXI</a:t>
            </a:r>
            <a:endParaRPr lang="es-AR" b="1" i="1"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4393977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 xmlns:p14="http://schemas.microsoft.com/office/powerpoint/2010/main" val="26752167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tecnológicos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22204" y="1752600"/>
            <a:ext cx="488785" cy="473745"/>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302324" y="2226345"/>
            <a:ext cx="571129" cy="571129"/>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775418" y="3507492"/>
            <a:ext cx="628380" cy="628380"/>
          </a:xfrm>
          <a:prstGeom prst="rect">
            <a:avLst/>
          </a:prstGeom>
          <a:noFill/>
          <a:extLst>
            <a:ext uri="{909E8E84-426E-40DD-AFC4-6F175D3DCCD1}">
              <a14:hiddenFill xmlns="" xmlns:a14="http://schemas.microsoft.com/office/drawing/2010/main">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9063943" y="4135872"/>
            <a:ext cx="1602471" cy="85343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41824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14292" y="1988840"/>
            <a:ext cx="2376264" cy="14770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56351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 tecnológicos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22004" y="3983194"/>
            <a:ext cx="2204196" cy="22041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745072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348880"/>
            <a:ext cx="9134391" cy="3670920"/>
          </a:xfrm>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1062068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 xmlns:p14="http://schemas.microsoft.com/office/powerpoint/2010/main" val="22833454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2833454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 xmlns:p14="http://schemas.microsoft.com/office/powerpoint/2010/main" val="659291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 xmlns:p14="http://schemas.microsoft.com/office/powerpoint/2010/main" val="659291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659291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659291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5396016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2802274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8165377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effectLst>
                <a:outerShdw blurRad="12700" dist="38100" dir="2700000" algn="tl" rotWithShape="0">
                  <a:schemeClr val="bg1">
                    <a:lumMod val="50000"/>
                  </a:scheme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28969676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175792"/>
          </a:xfrm>
        </p:spPr>
        <p:txBody>
          <a:bodyPr>
            <a:normAutofit/>
          </a:bodyPr>
          <a:lstStyle/>
          <a:p>
            <a:pPr algn="ctr"/>
            <a:r>
              <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El activo más valioso de las </a:t>
            </a:r>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organizaciones</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33233599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2324" y="548680"/>
            <a:ext cx="1582424" cy="1143000"/>
          </a:xfrm>
        </p:spPr>
        <p:txBody>
          <a:bodyPr>
            <a:normAutofit/>
          </a:bodyPr>
          <a:lstStyle/>
          <a:p>
            <a:r>
              <a:rPr lang="es-AR" sz="6600" dirty="0" smtClean="0">
                <a:solidFill>
                  <a:schemeClr val="accent1"/>
                </a:solidFill>
                <a:latin typeface="Segoe UI" panose="020B0502040204020203" pitchFamily="34" charset="0"/>
                <a:cs typeface="Segoe UI" panose="020B0502040204020203" pitchFamily="34" charset="0"/>
              </a:rPr>
              <a:t>Fin</a:t>
            </a:r>
            <a:endParaRPr lang="en-US" sz="6600" dirty="0">
              <a:solidFill>
                <a:schemeClr val="accent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a:xfrm>
            <a:off x="2494012" y="2132856"/>
            <a:ext cx="3581399" cy="1371600"/>
          </a:xfrm>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
        <p:nvSpPr>
          <p:cNvPr id="5" name="Text Placeholder 3"/>
          <p:cNvSpPr txBox="1">
            <a:spLocks/>
          </p:cNvSpPr>
          <p:nvPr/>
        </p:nvSpPr>
        <p:spPr>
          <a:xfrm>
            <a:off x="7030516" y="3284984"/>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¿Consultas?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
        <p:nvSpPr>
          <p:cNvPr id="6" name="Text Placeholder 3"/>
          <p:cNvSpPr txBox="1">
            <a:spLocks/>
          </p:cNvSpPr>
          <p:nvPr/>
        </p:nvSpPr>
        <p:spPr>
          <a:xfrm>
            <a:off x="2566020" y="4581128"/>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¿Dudas?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 xmlns:p14="http://schemas.microsoft.com/office/powerpoint/2010/main" val="11085069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12188824" cy="6858000"/>
          </a:xfrm>
        </p:spPr>
        <p:txBody>
          <a:bodyPr anchor="ctr">
            <a:normAutofit/>
          </a:bodyPr>
          <a:lstStyle/>
          <a:p>
            <a:pPr algn="ctr"/>
            <a:r>
              <a:rPr lang="es-AR" sz="8000" b="1" dirty="0" smtClean="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Muchas gracias !!!</a:t>
            </a:r>
            <a:endParaRPr lang="en-US" sz="8000" b="1" dirty="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 xmlns:p14="http://schemas.microsoft.com/office/powerpoint/2010/main" val="11085069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solidFill>
                  <a:schemeClr val="accent1"/>
                </a:solidFill>
                <a:latin typeface="Segoe UI" panose="020B0502040204020203" pitchFamily="34" charset="0"/>
                <a:cs typeface="Segoe UI" panose="020B0502040204020203" pitchFamily="34" charset="0"/>
              </a:rPr>
              <a:t>La </a:t>
            </a:r>
            <a:r>
              <a:rPr lang="es-AR" dirty="0">
                <a:solidFill>
                  <a:schemeClr val="accent1"/>
                </a:solidFill>
                <a:latin typeface="Segoe UI" panose="020B0502040204020203" pitchFamily="34" charset="0"/>
                <a:cs typeface="Segoe UI" panose="020B0502040204020203" pitchFamily="34" charset="0"/>
              </a:rPr>
              <a:t>fuga de </a:t>
            </a:r>
            <a:r>
              <a:rPr lang="es-AR" dirty="0" smtClean="0">
                <a:solidFill>
                  <a:schemeClr val="accent1"/>
                </a:solidFill>
                <a:latin typeface="Segoe UI" panose="020B0502040204020203" pitchFamily="34" charset="0"/>
                <a:cs typeface="Segoe UI" panose="020B0502040204020203" pitchFamily="34" charset="0"/>
              </a:rPr>
              <a:t>información </a:t>
            </a:r>
            <a:r>
              <a:rPr lang="es-AR" dirty="0" smtClean="0">
                <a:solidFill>
                  <a:schemeClr val="accent1"/>
                </a:solidFill>
                <a:latin typeface="Segoe UI" panose="020B0502040204020203" pitchFamily="34" charset="0"/>
                <a:cs typeface="Segoe UI" panose="020B0502040204020203" pitchFamily="34" charset="0"/>
              </a:rPr>
              <a:t> (I)</a:t>
            </a:r>
            <a:endParaRPr lang="es-AR" dirty="0">
              <a:solidFill>
                <a:schemeClr val="accent1"/>
              </a:solidFill>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038628" y="3789040"/>
            <a:ext cx="3036527" cy="22171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50001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solidFill>
                  <a:schemeClr val="accent1"/>
                </a:solidFill>
                <a:latin typeface="Segoe UI" panose="020B0502040204020203" pitchFamily="34" charset="0"/>
                <a:cs typeface="Segoe UI" panose="020B0502040204020203" pitchFamily="34" charset="0"/>
              </a:rPr>
              <a:t>La </a:t>
            </a:r>
            <a:r>
              <a:rPr lang="es-AR" dirty="0">
                <a:solidFill>
                  <a:schemeClr val="accent1"/>
                </a:solidFill>
                <a:latin typeface="Segoe UI" panose="020B0502040204020203" pitchFamily="34" charset="0"/>
                <a:cs typeface="Segoe UI" panose="020B0502040204020203" pitchFamily="34" charset="0"/>
              </a:rPr>
              <a:t>fuga de </a:t>
            </a:r>
            <a:r>
              <a:rPr lang="es-AR" dirty="0" smtClean="0">
                <a:solidFill>
                  <a:schemeClr val="accent1"/>
                </a:solidFill>
                <a:latin typeface="Segoe UI" panose="020B0502040204020203" pitchFamily="34" charset="0"/>
                <a:cs typeface="Segoe UI" panose="020B0502040204020203" pitchFamily="34" charset="0"/>
              </a:rPr>
              <a:t>información </a:t>
            </a:r>
            <a:r>
              <a:rPr lang="es-AR" dirty="0" smtClean="0">
                <a:solidFill>
                  <a:schemeClr val="accent1"/>
                </a:solidFill>
                <a:latin typeface="Segoe UI" panose="020B0502040204020203" pitchFamily="34" charset="0"/>
                <a:cs typeface="Segoe UI" panose="020B0502040204020203" pitchFamily="34" charset="0"/>
              </a:rPr>
              <a:t> (II)</a:t>
            </a:r>
            <a:endParaRPr lang="es-AR" dirty="0">
              <a:solidFill>
                <a:schemeClr val="accent1"/>
              </a:solidFill>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 xmlns:p14="http://schemas.microsoft.com/office/powerpoint/2010/main" val="34384417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513168" cy="743744"/>
          </a:xfrm>
        </p:spPr>
        <p:txBody>
          <a:bodyPr>
            <a:normAutofit fontScale="90000"/>
          </a:bodyPr>
          <a:lstStyle/>
          <a:p>
            <a:r>
              <a:rPr lang="es-AR" dirty="0">
                <a:solidFill>
                  <a:schemeClr val="accent1"/>
                </a:solidFill>
                <a:latin typeface="Segoe UI" panose="020B0502040204020203" pitchFamily="34" charset="0"/>
                <a:cs typeface="Segoe UI" panose="020B0502040204020203" pitchFamily="34" charset="0"/>
              </a:rPr>
              <a:t>Cómo deshacerse de forma segura de información </a:t>
            </a:r>
            <a:r>
              <a:rPr lang="es-AR" dirty="0" smtClean="0">
                <a:solidFill>
                  <a:schemeClr val="accent1"/>
                </a:solidFill>
                <a:latin typeface="Segoe UI" panose="020B0502040204020203" pitchFamily="34" charset="0"/>
                <a:cs typeface="Segoe UI" panose="020B0502040204020203" pitchFamily="34" charset="0"/>
              </a:rPr>
              <a:t> (I)</a:t>
            </a:r>
            <a:endParaRPr lang="es-AR" b="1" dirty="0">
              <a:solidFill>
                <a:schemeClr val="accent1"/>
              </a:solidFill>
            </a:endParaRPr>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 xmlns:p14="http://schemas.microsoft.com/office/powerpoint/2010/main" val="38333661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657184" cy="743744"/>
          </a:xfrm>
        </p:spPr>
        <p:txBody>
          <a:bodyPr>
            <a:normAutofit fontScale="90000"/>
          </a:bodyPr>
          <a:lstStyle/>
          <a:p>
            <a:r>
              <a:rPr lang="es-AR" dirty="0">
                <a:solidFill>
                  <a:schemeClr val="accent1"/>
                </a:solidFill>
                <a:latin typeface="Segoe UI" panose="020B0502040204020203" pitchFamily="34" charset="0"/>
                <a:cs typeface="Segoe UI" panose="020B0502040204020203" pitchFamily="34" charset="0"/>
              </a:rPr>
              <a:t>Cómo deshacerse de forma segura de </a:t>
            </a:r>
            <a:r>
              <a:rPr lang="es-AR" dirty="0" smtClean="0">
                <a:solidFill>
                  <a:schemeClr val="accent1"/>
                </a:solidFill>
                <a:latin typeface="Segoe UI" panose="020B0502040204020203" pitchFamily="34" charset="0"/>
                <a:cs typeface="Segoe UI" panose="020B0502040204020203" pitchFamily="34" charset="0"/>
              </a:rPr>
              <a:t>información </a:t>
            </a:r>
            <a:r>
              <a:rPr lang="es-AR" dirty="0" smtClean="0">
                <a:solidFill>
                  <a:schemeClr val="accent1"/>
                </a:solidFill>
                <a:latin typeface="Segoe UI" panose="020B0502040204020203" pitchFamily="34" charset="0"/>
                <a:cs typeface="Segoe UI" panose="020B0502040204020203" pitchFamily="34" charset="0"/>
              </a:rPr>
              <a:t> (II) </a:t>
            </a:r>
            <a:endParaRPr lang="es-AR" b="1" dirty="0">
              <a:solidFill>
                <a:schemeClr val="accent1"/>
              </a:solidFill>
            </a:endParaRPr>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10036" y="836712"/>
            <a:ext cx="7056784" cy="57978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1124186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solidFill>
                  <a:schemeClr val="accent1"/>
                </a:solidFill>
                <a:latin typeface="Segoe UI" panose="020B0502040204020203" pitchFamily="34" charset="0"/>
                <a:cs typeface="Segoe UI" panose="020B0502040204020203" pitchFamily="34" charset="0"/>
              </a:rPr>
              <a:t>Riesgos </a:t>
            </a:r>
            <a:r>
              <a:rPr lang="es-AR" dirty="0" smtClean="0">
                <a:solidFill>
                  <a:schemeClr val="accent1"/>
                </a:solidFill>
                <a:latin typeface="Segoe UI" panose="020B0502040204020203" pitchFamily="34" charset="0"/>
                <a:cs typeface="Segoe UI" panose="020B0502040204020203" pitchFamily="34" charset="0"/>
              </a:rPr>
              <a:t>existentes</a:t>
            </a:r>
            <a:endParaRPr lang="es-AR" b="1" dirty="0">
              <a:solidFill>
                <a:schemeClr val="accent1"/>
              </a:solidFill>
            </a:endParaRPr>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50463" y="4077072"/>
            <a:ext cx="3117824" cy="241239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937136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2229</Words>
  <Application>Microsoft Office PowerPoint</Application>
  <PresentationFormat>Custom</PresentationFormat>
  <Paragraphs>310</Paragraphs>
  <Slides>41</Slides>
  <Notes>13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Digital Blue Tunnel 16x9</vt:lpstr>
      <vt:lpstr>Fuga de Información en los Siglos XIX y XXI</vt:lpstr>
      <vt:lpstr>Grupo N°: 2  Integrantes:</vt:lpstr>
      <vt:lpstr>Introducción</vt:lpstr>
      <vt:lpstr>El activo más valioso de las organizaciones</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 tecnológicos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lpstr>Muchas gracias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2014-11-10T04:51:37Z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