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0"/>
  </p:notesMasterIdLst>
  <p:handoutMasterIdLst>
    <p:handoutMasterId r:id="rId41"/>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28" r:id="rId24"/>
    <p:sldId id="329" r:id="rId25"/>
    <p:sldId id="330" r:id="rId26"/>
    <p:sldId id="334" r:id="rId27"/>
    <p:sldId id="335" r:id="rId28"/>
    <p:sldId id="347" r:id="rId29"/>
    <p:sldId id="321" r:id="rId30"/>
    <p:sldId id="325" r:id="rId31"/>
    <p:sldId id="326" r:id="rId32"/>
    <p:sldId id="327" r:id="rId33"/>
    <p:sldId id="331" r:id="rId34"/>
    <p:sldId id="333" r:id="rId35"/>
    <p:sldId id="351" r:id="rId36"/>
    <p:sldId id="352" r:id="rId37"/>
    <p:sldId id="353" r:id="rId38"/>
    <p:sldId id="319" r:id="rId39"/>
  </p:sldIdLst>
  <p:sldSz cx="12188825"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84740" autoAdjust="0"/>
  </p:normalViewPr>
  <p:slideViewPr>
    <p:cSldViewPr showGuides="1">
      <p:cViewPr varScale="1">
        <p:scale>
          <a:sx n="63" d="100"/>
          <a:sy n="63" d="100"/>
        </p:scale>
        <p:origin x="1020" y="6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32</a:t>
            </a:fld>
            <a:endParaRPr lang="en-US"/>
          </a:p>
        </p:txBody>
      </p:sp>
    </p:spTree>
    <p:extLst>
      <p:ext uri="{BB962C8B-B14F-4D97-AF65-F5344CB8AC3E}">
        <p14:creationId xmlns:p14="http://schemas.microsoft.com/office/powerpoint/2010/main" val="101421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33</a:t>
            </a:fld>
            <a:endParaRPr lang="en-US"/>
          </a:p>
        </p:txBody>
      </p:sp>
    </p:spTree>
    <p:extLst>
      <p:ext uri="{BB962C8B-B14F-4D97-AF65-F5344CB8AC3E}">
        <p14:creationId xmlns:p14="http://schemas.microsoft.com/office/powerpoint/2010/main" val="1276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p14="http://schemas.microsoft.com/office/powerpoint/2010/main" val="2473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23</a:t>
            </a:fld>
            <a:endParaRPr lang="en-US"/>
          </a:p>
        </p:txBody>
      </p:sp>
    </p:spTree>
    <p:extLst>
      <p:ext uri="{BB962C8B-B14F-4D97-AF65-F5344CB8AC3E}">
        <p14:creationId xmlns:p14="http://schemas.microsoft.com/office/powerpoint/2010/main" val="316456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24</a:t>
            </a:fld>
            <a:endParaRPr lang="en-US"/>
          </a:p>
        </p:txBody>
      </p:sp>
    </p:spTree>
    <p:extLst>
      <p:ext uri="{BB962C8B-B14F-4D97-AF65-F5344CB8AC3E}">
        <p14:creationId xmlns:p14="http://schemas.microsoft.com/office/powerpoint/2010/main" val="136258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p14="http://schemas.microsoft.com/office/powerpoint/2010/main" val="380502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p14="http://schemas.microsoft.com/office/powerpoint/2010/main" val="65567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p14="http://schemas.microsoft.com/office/powerpoint/2010/main" val="248831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p14="http://schemas.microsoft.com/office/powerpoint/2010/main" val="70764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Tipos de controles para mitigar </a:t>
            </a:r>
            <a:r>
              <a:rPr lang="es-AR" dirty="0" smtClean="0">
                <a:latin typeface="Segoe UI" panose="020B0502040204020203" pitchFamily="34" charset="0"/>
                <a:cs typeface="Segoe UI" panose="020B0502040204020203" pitchFamily="34" charset="0"/>
              </a:rPr>
              <a:t>riesgos</a:t>
            </a:r>
            <a:endParaRPr lang="es-AR" b="1" dirty="0"/>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p14="http://schemas.microsoft.com/office/powerpoint/2010/main" val="42073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XIX</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2183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a:t>
            </a:r>
            <a:r>
              <a:rPr lang="es-AR" dirty="0" smtClean="0">
                <a:latin typeface="Segoe UI" panose="020B0502040204020203" pitchFamily="34" charset="0"/>
                <a:cs typeface="Segoe UI" panose="020B0502040204020203" pitchFamily="34" charset="0"/>
              </a:rPr>
              <a:t>inventor</a:t>
            </a:r>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1844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1154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Innovación productiva:</a:t>
            </a:r>
            <a:br>
              <a:rPr lang="es-AR" dirty="0" smtClean="0"/>
            </a:br>
            <a:r>
              <a:rPr lang="es-AR" dirty="0" smtClean="0"/>
              <a:t>El Inventor</a:t>
            </a:r>
            <a:endParaRPr lang="es-AR" dirty="0"/>
          </a:p>
        </p:txBody>
      </p:sp>
      <p:sp>
        <p:nvSpPr>
          <p:cNvPr id="3" name="Content Placeholder 2"/>
          <p:cNvSpPr>
            <a:spLocks noGrp="1"/>
          </p:cNvSpPr>
          <p:nvPr>
            <p:ph idx="1"/>
          </p:nvPr>
        </p:nvSpPr>
        <p:spPr/>
        <p:txBody>
          <a:bodyPr/>
          <a:lstStyle/>
          <a:p>
            <a:r>
              <a:rPr lang="es-AR" dirty="0" smtClean="0"/>
              <a:t>Búsqueda de mayor productividad en la producción de bienes industriales</a:t>
            </a:r>
          </a:p>
          <a:p>
            <a:r>
              <a:rPr lang="es-AR" dirty="0" smtClean="0"/>
              <a:t>Revalorización del conocimiento técnico</a:t>
            </a:r>
          </a:p>
          <a:p>
            <a:r>
              <a:rPr lang="es-AR" dirty="0" smtClean="0"/>
              <a:t>Creciente demanda por un mayor incentivo a la actividad de la invención</a:t>
            </a:r>
          </a:p>
          <a:p>
            <a:r>
              <a:rPr lang="es-AR" dirty="0" smtClean="0"/>
              <a:t>Sofisticación y formalización del conocimiento técnico</a:t>
            </a:r>
          </a:p>
          <a:p>
            <a:r>
              <a:rPr lang="es-AR" dirty="0" smtClean="0"/>
              <a:t>Rédito del inventor</a:t>
            </a:r>
            <a:endParaRPr lang="es-AR" dirty="0"/>
          </a:p>
        </p:txBody>
      </p:sp>
      <p:sp>
        <p:nvSpPr>
          <p:cNvPr id="4" name="Text Placeholder 3"/>
          <p:cNvSpPr>
            <a:spLocks noGrp="1"/>
          </p:cNvSpPr>
          <p:nvPr>
            <p:ph type="body" sz="half" idx="2"/>
          </p:nvPr>
        </p:nvSpPr>
        <p:spPr/>
        <p:txBody>
          <a:bodyPr/>
          <a:lstStyle/>
          <a:p>
            <a:r>
              <a:rPr lang="es-AR" dirty="0" smtClean="0"/>
              <a:t>De la sabiduría a la invención</a:t>
            </a:r>
            <a:endParaRPr lang="es-AR" dirty="0"/>
          </a:p>
        </p:txBody>
      </p:sp>
    </p:spTree>
    <p:extLst>
      <p:ext uri="{BB962C8B-B14F-4D97-AF65-F5344CB8AC3E}">
        <p14:creationId xmlns:p14="http://schemas.microsoft.com/office/powerpoint/2010/main" val="2714171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698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5649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latin typeface="Segoe UI" panose="020B0502040204020203" pitchFamily="34" charset="0"/>
                <a:cs typeface="Segoe UI" panose="020B0502040204020203" pitchFamily="34" charset="0"/>
              </a:rPr>
              <a:t>Mecanismos de Protección</a:t>
            </a:r>
            <a:endParaRPr lang="es-AR">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 de </a:t>
            </a:r>
            <a:r>
              <a:rPr lang="es-AR" dirty="0" smtClean="0">
                <a:latin typeface="Segoe UI" panose="020B0502040204020203" pitchFamily="34" charset="0"/>
                <a:cs typeface="Segoe UI" panose="020B0502040204020203" pitchFamily="34" charset="0"/>
              </a:rPr>
              <a:t>seguridad</a:t>
            </a:r>
            <a:endParaRPr lang="es-AR" dirty="0" smtClean="0">
              <a:latin typeface="Segoe UI" panose="020B0502040204020203" pitchFamily="34" charset="0"/>
              <a:cs typeface="Segoe UI" panose="020B0502040204020203" pitchFamily="34" charset="0"/>
            </a:endParaRP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0413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73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32379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4325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96383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a:lnSpc>
                <a:spcPct val="150000"/>
              </a:lnSpc>
              <a:spcBef>
                <a:spcPts val="0"/>
              </a:spcBef>
            </a:pPr>
            <a:r>
              <a:rPr lang="es-AR" sz="1800" dirty="0" smtClean="0">
                <a:latin typeface="Segoe UI" panose="020B0502040204020203" pitchFamily="34" charset="0"/>
                <a:cs typeface="Segoe UI" panose="020B0502040204020203" pitchFamily="34" charset="0"/>
              </a:rPr>
              <a:t>1804: Locomotora</a:t>
            </a:r>
          </a:p>
          <a:p>
            <a:pPr>
              <a:lnSpc>
                <a:spcPct val="150000"/>
              </a:lnSpc>
              <a:spcBef>
                <a:spcPts val="0"/>
              </a:spcBef>
            </a:pPr>
            <a:r>
              <a:rPr lang="es-AR" sz="1800" dirty="0" smtClean="0">
                <a:latin typeface="Segoe UI" panose="020B0502040204020203" pitchFamily="34" charset="0"/>
                <a:cs typeface="Segoe UI" panose="020B0502040204020203" pitchFamily="34" charset="0"/>
              </a:rPr>
              <a:t>1826</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Fotografía</a:t>
            </a:r>
          </a:p>
          <a:p>
            <a:pPr lvl="0">
              <a:lnSpc>
                <a:spcPct val="150000"/>
              </a:lnSpc>
              <a:spcBef>
                <a:spcPts val="0"/>
              </a:spcBef>
            </a:pPr>
            <a:r>
              <a:rPr lang="es-AR" sz="1800" dirty="0">
                <a:latin typeface="Segoe UI" panose="020B0502040204020203" pitchFamily="34" charset="0"/>
                <a:cs typeface="Segoe UI" panose="020B0502040204020203" pitchFamily="34" charset="0"/>
              </a:rPr>
              <a:t>1846: Anestesia</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1854</a:t>
            </a:r>
            <a:r>
              <a:rPr lang="es-AR" sz="1800" dirty="0">
                <a:latin typeface="Segoe UI" panose="020B0502040204020203" pitchFamily="34" charset="0"/>
                <a:cs typeface="Segoe UI" panose="020B0502040204020203" pitchFamily="34" charset="0"/>
              </a:rPr>
              <a:t>: Lámpara </a:t>
            </a:r>
            <a:r>
              <a:rPr lang="es-AR" sz="1800" dirty="0" smtClean="0">
                <a:latin typeface="Segoe UI" panose="020B0502040204020203" pitchFamily="34" charset="0"/>
                <a:cs typeface="Segoe UI" panose="020B0502040204020203" pitchFamily="34" charset="0"/>
              </a:rPr>
              <a:t>Incandescente (patentada por Thomas Edison en 1883)</a:t>
            </a:r>
          </a:p>
          <a:p>
            <a:pPr lvl="1">
              <a:lnSpc>
                <a:spcPct val="150000"/>
              </a:lnSpc>
              <a:spcBef>
                <a:spcPts val="0"/>
              </a:spcBef>
            </a:pPr>
            <a:r>
              <a:rPr lang="es-AR" sz="1400" dirty="0" smtClean="0">
                <a:latin typeface="Segoe UI" panose="020B0502040204020203" pitchFamily="34" charset="0"/>
                <a:cs typeface="Segoe UI" panose="020B0502040204020203" pitchFamily="34" charset="0"/>
              </a:rPr>
              <a:t>Teléfono (patentada por Alexander Graham Bell)</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1863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Dirigible</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1864: Método de la pasteurización</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1886</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Coca-Cola</a:t>
            </a:r>
          </a:p>
          <a:p>
            <a:pPr>
              <a:lnSpc>
                <a:spcPct val="150000"/>
              </a:lnSpc>
              <a:spcBef>
                <a:spcPts val="0"/>
              </a:spcBef>
            </a:pPr>
            <a:r>
              <a:rPr lang="es-AR" sz="1800" dirty="0">
                <a:latin typeface="Segoe UI" panose="020B0502040204020203" pitchFamily="34" charset="0"/>
                <a:cs typeface="Segoe UI" panose="020B0502040204020203" pitchFamily="34" charset="0"/>
              </a:rPr>
              <a:t>1890: Avión</a:t>
            </a:r>
          </a:p>
          <a:p>
            <a:pPr>
              <a:lnSpc>
                <a:spcPct val="150000"/>
              </a:lnSpc>
              <a:spcBef>
                <a:spcPts val="0"/>
              </a:spcBef>
            </a:pPr>
            <a:r>
              <a:rPr lang="es-AR" sz="1800" dirty="0">
                <a:latin typeface="Segoe UI" panose="020B0502040204020203" pitchFamily="34" charset="0"/>
                <a:cs typeface="Segoe UI" panose="020B0502040204020203" pitchFamily="34" charset="0"/>
              </a:rPr>
              <a:t>1894: Cinematógrafo</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1899</a:t>
            </a:r>
            <a:r>
              <a:rPr lang="es-AR" sz="1800" dirty="0">
                <a:latin typeface="Segoe UI" panose="020B0502040204020203" pitchFamily="34" charset="0"/>
                <a:cs typeface="Segoe UI" panose="020B0502040204020203" pitchFamily="34" charset="0"/>
              </a:rPr>
              <a:t>: Aspirina</a:t>
            </a:r>
            <a:endParaRPr lang="en-US" sz="1800" u="none" strike="noStrike" dirty="0">
              <a:effectLst/>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2060848"/>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38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Esteganografía</a:t>
            </a:r>
          </a:p>
          <a:p>
            <a:pPr lvl="1"/>
            <a:r>
              <a:rPr lang="es-AR" dirty="0" smtClean="0">
                <a:latin typeface="Segoe UI" panose="020B0502040204020203" pitchFamily="34" charset="0"/>
                <a:cs typeface="Segoe UI" panose="020B0502040204020203" pitchFamily="34" charset="0"/>
              </a:rPr>
              <a:t>Ocultar mensajes dentro de otros mensajes</a:t>
            </a:r>
          </a:p>
          <a:p>
            <a:r>
              <a:rPr lang="es-AR" dirty="0" smtClean="0">
                <a:latin typeface="Segoe UI" panose="020B0502040204020203" pitchFamily="34" charset="0"/>
                <a:cs typeface="Segoe UI" panose="020B0502040204020203" pitchFamily="34" charset="0"/>
              </a:rPr>
              <a:t>Criptografía</a:t>
            </a:r>
          </a:p>
          <a:p>
            <a:pPr lvl="1"/>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a:t>
            </a:r>
            <a:endParaRPr lang="es-AR" dirty="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895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documentación</a:t>
            </a:r>
          </a:p>
          <a:p>
            <a:r>
              <a:rPr lang="es-AR" dirty="0" smtClean="0">
                <a:latin typeface="Segoe UI" pitchFamily="34" charset="0"/>
                <a:ea typeface="Segoe UI" pitchFamily="34" charset="0"/>
                <a:cs typeface="Segoe UI" pitchFamily="34" charset="0"/>
              </a:rPr>
              <a:t>Información clave en manos del enemigo</a:t>
            </a:r>
          </a:p>
          <a:p>
            <a:r>
              <a:rPr lang="es-AR" dirty="0" smtClean="0">
                <a:latin typeface="Segoe UI" pitchFamily="34" charset="0"/>
                <a:ea typeface="Segoe UI" pitchFamily="34" charset="0"/>
                <a:cs typeface="Segoe UI" pitchFamily="34" charset="0"/>
              </a:rPr>
              <a:t>Pérdida de información</a:t>
            </a:r>
          </a:p>
          <a:p>
            <a:pPr lvl="1"/>
            <a:r>
              <a:rPr lang="es-AR" dirty="0" smtClean="0">
                <a:latin typeface="Segoe UI" pitchFamily="34" charset="0"/>
                <a:ea typeface="Segoe UI" pitchFamily="34" charset="0"/>
                <a:cs typeface="Segoe UI" pitchFamily="34" charset="0"/>
              </a:rPr>
              <a:t>Siniestros</a:t>
            </a:r>
          </a:p>
        </p:txBody>
      </p:sp>
    </p:spTree>
    <p:extLst>
      <p:ext uri="{BB962C8B-B14F-4D97-AF65-F5344CB8AC3E}">
        <p14:creationId xmlns:p14="http://schemas.microsoft.com/office/powerpoint/2010/main" val="16792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XXI</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93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a:t>
            </a:r>
          </a:p>
          <a:p>
            <a:r>
              <a:rPr lang="es-AR" dirty="0">
                <a:latin typeface="Segoe UI" panose="020B0502040204020203" pitchFamily="34" charset="0"/>
                <a:cs typeface="Segoe UI" panose="020B0502040204020203" pitchFamily="34" charset="0"/>
              </a:rPr>
              <a:t>Cómo deshacerse de forma segura de información</a:t>
            </a:r>
          </a:p>
          <a:p>
            <a:r>
              <a:rPr lang="es-AR" dirty="0" smtClean="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p>
          <a:p>
            <a:r>
              <a:rPr lang="es-AR" dirty="0" smtClean="0">
                <a:latin typeface="Segoe UI" panose="020B0502040204020203" pitchFamily="34" charset="0"/>
                <a:cs typeface="Segoe UI" panose="020B0502040204020203" pitchFamily="34" charset="0"/>
              </a:rPr>
              <a:t>Tipos de </a:t>
            </a:r>
            <a:r>
              <a:rPr lang="es-AR" dirty="0" smtClean="0">
                <a:latin typeface="Segoe UI" panose="020B0502040204020203" pitchFamily="34" charset="0"/>
                <a:cs typeface="Segoe UI" panose="020B0502040204020203" pitchFamily="34" charset="0"/>
              </a:rPr>
              <a:t>controles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334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ES" sz="2000" dirty="0" smtClean="0">
                <a:latin typeface="Segoe UI" panose="020B0502040204020203" pitchFamily="34" charset="0"/>
                <a:cs typeface="Segoe UI" panose="020B0502040204020203" pitchFamily="34" charset="0"/>
              </a:rPr>
              <a:t>1996: </a:t>
            </a:r>
            <a:r>
              <a:rPr lang="es-ES" sz="2000" dirty="0">
                <a:latin typeface="Segoe UI" panose="020B0502040204020203" pitchFamily="34" charset="0"/>
                <a:cs typeface="Segoe UI" panose="020B0502040204020203" pitchFamily="34" charset="0"/>
              </a:rPr>
              <a:t>se promulgó en Estados Unidos la ley HIPAA (</a:t>
            </a:r>
            <a:r>
              <a:rPr lang="es-ES" sz="2000" dirty="0" err="1">
                <a:latin typeface="Segoe UI" panose="020B0502040204020203" pitchFamily="34" charset="0"/>
                <a:cs typeface="Segoe UI" panose="020B0502040204020203" pitchFamily="34" charset="0"/>
              </a:rPr>
              <a:t>Health</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Insurance</a:t>
            </a:r>
            <a:r>
              <a:rPr lang="es-ES" sz="2000" dirty="0">
                <a:latin typeface="Segoe UI" panose="020B0502040204020203" pitchFamily="34" charset="0"/>
                <a:cs typeface="Segoe UI" panose="020B0502040204020203" pitchFamily="34" charset="0"/>
              </a:rPr>
              <a:t> </a:t>
            </a:r>
            <a:r>
              <a:rPr lang="es-ES" sz="2000" dirty="0" err="1" smtClean="0">
                <a:latin typeface="Segoe UI" panose="020B0502040204020203" pitchFamily="34" charset="0"/>
                <a:cs typeface="Segoe UI" panose="020B0502040204020203" pitchFamily="34" charset="0"/>
              </a:rPr>
              <a:t>Portability</a:t>
            </a:r>
            <a:r>
              <a:rPr lang="es-ES" sz="2000" dirty="0" smtClean="0">
                <a:latin typeface="Segoe UI" panose="020B0502040204020203" pitchFamily="34" charset="0"/>
                <a:cs typeface="Segoe UI" panose="020B0502040204020203" pitchFamily="34" charset="0"/>
              </a:rPr>
              <a:t> </a:t>
            </a:r>
            <a:r>
              <a:rPr lang="es-ES" sz="2000" dirty="0">
                <a:latin typeface="Segoe UI" panose="020B0502040204020203" pitchFamily="34" charset="0"/>
                <a:cs typeface="Segoe UI" panose="020B0502040204020203" pitchFamily="34" charset="0"/>
              </a:rPr>
              <a:t>and </a:t>
            </a:r>
            <a:r>
              <a:rPr lang="es-ES" sz="2000" dirty="0" err="1">
                <a:latin typeface="Segoe UI" panose="020B0502040204020203" pitchFamily="34" charset="0"/>
                <a:cs typeface="Segoe UI" panose="020B0502040204020203" pitchFamily="34" charset="0"/>
              </a:rPr>
              <a:t>Accountability</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Act</a:t>
            </a:r>
            <a:r>
              <a:rPr lang="es-ES" sz="2000" dirty="0">
                <a:latin typeface="Segoe UI" panose="020B0502040204020203" pitchFamily="34" charset="0"/>
                <a:cs typeface="Segoe UI" panose="020B0502040204020203" pitchFamily="34" charset="0"/>
              </a:rPr>
              <a:t>), cuyo objetivo es asegurar la privacidad de los pacientes y la seguridad de la información relacionada a </a:t>
            </a:r>
            <a:r>
              <a:rPr lang="es-ES" sz="2000" dirty="0" smtClean="0">
                <a:latin typeface="Segoe UI" panose="020B0502040204020203" pitchFamily="34" charset="0"/>
                <a:cs typeface="Segoe UI" panose="020B0502040204020203" pitchFamily="34" charset="0"/>
              </a:rPr>
              <a:t>ellos. </a:t>
            </a:r>
            <a:r>
              <a:rPr lang="es-ES" sz="2000" dirty="0">
                <a:latin typeface="Segoe UI" panose="020B0502040204020203" pitchFamily="34" charset="0"/>
                <a:cs typeface="Segoe UI" panose="020B0502040204020203" pitchFamily="34" charset="0"/>
              </a:rPr>
              <a:t>En el año 2004 se produjo el primer caso de violación a esta ley, cuando un empleado de una asociación de enfermos de cáncer utilizó información de pacientes para obtener tarjetas de crédito.</a:t>
            </a:r>
            <a:endParaRPr lang="es-ES" sz="2000" dirty="0" smtClean="0">
              <a:latin typeface="Segoe UI" panose="020B0502040204020203" pitchFamily="34" charset="0"/>
              <a:cs typeface="Segoe UI" panose="020B0502040204020203" pitchFamily="34" charset="0"/>
            </a:endParaRPr>
          </a:p>
          <a:p>
            <a:r>
              <a:rPr lang="es-ES" sz="2000" dirty="0" smtClean="0">
                <a:latin typeface="Segoe UI" panose="020B0502040204020203" pitchFamily="34" charset="0"/>
                <a:cs typeface="Segoe UI" panose="020B0502040204020203" pitchFamily="34" charset="0"/>
              </a:rPr>
              <a:t>2010:  </a:t>
            </a:r>
            <a:r>
              <a:rPr lang="es-ES" sz="2000" dirty="0">
                <a:latin typeface="Segoe UI" panose="020B0502040204020203" pitchFamily="34" charset="0"/>
                <a:cs typeface="Segoe UI" panose="020B0502040204020203" pitchFamily="34" charset="0"/>
              </a:rPr>
              <a:t>Google detectó que había sido víctima de un ataque desde China, que robó información de su propiedad intelectual. El ataque logró entrar a correos de un grupo de activistas chinos, así como también empresas financieras, tecnológicas, tecnológicas, y medios y químicos.</a:t>
            </a:r>
          </a:p>
          <a:p>
            <a:r>
              <a:rPr lang="es-ES" sz="2000" dirty="0" smtClean="0">
                <a:latin typeface="Segoe UI" panose="020B0502040204020203" pitchFamily="34" charset="0"/>
                <a:cs typeface="Segoe UI" panose="020B0502040204020203" pitchFamily="34" charset="0"/>
              </a:rPr>
              <a:t>2014: </a:t>
            </a:r>
            <a:r>
              <a:rPr lang="es-AR" sz="2000" dirty="0" smtClean="0">
                <a:latin typeface="Segoe UI" panose="020B0502040204020203" pitchFamily="34" charset="0"/>
                <a:cs typeface="Segoe UI" panose="020B0502040204020203" pitchFamily="34" charset="0"/>
              </a:rPr>
              <a:t>Edward </a:t>
            </a:r>
            <a:r>
              <a:rPr lang="es-AR" sz="2000" dirty="0" err="1" smtClean="0">
                <a:latin typeface="Segoe UI" panose="020B0502040204020203" pitchFamily="34" charset="0"/>
                <a:cs typeface="Segoe UI" panose="020B0502040204020203" pitchFamily="34" charset="0"/>
              </a:rPr>
              <a:t>Snowden</a:t>
            </a:r>
            <a:r>
              <a:rPr lang="es-AR" sz="2000" dirty="0" smtClean="0">
                <a:latin typeface="Segoe UI" panose="020B0502040204020203" pitchFamily="34" charset="0"/>
                <a:cs typeface="Segoe UI" panose="020B0502040204020203" pitchFamily="34" charset="0"/>
              </a:rPr>
              <a:t> revela cómo la Casa Blanca y sus organismos espían las comunicaciones en Internet. </a:t>
            </a:r>
            <a:r>
              <a:rPr lang="es-AR" sz="2000" dirty="0" err="1" smtClean="0">
                <a:latin typeface="Segoe UI" panose="020B0502040204020203" pitchFamily="34" charset="0"/>
                <a:cs typeface="Segoe UI" panose="020B0502040204020203" pitchFamily="34" charset="0"/>
              </a:rPr>
              <a:t>Snowden</a:t>
            </a:r>
            <a:r>
              <a:rPr lang="es-AR" sz="2000" dirty="0">
                <a:latin typeface="Segoe UI" panose="020B0502040204020203" pitchFamily="34" charset="0"/>
                <a:cs typeface="Segoe UI" panose="020B0502040204020203" pitchFamily="34" charset="0"/>
              </a:rPr>
              <a:t>, asilado político en Rusia, filtró documentos sobre las prácticas de espionaje del Gobierno empleando unidades de memoria USB (“</a:t>
            </a:r>
            <a:r>
              <a:rPr lang="es-AR" sz="2000" dirty="0" err="1">
                <a:latin typeface="Segoe UI" panose="020B0502040204020203" pitchFamily="34" charset="0"/>
                <a:cs typeface="Segoe UI" panose="020B0502040204020203" pitchFamily="34" charset="0"/>
              </a:rPr>
              <a:t>pendrives</a:t>
            </a:r>
            <a:r>
              <a:rPr lang="es-AR"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929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0227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53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69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371600"/>
          </a:xfrm>
        </p:spPr>
        <p:txBody>
          <a:bodyPr>
            <a:normAutofit fontScale="90000"/>
          </a:bodyPr>
          <a:lstStyle/>
          <a:p>
            <a:pPr algn="ctr"/>
            <a:r>
              <a:rPr lang="es-AR" sz="4000" dirty="0">
                <a:latin typeface="Segoe UI" panose="020B0502040204020203" pitchFamily="34" charset="0"/>
                <a:cs typeface="Segoe UI" panose="020B0502040204020203" pitchFamily="34" charset="0"/>
              </a:rPr>
              <a:t>El activo más valioso de las organizaciones</a:t>
            </a:r>
            <a:r>
              <a:rPr lang="es-AR" dirty="0">
                <a:latin typeface="Segoe UI" panose="020B0502040204020203" pitchFamily="34" charset="0"/>
                <a:cs typeface="Segoe UI" panose="020B0502040204020203" pitchFamily="34" charset="0"/>
              </a:rPr>
              <a:t/>
            </a:r>
            <a:br>
              <a:rPr lang="es-AR" dirty="0">
                <a:latin typeface="Segoe UI" panose="020B0502040204020203" pitchFamily="34" charset="0"/>
                <a:cs typeface="Segoe UI" panose="020B0502040204020203" pitchFamily="34" charset="0"/>
              </a:rPr>
            </a:b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a:t>
            </a:r>
            <a:r>
              <a:rPr lang="es-AR" sz="2400" dirty="0">
                <a:latin typeface="Segoe UI" panose="020B0502040204020203" pitchFamily="34" charset="0"/>
                <a:cs typeface="Segoe UI" panose="020B0502040204020203" pitchFamily="34" charset="0"/>
              </a:rPr>
              <a:t>→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335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801314"/>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Desconocimiento </a:t>
            </a:r>
            <a:r>
              <a:rPr lang="es-AR" sz="2400" dirty="0">
                <a:latin typeface="Segoe UI" panose="020B0502040204020203" pitchFamily="34" charset="0"/>
                <a:cs typeface="Segoe UI" panose="020B0502040204020203" pitchFamily="34" charset="0"/>
              </a:rPr>
              <a:t>y </a:t>
            </a:r>
            <a:r>
              <a:rPr lang="es-AR" sz="2400" dirty="0" smtClean="0">
                <a:latin typeface="Segoe UI" panose="020B0502040204020203" pitchFamily="34" charset="0"/>
                <a:cs typeface="Segoe UI" panose="020B0502040204020203" pitchFamily="34" charset="0"/>
              </a:rPr>
              <a:t>negligencia </a:t>
            </a:r>
            <a:r>
              <a:rPr lang="es-AR" sz="2400" dirty="0" smtClean="0">
                <a:latin typeface="Segoe UI" panose="020B0502040204020203" pitchFamily="34" charset="0"/>
                <a:cs typeface="Segoe UI" panose="020B0502040204020203" pitchFamily="34" charset="0"/>
              </a:rPr>
              <a:t>de los </a:t>
            </a:r>
            <a:r>
              <a:rPr lang="es-AR" sz="2400" dirty="0">
                <a:latin typeface="Segoe UI" panose="020B0502040204020203" pitchFamily="34" charset="0"/>
                <a:cs typeface="Segoe UI" panose="020B0502040204020203" pitchFamily="34" charset="0"/>
              </a:rPr>
              <a:t>propios directivos y </a:t>
            </a:r>
            <a:r>
              <a:rPr lang="es-AR" sz="2400" dirty="0" smtClean="0">
                <a:latin typeface="Segoe UI" panose="020B0502040204020203" pitchFamily="34" charset="0"/>
                <a:cs typeface="Segoe UI" panose="020B0502040204020203" pitchFamily="34" charset="0"/>
              </a:rPr>
              <a:t>dependientes</a:t>
            </a:r>
            <a:r>
              <a:rPr lang="es-AR" sz="2400" dirty="0">
                <a:latin typeface="Segoe UI" panose="020B0502040204020203" pitchFamily="34" charset="0"/>
                <a:cs typeface="Segoe UI" panose="020B0502040204020203" pitchFamily="34" charset="0"/>
              </a:rPr>
              <a:t>.</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a:t>
            </a:r>
            <a:r>
              <a:rPr lang="es-AR" sz="2400" dirty="0" smtClean="0">
                <a:latin typeface="Segoe UI" panose="020B0502040204020203" pitchFamily="34" charset="0"/>
                <a:cs typeface="Segoe UI" panose="020B0502040204020203" pitchFamily="34" charset="0"/>
              </a:rPr>
              <a:t>o </a:t>
            </a:r>
            <a:r>
              <a:rPr lang="es-AR" sz="2400" dirty="0" smtClean="0">
                <a:latin typeface="Segoe UI" panose="020B0502040204020203" pitchFamily="34" charset="0"/>
                <a:cs typeface="Segoe UI" panose="020B0502040204020203" pitchFamily="34" charset="0"/>
              </a:rPr>
              <a:t>desconocimiento</a:t>
            </a:r>
            <a:endParaRPr lang="es-AR" sz="2400" dirty="0" smtClean="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a:t>
            </a:r>
            <a:r>
              <a:rPr lang="es-AR" sz="2400" dirty="0" smtClean="0">
                <a:latin typeface="Segoe UI" panose="020B0502040204020203" pitchFamily="34" charset="0"/>
                <a:cs typeface="Segoe UI" panose="020B0502040204020203" pitchFamily="34" charset="0"/>
              </a:rPr>
              <a:t>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a:t>
            </a:r>
            <a:r>
              <a:rPr lang="es-AR" sz="2400" dirty="0">
                <a:latin typeface="Segoe UI" panose="020B0502040204020203" pitchFamily="34" charset="0"/>
                <a:cs typeface="Segoe UI" panose="020B0502040204020203" pitchFamily="34" charset="0"/>
              </a:rPr>
              <a:t>informáticos.</a:t>
            </a: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628" y="3861048"/>
            <a:ext cx="3036527" cy="221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00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a:t>
            </a:r>
            <a:r>
              <a:rPr lang="es-AR" sz="2400" dirty="0" smtClean="0">
                <a:latin typeface="Segoe UI" panose="020B0502040204020203" pitchFamily="34" charset="0"/>
                <a:cs typeface="Segoe UI" panose="020B0502040204020203" pitchFamily="34" charset="0"/>
              </a:rPr>
              <a:t>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a:t>
            </a:r>
            <a:r>
              <a:rPr lang="es-AR" sz="2400" dirty="0" smtClean="0">
                <a:latin typeface="Segoe UI" panose="020B0502040204020203" pitchFamily="34" charset="0"/>
                <a:cs typeface="Segoe UI" panose="020B0502040204020203" pitchFamily="34" charset="0"/>
              </a:rPr>
              <a:t>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p14="http://schemas.microsoft.com/office/powerpoint/2010/main" val="343844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188623"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información </a:t>
            </a:r>
            <a:r>
              <a:rPr lang="es-AR" dirty="0" smtClean="0">
                <a:latin typeface="Segoe UI" panose="020B0502040204020203" pitchFamily="34" charset="0"/>
                <a:cs typeface="Segoe UI" panose="020B0502040204020203" pitchFamily="34" charset="0"/>
              </a:rPr>
              <a:t>I</a:t>
            </a:r>
            <a:endParaRPr lang="es-AR" b="1" dirty="0"/>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p14="http://schemas.microsoft.com/office/powerpoint/2010/main" val="383336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260631"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a:t>
            </a:r>
            <a:r>
              <a:rPr lang="es-AR" dirty="0" smtClean="0">
                <a:latin typeface="Segoe UI" panose="020B0502040204020203" pitchFamily="34" charset="0"/>
                <a:cs typeface="Segoe UI" panose="020B0502040204020203" pitchFamily="34" charset="0"/>
              </a:rPr>
              <a:t>información II </a:t>
            </a:r>
            <a:endParaRPr lang="es-AR"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036" y="836712"/>
            <a:ext cx="7056784" cy="579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41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endParaRPr lang="es-AR" b="1" dirty="0"/>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463" y="4077072"/>
            <a:ext cx="3117824" cy="241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71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2335</Words>
  <Application>Microsoft Office PowerPoint</Application>
  <PresentationFormat>Custom</PresentationFormat>
  <Paragraphs>317</Paragraphs>
  <Slides>37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Corbel</vt:lpstr>
      <vt:lpstr>Segoe UI</vt:lpstr>
      <vt:lpstr>Wingdings</vt:lpstr>
      <vt:lpstr>Digital Blue Tunnel 16x9</vt:lpstr>
      <vt:lpstr>Fuga de Información en los Siglos XIX y XXI</vt:lpstr>
      <vt:lpstr>Integrantes</vt:lpstr>
      <vt:lpstr>Introducción</vt:lpstr>
      <vt:lpstr>El activo más valioso de las organizaciones </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Eventos</vt:lpstr>
      <vt:lpstr>Siglo XIX – Mecanismos de defensa</vt:lpstr>
      <vt:lpstr>Siglo XIX – Riesgos</vt:lpstr>
      <vt:lpstr>Siglo XIX – Casos reales</vt:lpstr>
      <vt:lpstr>Siglo XIX – Casos reales (cont.)</vt:lpstr>
      <vt:lpstr>Siglo XXI</vt:lpstr>
      <vt:lpstr>Siglo XXI – Introducción</vt:lpstr>
      <vt:lpstr>Siglo XXI – Eventos tecnológicos</vt:lpstr>
      <vt:lpstr>Siglo XXI – Mecanismos de defensa</vt:lpstr>
      <vt:lpstr>Siglo XXI – Mecanismos de defensa (cont.)</vt:lpstr>
      <vt:lpstr>Siglo XXI – Riesgos</vt:lpstr>
      <vt:lpstr>Siglo XXI – Casos reales</vt:lpstr>
      <vt:lpstr>Conclusiones</vt:lpstr>
      <vt:lpstr>Conclusiones (cont.)</vt:lpstr>
      <vt:lpstr>Conclusiones (cont.)</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2014-11-10T03:49:49Z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