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265" r:id="rId3"/>
    <p:sldId id="310" r:id="rId4"/>
    <p:sldId id="311" r:id="rId5"/>
    <p:sldId id="355" r:id="rId6"/>
    <p:sldId id="356" r:id="rId7"/>
    <p:sldId id="357" r:id="rId8"/>
    <p:sldId id="358" r:id="rId9"/>
    <p:sldId id="359" r:id="rId10"/>
    <p:sldId id="360" r:id="rId11"/>
    <p:sldId id="361" r:id="rId12"/>
    <p:sldId id="336" r:id="rId13"/>
    <p:sldId id="337" r:id="rId14"/>
    <p:sldId id="338" r:id="rId15"/>
    <p:sldId id="339" r:id="rId16"/>
    <p:sldId id="340" r:id="rId17"/>
    <p:sldId id="341" r:id="rId18"/>
    <p:sldId id="342" r:id="rId19"/>
    <p:sldId id="343" r:id="rId20"/>
    <p:sldId id="344" r:id="rId21"/>
    <p:sldId id="345" r:id="rId22"/>
    <p:sldId id="346" r:id="rId23"/>
    <p:sldId id="330" r:id="rId24"/>
    <p:sldId id="334" r:id="rId25"/>
    <p:sldId id="335" r:id="rId26"/>
    <p:sldId id="347" r:id="rId27"/>
    <p:sldId id="321" r:id="rId28"/>
    <p:sldId id="325" r:id="rId29"/>
    <p:sldId id="326" r:id="rId30"/>
    <p:sldId id="327" r:id="rId31"/>
    <p:sldId id="331" r:id="rId32"/>
    <p:sldId id="333" r:id="rId33"/>
    <p:sldId id="362" r:id="rId34"/>
    <p:sldId id="351" r:id="rId35"/>
    <p:sldId id="352" r:id="rId36"/>
    <p:sldId id="353" r:id="rId37"/>
    <p:sldId id="319" r:id="rId38"/>
  </p:sldIdLst>
  <p:sldSz cx="12188825"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434" autoAdjust="0"/>
  </p:normalViewPr>
  <p:slideViewPr>
    <p:cSldViewPr showGuides="1">
      <p:cViewPr>
        <p:scale>
          <a:sx n="75" d="100"/>
          <a:sy n="75" d="100"/>
        </p:scale>
        <p:origin x="540" y="5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11/10/2014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11/10/2014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Criminal_charge" TargetMode="External"/><Relationship Id="rId13" Type="http://schemas.openxmlformats.org/officeDocument/2006/relationships/hyperlink" Target="http://en.wikipedia.org/wiki/Global_surveillance_disclosures_(2013%E2%80%93present)#cite_note-17" TargetMode="External"/><Relationship Id="rId18" Type="http://schemas.openxmlformats.org/officeDocument/2006/relationships/hyperlink" Target="http://es.wikipedia.org/wiki/Agujero_de_seguridad" TargetMode="External"/><Relationship Id="rId3" Type="http://schemas.openxmlformats.org/officeDocument/2006/relationships/hyperlink" Target="http://en.wikipedia.org/wiki/The_Washington_Post" TargetMode="External"/><Relationship Id="rId21" Type="http://schemas.openxmlformats.org/officeDocument/2006/relationships/hyperlink" Target="http://es.wikipedia.org/wiki/Memoria_(inform%C3%A1tica)" TargetMode="External"/><Relationship Id="rId7" Type="http://schemas.openxmlformats.org/officeDocument/2006/relationships/hyperlink" Target="http://en.wikipedia.org/wiki/Prosecutor" TargetMode="External"/><Relationship Id="rId12" Type="http://schemas.openxmlformats.org/officeDocument/2006/relationships/hyperlink" Target="http://en.wikipedia.org/wiki/Right_of_asylum" TargetMode="External"/><Relationship Id="rId17" Type="http://schemas.openxmlformats.org/officeDocument/2006/relationships/hyperlink" Target="http://en.wikipedia.org/wiki/2014_celebrity_photo_leaks#cite_note-Apple_2014-09-02-9" TargetMode="External"/><Relationship Id="rId2" Type="http://schemas.openxmlformats.org/officeDocument/2006/relationships/slide" Target="../slides/slide27.xml"/><Relationship Id="rId16" Type="http://schemas.openxmlformats.org/officeDocument/2006/relationships/hyperlink" Target="http://en.wikipedia.org/wiki/Brute_force_method" TargetMode="External"/><Relationship Id="rId20" Type="http://schemas.openxmlformats.org/officeDocument/2006/relationships/hyperlink" Target="http://es.wikipedia.org/wiki/OpenSSL" TargetMode="External"/><Relationship Id="rId1" Type="http://schemas.openxmlformats.org/officeDocument/2006/relationships/notesMaster" Target="../notesMasters/notesMaster1.xml"/><Relationship Id="rId6" Type="http://schemas.openxmlformats.org/officeDocument/2006/relationships/hyperlink" Target="http://en.wikipedia.org/wiki/Global_surveillance_disclosures_(2013%E2%80%93present)#cite_note-cache-4" TargetMode="External"/><Relationship Id="rId11" Type="http://schemas.openxmlformats.org/officeDocument/2006/relationships/hyperlink" Target="http://en.wikipedia.org/wiki/Global_surveillance_disclosures_(2013%E2%80%93present)#cite_note-washcomplaints-16" TargetMode="External"/><Relationship Id="rId5" Type="http://schemas.openxmlformats.org/officeDocument/2006/relationships/hyperlink" Target="http://en.wikipedia.org/wiki/Global_surveillance_disclosures_(2013%E2%80%93present)#cite_note-3" TargetMode="External"/><Relationship Id="rId15" Type="http://schemas.openxmlformats.org/officeDocument/2006/relationships/hyperlink" Target="http://en.wikipedia.org/wiki/Phishing" TargetMode="External"/><Relationship Id="rId10" Type="http://schemas.openxmlformats.org/officeDocument/2006/relationships/hyperlink" Target="http://en.wikipedia.org/wiki/Theft_of_property" TargetMode="External"/><Relationship Id="rId19" Type="http://schemas.openxmlformats.org/officeDocument/2006/relationships/hyperlink" Target="http://es.wikipedia.org/wiki/Biblioteca_(programaci%C3%B3n)" TargetMode="External"/><Relationship Id="rId4" Type="http://schemas.openxmlformats.org/officeDocument/2006/relationships/hyperlink" Target="http://en.wikipedia.org/wiki/The_Guardian" TargetMode="External"/><Relationship Id="rId9" Type="http://schemas.openxmlformats.org/officeDocument/2006/relationships/hyperlink" Target="http://en.wikipedia.org/wiki/Espionage_Act_of_1917" TargetMode="External"/><Relationship Id="rId14" Type="http://schemas.openxmlformats.org/officeDocument/2006/relationships/hyperlink" Target="http://en.wikipedia.org/wiki/Russia%E2%80%93United_States_relations" TargetMode="External"/><Relationship Id="rId22" Type="http://schemas.openxmlformats.org/officeDocument/2006/relationships/hyperlink" Target="http://es.wikipedia.org/wiki/Criptograf%C3%ADa_asim%C3%A9trica"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p14="http://schemas.microsoft.com/office/powerpoint/2010/main" val="246766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22</a:t>
            </a:fld>
            <a:endParaRPr lang="en-US"/>
          </a:p>
        </p:txBody>
      </p:sp>
    </p:spTree>
    <p:extLst>
      <p:ext uri="{BB962C8B-B14F-4D97-AF65-F5344CB8AC3E}">
        <p14:creationId xmlns:p14="http://schemas.microsoft.com/office/powerpoint/2010/main" val="136258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r>
              <a:rPr lang="es-AR" sz="1200" kern="1200" dirty="0" smtClean="0">
                <a:solidFill>
                  <a:schemeClr val="tx1"/>
                </a:solidFill>
                <a:effectLst/>
                <a:latin typeface="+mn-lt"/>
                <a:ea typeface="+mn-ea"/>
                <a:cs typeface="+mn-cs"/>
              </a:rPr>
              <a:t>.</a:t>
            </a: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a:t>
            </a:r>
            <a:r>
              <a:rPr lang="es-AR" sz="1200" kern="1200" dirty="0" smtClean="0">
                <a:solidFill>
                  <a:schemeClr val="tx1"/>
                </a:solidFill>
                <a:effectLst/>
                <a:latin typeface="+mn-lt"/>
                <a:ea typeface="+mn-ea"/>
                <a:cs typeface="+mn-cs"/>
              </a:rPr>
              <a:t>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26</a:t>
            </a:fld>
            <a:endParaRPr lang="en-US"/>
          </a:p>
        </p:txBody>
      </p:sp>
    </p:spTree>
    <p:extLst>
      <p:ext uri="{BB962C8B-B14F-4D97-AF65-F5344CB8AC3E}">
        <p14:creationId xmlns:p14="http://schemas.microsoft.com/office/powerpoint/2010/main" val="380502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Wikileaks</a:t>
            </a:r>
            <a:endParaRPr lang="es-AR" dirty="0" smtClean="0"/>
          </a:p>
          <a:p>
            <a:r>
              <a:rPr lang="en-US" sz="1200" b="0" i="0" kern="1200" dirty="0" smtClean="0">
                <a:solidFill>
                  <a:schemeClr val="tx1"/>
                </a:solidFill>
                <a:effectLst/>
                <a:latin typeface="+mn-lt"/>
                <a:ea typeface="+mn-ea"/>
                <a:cs typeface="+mn-cs"/>
              </a:rPr>
              <a:t> the site exists to "ensure the legally and technically protected retrieval of information from anonymous sources and to make available this information for the general public." It provides a secure online submission system for whistleblowers to upload documents, which WikiLeaks then makes available globally over the Web. </a:t>
            </a:r>
          </a:p>
          <a:p>
            <a:r>
              <a:rPr lang="en-US" sz="1200" b="0" i="0" kern="1200" dirty="0" smtClean="0">
                <a:solidFill>
                  <a:schemeClr val="tx1"/>
                </a:solidFill>
                <a:effectLst/>
                <a:latin typeface="+mn-lt"/>
                <a:ea typeface="+mn-ea"/>
                <a:cs typeface="+mn-cs"/>
              </a:rPr>
              <a:t>In June 2013, the first of Snowden's documents were published simultaneously </a:t>
            </a:r>
            <a:r>
              <a:rPr lang="en-US" sz="1200" b="0" i="0" kern="1200" dirty="0" err="1" smtClean="0">
                <a:solidFill>
                  <a:schemeClr val="tx1"/>
                </a:solidFill>
                <a:effectLst/>
                <a:latin typeface="+mn-lt"/>
                <a:ea typeface="+mn-ea"/>
                <a:cs typeface="+mn-cs"/>
              </a:rPr>
              <a:t>by</a:t>
            </a:r>
            <a:r>
              <a:rPr lang="en-US" sz="1200" b="0" i="1" u="none" strike="noStrike" kern="1200" dirty="0" err="1" smtClean="0">
                <a:solidFill>
                  <a:schemeClr val="tx1"/>
                </a:solidFill>
                <a:effectLst/>
                <a:latin typeface="+mn-lt"/>
                <a:ea typeface="+mn-ea"/>
                <a:cs typeface="+mn-cs"/>
                <a:hlinkClick r:id="rId3" tooltip="The Washington Post"/>
              </a:rPr>
              <a:t>The</a:t>
            </a:r>
            <a:r>
              <a:rPr lang="en-US" sz="1200" b="0" i="1" u="none" strike="noStrike" kern="1200" dirty="0" smtClean="0">
                <a:solidFill>
                  <a:schemeClr val="tx1"/>
                </a:solidFill>
                <a:effectLst/>
                <a:latin typeface="+mn-lt"/>
                <a:ea typeface="+mn-ea"/>
                <a:cs typeface="+mn-cs"/>
                <a:hlinkClick r:id="rId3" tooltip="The Washington Post"/>
              </a:rPr>
              <a:t> Washington Post</a:t>
            </a:r>
            <a:r>
              <a:rPr lang="en-US" sz="1200" b="0" i="0"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hlinkClick r:id="rId4" tooltip="The Guardian"/>
              </a:rPr>
              <a:t>The Guardian</a:t>
            </a:r>
            <a:r>
              <a:rPr lang="en-US" sz="1200" b="0" i="0" kern="1200" dirty="0" smtClean="0">
                <a:solidFill>
                  <a:schemeClr val="tx1"/>
                </a:solidFill>
                <a:effectLst/>
                <a:latin typeface="+mn-lt"/>
                <a:ea typeface="+mn-ea"/>
                <a:cs typeface="+mn-cs"/>
              </a:rPr>
              <a:t>, attracting considerable public attention.</a:t>
            </a:r>
            <a:r>
              <a:rPr lang="en-US" sz="1200" b="0" i="0" u="none" strike="noStrike" kern="1200" baseline="30000" dirty="0" smtClean="0">
                <a:solidFill>
                  <a:schemeClr val="tx1"/>
                </a:solidFill>
                <a:effectLst/>
                <a:latin typeface="+mn-lt"/>
                <a:ea typeface="+mn-ea"/>
                <a:cs typeface="+mn-cs"/>
                <a:hlinkClick r:id="rId5"/>
              </a:rPr>
              <a:t>[3]</a:t>
            </a:r>
            <a:r>
              <a:rPr lang="en-US" sz="1200" b="0" i="0" kern="1200" dirty="0" smtClean="0">
                <a:solidFill>
                  <a:schemeClr val="tx1"/>
                </a:solidFill>
                <a:effectLst/>
                <a:latin typeface="+mn-lt"/>
                <a:ea typeface="+mn-ea"/>
                <a:cs typeface="+mn-cs"/>
              </a:rPr>
              <a:t> The disclosure continued throughout the entire year of 2013, and a significant portion of the full cache of the estimated 1.7 million documents</a:t>
            </a:r>
            <a:r>
              <a:rPr lang="en-US" sz="1200" b="0" i="0" u="none" strike="noStrike" kern="1200" baseline="30000" dirty="0" smtClean="0">
                <a:solidFill>
                  <a:schemeClr val="tx1"/>
                </a:solidFill>
                <a:effectLst/>
                <a:latin typeface="+mn-lt"/>
                <a:ea typeface="+mn-ea"/>
                <a:cs typeface="+mn-cs"/>
                <a:hlinkClick r:id="rId6"/>
              </a:rPr>
              <a:t>[4]</a:t>
            </a:r>
            <a:r>
              <a:rPr lang="en-US" sz="1200" b="0" i="0" kern="1200" dirty="0" smtClean="0">
                <a:solidFill>
                  <a:schemeClr val="tx1"/>
                </a:solidFill>
                <a:effectLst/>
                <a:latin typeface="+mn-lt"/>
                <a:ea typeface="+mn-ea"/>
                <a:cs typeface="+mn-cs"/>
              </a:rPr>
              <a:t> was later obtained and published by many other media outlets worldwide,</a:t>
            </a:r>
          </a:p>
          <a:p>
            <a:r>
              <a:rPr lang="en-US" sz="1200" b="0" i="0" kern="1200" dirty="0" smtClean="0">
                <a:solidFill>
                  <a:schemeClr val="tx1"/>
                </a:solidFill>
                <a:effectLst/>
                <a:latin typeface="+mn-lt"/>
                <a:ea typeface="+mn-ea"/>
                <a:cs typeface="+mn-cs"/>
              </a:rPr>
              <a:t>On June 14, 2013, United States </a:t>
            </a:r>
            <a:r>
              <a:rPr lang="en-US" sz="1200" b="0" i="0" u="none" strike="noStrike" kern="1200" dirty="0" smtClean="0">
                <a:solidFill>
                  <a:schemeClr val="tx1"/>
                </a:solidFill>
                <a:effectLst/>
                <a:latin typeface="+mn-lt"/>
                <a:ea typeface="+mn-ea"/>
                <a:cs typeface="+mn-cs"/>
                <a:hlinkClick r:id="rId7" tooltip="Prosecutor"/>
              </a:rPr>
              <a:t>prosecutors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tooltip="Criminal charge"/>
              </a:rPr>
              <a:t>charged</a:t>
            </a:r>
            <a:r>
              <a:rPr lang="en-US" sz="1200" b="0" i="0" kern="1200" dirty="0" smtClean="0">
                <a:solidFill>
                  <a:schemeClr val="tx1"/>
                </a:solidFill>
                <a:effectLst/>
                <a:latin typeface="+mn-lt"/>
                <a:ea typeface="+mn-ea"/>
                <a:cs typeface="+mn-cs"/>
              </a:rPr>
              <a:t> Edward Snowden with </a:t>
            </a:r>
            <a:r>
              <a:rPr lang="en-US" sz="1200" b="0" i="0" u="none" strike="noStrike" kern="1200" dirty="0" smtClean="0">
                <a:solidFill>
                  <a:schemeClr val="tx1"/>
                </a:solidFill>
                <a:effectLst/>
                <a:latin typeface="+mn-lt"/>
                <a:ea typeface="+mn-ea"/>
                <a:cs typeface="+mn-cs"/>
                <a:hlinkClick r:id="rId9" tooltip="Espionage Act of 1917"/>
              </a:rPr>
              <a:t>espionage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0" tooltip="Theft of property"/>
              </a:rPr>
              <a:t>theft of government property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1"/>
              </a:rPr>
              <a:t>[16]</a:t>
            </a:r>
            <a:r>
              <a:rPr lang="en-US" sz="1200" b="0" i="0" kern="1200" dirty="0" smtClean="0">
                <a:solidFill>
                  <a:schemeClr val="tx1"/>
                </a:solidFill>
                <a:effectLst/>
                <a:latin typeface="+mn-lt"/>
                <a:ea typeface="+mn-ea"/>
                <a:cs typeface="+mn-cs"/>
              </a:rPr>
              <a:t> In late July 2013, he was granted a one year temporary </a:t>
            </a:r>
            <a:r>
              <a:rPr lang="en-US" sz="1200" b="0" i="0" u="none" strike="noStrike" kern="1200" dirty="0" smtClean="0">
                <a:solidFill>
                  <a:schemeClr val="tx1"/>
                </a:solidFill>
                <a:effectLst/>
                <a:latin typeface="+mn-lt"/>
                <a:ea typeface="+mn-ea"/>
                <a:cs typeface="+mn-cs"/>
                <a:hlinkClick r:id="rId12" tooltip="Right of asylum"/>
              </a:rPr>
              <a:t>asylum</a:t>
            </a:r>
            <a:r>
              <a:rPr lang="en-US" sz="1200" b="0" i="0" kern="1200" dirty="0" smtClean="0">
                <a:solidFill>
                  <a:schemeClr val="tx1"/>
                </a:solidFill>
                <a:effectLst/>
                <a:latin typeface="+mn-lt"/>
                <a:ea typeface="+mn-ea"/>
                <a:cs typeface="+mn-cs"/>
              </a:rPr>
              <a:t> by the Russian government,</a:t>
            </a:r>
            <a:r>
              <a:rPr lang="en-US" sz="1200" b="0" i="0" u="none" strike="noStrike" kern="1200" baseline="30000" dirty="0" smtClean="0">
                <a:solidFill>
                  <a:schemeClr val="tx1"/>
                </a:solidFill>
                <a:effectLst/>
                <a:latin typeface="+mn-lt"/>
                <a:ea typeface="+mn-ea"/>
                <a:cs typeface="+mn-cs"/>
                <a:hlinkClick r:id="rId13"/>
              </a:rPr>
              <a:t>[17]</a:t>
            </a:r>
            <a:r>
              <a:rPr lang="en-US" sz="1200" b="0" i="0" kern="1200" dirty="0" smtClean="0">
                <a:solidFill>
                  <a:schemeClr val="tx1"/>
                </a:solidFill>
                <a:effectLst/>
                <a:latin typeface="+mn-lt"/>
                <a:ea typeface="+mn-ea"/>
                <a:cs typeface="+mn-cs"/>
              </a:rPr>
              <a:t> contributing to a deterioration of </a:t>
            </a:r>
            <a:r>
              <a:rPr lang="en-US" sz="1200" b="0" i="0" u="none" strike="noStrike" kern="1200" dirty="0" smtClean="0">
                <a:solidFill>
                  <a:schemeClr val="tx1"/>
                </a:solidFill>
                <a:effectLst/>
                <a:latin typeface="+mn-lt"/>
                <a:ea typeface="+mn-ea"/>
                <a:cs typeface="+mn-cs"/>
                <a:hlinkClick r:id="rId14" tooltip="Russia–United States relations"/>
              </a:rPr>
              <a:t>Russia–United States relations</a:t>
            </a:r>
            <a:r>
              <a:rPr lang="en-US" sz="1200" b="0" i="0" kern="1200" dirty="0" smtClean="0">
                <a:solidFill>
                  <a:schemeClr val="tx1"/>
                </a:solidFill>
                <a:effectLst/>
                <a:latin typeface="+mn-lt"/>
                <a:ea typeface="+mn-ea"/>
                <a:cs typeface="+mn-cs"/>
              </a:rPr>
              <a:t>.</a:t>
            </a:r>
            <a:r>
              <a:rPr lang="es-ES" sz="1200" b="1" i="0" kern="1200" dirty="0" smtClean="0">
                <a:solidFill>
                  <a:schemeClr val="tx1"/>
                </a:solidFill>
                <a:effectLst/>
                <a:latin typeface="+mn-lt"/>
                <a:ea typeface="+mn-ea"/>
                <a:cs typeface="+mn-cs"/>
              </a:rPr>
              <a:t> </a:t>
            </a:r>
          </a:p>
          <a:p>
            <a:endParaRPr lang="es-E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Apple later reported that the victims' iCloud account information was obtained using "a very targeted attack on user names, passwords and security questions", such as </a:t>
            </a:r>
            <a:r>
              <a:rPr lang="en-US" sz="1200" b="0" i="0" u="none" strike="noStrike" kern="1200" dirty="0" smtClean="0">
                <a:solidFill>
                  <a:schemeClr val="tx1"/>
                </a:solidFill>
                <a:effectLst/>
                <a:latin typeface="+mn-lt"/>
                <a:ea typeface="+mn-ea"/>
                <a:cs typeface="+mn-cs"/>
                <a:hlinkClick r:id="rId15" tooltip="Phishing"/>
              </a:rPr>
              <a:t>phishing</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6" tooltip="Brute force method"/>
              </a:rPr>
              <a:t>brute-force</a:t>
            </a:r>
            <a:r>
              <a:rPr lang="en-US" sz="1200" b="0" i="0" kern="1200" dirty="0" smtClean="0">
                <a:solidFill>
                  <a:schemeClr val="tx1"/>
                </a:solidFill>
                <a:effectLst/>
                <a:latin typeface="+mn-lt"/>
                <a:ea typeface="+mn-ea"/>
                <a:cs typeface="+mn-cs"/>
              </a:rPr>
              <a:t> guessing, rather than any specific vulnerability in the iCloud service itself.</a:t>
            </a:r>
            <a:r>
              <a:rPr lang="en-US" sz="1200" b="0" i="0" u="none" strike="noStrike" kern="1200" baseline="30000" dirty="0" smtClean="0">
                <a:solidFill>
                  <a:schemeClr val="tx1"/>
                </a:solidFill>
                <a:effectLst/>
                <a:latin typeface="+mn-lt"/>
                <a:ea typeface="+mn-ea"/>
                <a:cs typeface="+mn-cs"/>
                <a:hlinkClick r:id="rId17"/>
              </a:rPr>
              <a:t>[</a:t>
            </a:r>
            <a:endParaRPr lang="es-ES" sz="1200" b="1" i="0" kern="1200" dirty="0" smtClean="0">
              <a:solidFill>
                <a:schemeClr val="tx1"/>
              </a:solidFill>
              <a:effectLst/>
              <a:latin typeface="+mn-lt"/>
              <a:ea typeface="+mn-ea"/>
              <a:cs typeface="+mn-cs"/>
            </a:endParaRPr>
          </a:p>
          <a:p>
            <a:endParaRPr lang="es-ES" sz="1200" b="1" i="0" kern="1200" dirty="0" smtClean="0">
              <a:solidFill>
                <a:schemeClr val="tx1"/>
              </a:solidFill>
              <a:effectLst/>
              <a:latin typeface="+mn-lt"/>
              <a:ea typeface="+mn-ea"/>
              <a:cs typeface="+mn-cs"/>
            </a:endParaRPr>
          </a:p>
          <a:p>
            <a:r>
              <a:rPr lang="es-ES" sz="1200" b="1" i="0" kern="1200" dirty="0" err="1" smtClean="0">
                <a:solidFill>
                  <a:schemeClr val="tx1"/>
                </a:solidFill>
                <a:effectLst/>
                <a:latin typeface="+mn-lt"/>
                <a:ea typeface="+mn-ea"/>
                <a:cs typeface="+mn-cs"/>
              </a:rPr>
              <a:t>Heartbleed</a:t>
            </a:r>
            <a:r>
              <a:rPr lang="es-ES" sz="1200" b="0" i="0" kern="1200" dirty="0" smtClean="0">
                <a:solidFill>
                  <a:schemeClr val="tx1"/>
                </a:solidFill>
                <a:effectLst/>
                <a:latin typeface="+mn-lt"/>
                <a:ea typeface="+mn-ea"/>
                <a:cs typeface="+mn-cs"/>
              </a:rPr>
              <a:t> un </a:t>
            </a:r>
            <a:r>
              <a:rPr lang="es-ES" sz="1200" b="0" i="0" u="none" strike="noStrike" kern="1200" dirty="0" smtClean="0">
                <a:solidFill>
                  <a:schemeClr val="tx1"/>
                </a:solidFill>
                <a:effectLst/>
                <a:latin typeface="+mn-lt"/>
                <a:ea typeface="+mn-ea"/>
                <a:cs typeface="+mn-cs"/>
                <a:hlinkClick r:id="rId18" tooltip="Agujero de seguridad"/>
              </a:rPr>
              <a:t>agujero de seguridad</a:t>
            </a:r>
            <a:r>
              <a:rPr lang="es-ES" sz="1200" b="0" i="0" kern="1200" dirty="0" smtClean="0">
                <a:solidFill>
                  <a:schemeClr val="tx1"/>
                </a:solidFill>
                <a:effectLst/>
                <a:latin typeface="+mn-lt"/>
                <a:ea typeface="+mn-ea"/>
                <a:cs typeface="+mn-cs"/>
              </a:rPr>
              <a:t> (</a:t>
            </a:r>
            <a:r>
              <a:rPr lang="es-ES" sz="1200" b="0" i="1" kern="1200" dirty="0" smtClean="0">
                <a:solidFill>
                  <a:schemeClr val="tx1"/>
                </a:solidFill>
                <a:effectLst/>
                <a:latin typeface="+mn-lt"/>
                <a:ea typeface="+mn-ea"/>
                <a:cs typeface="+mn-cs"/>
              </a:rPr>
              <a:t>bug</a:t>
            </a:r>
            <a:r>
              <a:rPr lang="es-ES" sz="1200" b="0" i="0" kern="1200" dirty="0" smtClean="0">
                <a:solidFill>
                  <a:schemeClr val="tx1"/>
                </a:solidFill>
                <a:effectLst/>
                <a:latin typeface="+mn-lt"/>
                <a:ea typeface="+mn-ea"/>
                <a:cs typeface="+mn-cs"/>
              </a:rPr>
              <a:t>) de software en la </a:t>
            </a:r>
            <a:r>
              <a:rPr lang="es-ES" sz="1200" b="0" i="0" u="none" strike="noStrike" kern="1200" dirty="0" smtClean="0">
                <a:solidFill>
                  <a:schemeClr val="tx1"/>
                </a:solidFill>
                <a:effectLst/>
                <a:latin typeface="+mn-lt"/>
                <a:ea typeface="+mn-ea"/>
                <a:cs typeface="+mn-cs"/>
                <a:hlinkClick r:id="rId19" tooltip="Biblioteca (programación)"/>
              </a:rPr>
              <a:t>biblioteca</a:t>
            </a:r>
            <a:r>
              <a:rPr lang="es-ES" sz="1200" b="0" i="0" kern="1200" dirty="0" smtClean="0">
                <a:solidFill>
                  <a:schemeClr val="tx1"/>
                </a:solidFill>
                <a:effectLst/>
                <a:latin typeface="+mn-lt"/>
                <a:ea typeface="+mn-ea"/>
                <a:cs typeface="+mn-cs"/>
              </a:rPr>
              <a:t> de código abierto </a:t>
            </a:r>
            <a:r>
              <a:rPr lang="es-ES" sz="1200" b="0" i="0" u="none" strike="noStrike" kern="1200" dirty="0" err="1" smtClean="0">
                <a:solidFill>
                  <a:schemeClr val="tx1"/>
                </a:solidFill>
                <a:effectLst/>
                <a:latin typeface="+mn-lt"/>
                <a:ea typeface="+mn-ea"/>
                <a:cs typeface="+mn-cs"/>
                <a:hlinkClick r:id="rId20" tooltip="OpenSSL"/>
              </a:rPr>
              <a:t>OpenSSL</a:t>
            </a:r>
            <a:r>
              <a:rPr lang="es-ES" sz="1200" b="0" i="0" kern="1200" dirty="0" smtClean="0">
                <a:solidFill>
                  <a:schemeClr val="tx1"/>
                </a:solidFill>
                <a:effectLst/>
                <a:latin typeface="+mn-lt"/>
                <a:ea typeface="+mn-ea"/>
                <a:cs typeface="+mn-cs"/>
              </a:rPr>
              <a:t>, solo vulnerable en su versión 1.0.1f, que permite a un atacante leer la </a:t>
            </a:r>
            <a:r>
              <a:rPr lang="es-ES" sz="1200" b="0" i="0" u="none" strike="noStrike" kern="1200" dirty="0" smtClean="0">
                <a:solidFill>
                  <a:schemeClr val="tx1"/>
                </a:solidFill>
                <a:effectLst/>
                <a:latin typeface="+mn-lt"/>
                <a:ea typeface="+mn-ea"/>
                <a:cs typeface="+mn-cs"/>
                <a:hlinkClick r:id="rId21" tooltip="Memoria (informática)"/>
              </a:rPr>
              <a:t>memoria</a:t>
            </a:r>
            <a:r>
              <a:rPr lang="es-ES" sz="1200" b="0" i="0" kern="1200" dirty="0" smtClean="0">
                <a:solidFill>
                  <a:schemeClr val="tx1"/>
                </a:solidFill>
                <a:effectLst/>
                <a:latin typeface="+mn-lt"/>
                <a:ea typeface="+mn-ea"/>
                <a:cs typeface="+mn-cs"/>
              </a:rPr>
              <a:t> de un servidor o un cliente, permitiéndole por ejemplo, conseguir las </a:t>
            </a:r>
            <a:r>
              <a:rPr lang="es-ES" sz="1200" b="0" i="0" u="none" strike="noStrike" kern="1200" dirty="0" smtClean="0">
                <a:solidFill>
                  <a:schemeClr val="tx1"/>
                </a:solidFill>
                <a:effectLst/>
                <a:latin typeface="+mn-lt"/>
                <a:ea typeface="+mn-ea"/>
                <a:cs typeface="+mn-cs"/>
                <a:hlinkClick r:id="rId22" tooltip="Criptografía asimétrica"/>
              </a:rPr>
              <a:t>claves privadas</a:t>
            </a:r>
            <a:r>
              <a:rPr lang="es-ES" sz="1200" b="0" i="0" kern="1200" dirty="0" smtClean="0">
                <a:solidFill>
                  <a:schemeClr val="tx1"/>
                </a:solidFill>
                <a:effectLst/>
                <a:latin typeface="+mn-lt"/>
                <a:ea typeface="+mn-ea"/>
                <a:cs typeface="+mn-cs"/>
              </a:rPr>
              <a:t> SSL de un servidor.</a:t>
            </a:r>
            <a:r>
              <a:rPr lang="es-ES" sz="1200" b="0" i="0" u="none" strike="noStrike" kern="1200" baseline="300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Investigaciones de auditorías muestran que, al parecer, algunos atacantes han explotado este error desde hace al menos cinco meses antes de que fuera descubierto y publicado.</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27</a:t>
            </a:fld>
            <a:endParaRPr lang="en-US"/>
          </a:p>
        </p:txBody>
      </p:sp>
    </p:spTree>
    <p:extLst>
      <p:ext uri="{BB962C8B-B14F-4D97-AF65-F5344CB8AC3E}">
        <p14:creationId xmlns:p14="http://schemas.microsoft.com/office/powerpoint/2010/main" val="65567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28</a:t>
            </a:fld>
            <a:endParaRPr lang="en-US"/>
          </a:p>
        </p:txBody>
      </p:sp>
    </p:spTree>
    <p:extLst>
      <p:ext uri="{BB962C8B-B14F-4D97-AF65-F5344CB8AC3E}">
        <p14:creationId xmlns:p14="http://schemas.microsoft.com/office/powerpoint/2010/main" val="248831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29</a:t>
            </a:fld>
            <a:endParaRPr lang="en-US"/>
          </a:p>
        </p:txBody>
      </p:sp>
    </p:spTree>
    <p:extLst>
      <p:ext uri="{BB962C8B-B14F-4D97-AF65-F5344CB8AC3E}">
        <p14:creationId xmlns:p14="http://schemas.microsoft.com/office/powerpoint/2010/main" val="7076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30</a:t>
            </a:fld>
            <a:endParaRPr lang="en-US"/>
          </a:p>
        </p:txBody>
      </p:sp>
    </p:spTree>
    <p:extLst>
      <p:ext uri="{BB962C8B-B14F-4D97-AF65-F5344CB8AC3E}">
        <p14:creationId xmlns:p14="http://schemas.microsoft.com/office/powerpoint/2010/main" val="101421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31</a:t>
            </a:fld>
            <a:endParaRPr lang="en-US"/>
          </a:p>
        </p:txBody>
      </p:sp>
    </p:spTree>
    <p:extLst>
      <p:ext uri="{BB962C8B-B14F-4D97-AF65-F5344CB8AC3E}">
        <p14:creationId xmlns:p14="http://schemas.microsoft.com/office/powerpoint/2010/main" val="127681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11/10/2014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11/10/2014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11/10/2014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11/10/2014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s-AR" sz="6000" dirty="0" smtClean="0">
                <a:latin typeface="Segoe UI" panose="020B0502040204020203" pitchFamily="34" charset="0"/>
                <a:cs typeface="Segoe UI" panose="020B0502040204020203" pitchFamily="34" charset="0"/>
              </a:rPr>
              <a:t>Fuga de Información en los Siglos XIX y XXI</a:t>
            </a:r>
            <a:endParaRPr lang="es-AR" sz="60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Tipos de controles para mitigar </a:t>
            </a:r>
            <a:r>
              <a:rPr lang="es-AR" dirty="0" smtClean="0">
                <a:latin typeface="Segoe UI" panose="020B0502040204020203" pitchFamily="34" charset="0"/>
                <a:cs typeface="Segoe UI" panose="020B0502040204020203" pitchFamily="34" charset="0"/>
              </a:rPr>
              <a:t>riesgos</a:t>
            </a:r>
            <a:endParaRPr lang="es-AR" b="1" dirty="0"/>
          </a:p>
        </p:txBody>
      </p:sp>
      <p:sp>
        <p:nvSpPr>
          <p:cNvPr id="4" name="3 CuadroTexto"/>
          <p:cNvSpPr txBox="1"/>
          <p:nvPr/>
        </p:nvSpPr>
        <p:spPr>
          <a:xfrm>
            <a:off x="909836" y="1318022"/>
            <a:ext cx="10297144" cy="3416320"/>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distintos tipos de controles, a saber:</a:t>
            </a:r>
          </a:p>
          <a:p>
            <a:r>
              <a:rPr lang="es-AR" sz="2400" dirty="0">
                <a:latin typeface="Segoe UI" panose="020B0502040204020203" pitchFamily="34" charset="0"/>
                <a:cs typeface="Segoe UI" panose="020B0502040204020203" pitchFamily="34" charset="0"/>
              </a:rPr>
              <a:t> </a:t>
            </a: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Preventivos</a:t>
            </a:r>
            <a:r>
              <a:rPr lang="es-AR" sz="2400" dirty="0">
                <a:latin typeface="Segoe UI" panose="020B0502040204020203" pitchFamily="34" charset="0"/>
                <a:cs typeface="Segoe UI" panose="020B0502040204020203" pitchFamily="34" charset="0"/>
              </a:rPr>
              <a:t>: identifican el riesgo antes de que se produzca. </a:t>
            </a:r>
            <a:endParaRPr lang="es-AR" sz="2400" dirty="0" smtClean="0">
              <a:latin typeface="Segoe UI" panose="020B0502040204020203" pitchFamily="34" charset="0"/>
              <a:cs typeface="Segoe UI" panose="020B0502040204020203" pitchFamily="34" charset="0"/>
            </a:endParaRPr>
          </a:p>
          <a:p>
            <a:pPr lvl="0"/>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err="1" smtClean="0">
                <a:latin typeface="Segoe UI" panose="020B0502040204020203" pitchFamily="34" charset="0"/>
                <a:cs typeface="Segoe UI" panose="020B0502040204020203" pitchFamily="34" charset="0"/>
              </a:rPr>
              <a:t>Detectivos</a:t>
            </a:r>
            <a:r>
              <a:rPr lang="es-AR" sz="2400" dirty="0">
                <a:latin typeface="Segoe UI" panose="020B0502040204020203" pitchFamily="34" charset="0"/>
                <a:cs typeface="Segoe UI" panose="020B0502040204020203" pitchFamily="34" charset="0"/>
              </a:rPr>
              <a:t>: se utilizan para detectar riesgos luego de que </a:t>
            </a:r>
            <a:r>
              <a:rPr lang="es-AR" sz="2400" dirty="0" smtClean="0">
                <a:latin typeface="Segoe UI" panose="020B0502040204020203" pitchFamily="34" charset="0"/>
                <a:cs typeface="Segoe UI" panose="020B0502040204020203" pitchFamily="34" charset="0"/>
              </a:rPr>
              <a:t>se</a:t>
            </a:r>
          </a:p>
          <a:p>
            <a:pPr lvl="0"/>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materializan. </a:t>
            </a:r>
            <a:endParaRPr lang="es-AR" sz="2400" dirty="0" smtClean="0">
              <a:latin typeface="Segoe UI" panose="020B0502040204020203" pitchFamily="34" charset="0"/>
              <a:cs typeface="Segoe UI" panose="020B0502040204020203" pitchFamily="34" charset="0"/>
            </a:endParaRPr>
          </a:p>
          <a:p>
            <a:pPr lvl="0"/>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Correctivos</a:t>
            </a:r>
            <a:r>
              <a:rPr lang="es-AR" sz="2400" dirty="0">
                <a:latin typeface="Segoe UI" panose="020B0502040204020203" pitchFamily="34" charset="0"/>
                <a:cs typeface="Segoe UI" panose="020B0502040204020203" pitchFamily="34" charset="0"/>
              </a:rPr>
              <a:t>: ayudan a </a:t>
            </a:r>
            <a:r>
              <a:rPr lang="es-AR" sz="2400" dirty="0" smtClean="0">
                <a:latin typeface="Segoe UI" panose="020B0502040204020203" pitchFamily="34" charset="0"/>
                <a:cs typeface="Segoe UI" panose="020B0502040204020203" pitchFamily="34" charset="0"/>
              </a:rPr>
              <a:t>la investigación y </a:t>
            </a:r>
            <a:r>
              <a:rPr lang="es-AR" sz="2400" dirty="0">
                <a:latin typeface="Segoe UI" panose="020B0502040204020203" pitchFamily="34" charset="0"/>
                <a:cs typeface="Segoe UI" panose="020B0502040204020203" pitchFamily="34" charset="0"/>
              </a:rPr>
              <a:t>corrección de las causas del riesgo. </a:t>
            </a:r>
          </a:p>
        </p:txBody>
      </p:sp>
    </p:spTree>
    <p:extLst>
      <p:ext uri="{BB962C8B-B14F-4D97-AF65-F5344CB8AC3E}">
        <p14:creationId xmlns:p14="http://schemas.microsoft.com/office/powerpoint/2010/main" val="420730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XIX</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entre mosquetes y bayonetas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2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4764361"/>
          </a:xfrm>
        </p:spPr>
        <p:txBody>
          <a:bodyPr/>
          <a:lstStyle/>
          <a:p>
            <a:r>
              <a:rPr lang="es-AR" dirty="0" smtClean="0">
                <a:latin typeface="Segoe UI" panose="020B0502040204020203" pitchFamily="34" charset="0"/>
                <a:cs typeface="Segoe UI" panose="020B0502040204020203" pitchFamily="34" charset="0"/>
              </a:rPr>
              <a:t>Revolución Industrial</a:t>
            </a:r>
          </a:p>
          <a:p>
            <a:r>
              <a:rPr lang="es-AR" dirty="0" smtClean="0">
                <a:latin typeface="Segoe UI" panose="020B0502040204020203" pitchFamily="34" charset="0"/>
                <a:cs typeface="Segoe UI" panose="020B0502040204020203" pitchFamily="34" charset="0"/>
              </a:rPr>
              <a:t>Innovación productiva, relevancia del inventor</a:t>
            </a:r>
          </a:p>
          <a:p>
            <a:r>
              <a:rPr lang="es-AR" dirty="0" smtClean="0">
                <a:latin typeface="Segoe UI" panose="020B0502040204020203" pitchFamily="34" charset="0"/>
                <a:cs typeface="Segoe UI" panose="020B0502040204020203" pitchFamily="34" charset="0"/>
              </a:rPr>
              <a:t>Política</a:t>
            </a:r>
          </a:p>
          <a:p>
            <a:pPr lvl="1"/>
            <a:r>
              <a:rPr lang="es-AR" dirty="0" smtClean="0">
                <a:latin typeface="Segoe UI" panose="020B0502040204020203" pitchFamily="34" charset="0"/>
                <a:cs typeface="Segoe UI" panose="020B0502040204020203" pitchFamily="34" charset="0"/>
              </a:rPr>
              <a:t>Europa</a:t>
            </a:r>
          </a:p>
          <a:p>
            <a:pPr lvl="1"/>
            <a:r>
              <a:rPr lang="es-AR" dirty="0" smtClean="0">
                <a:latin typeface="Segoe UI" panose="020B0502040204020203" pitchFamily="34" charset="0"/>
                <a:cs typeface="Segoe UI" panose="020B0502040204020203" pitchFamily="34" charset="0"/>
              </a:rPr>
              <a:t>América</a:t>
            </a:r>
          </a:p>
          <a:p>
            <a:pPr lvl="1"/>
            <a:r>
              <a:rPr lang="es-AR" dirty="0" smtClean="0">
                <a:latin typeface="Segoe UI" panose="020B0502040204020203" pitchFamily="34" charset="0"/>
                <a:cs typeface="Segoe UI" panose="020B0502040204020203" pitchFamily="34" charset="0"/>
              </a:rPr>
              <a:t>África</a:t>
            </a:r>
          </a:p>
          <a:p>
            <a:r>
              <a:rPr lang="es-AR" dirty="0" smtClean="0">
                <a:latin typeface="Segoe UI" panose="020B0502040204020203" pitchFamily="34" charset="0"/>
                <a:cs typeface="Segoe UI" panose="020B0502040204020203" pitchFamily="34" charset="0"/>
              </a:rPr>
              <a:t>Administración de la propiedad intelectual</a:t>
            </a:r>
          </a:p>
          <a:p>
            <a:pPr lvl="1"/>
            <a:r>
              <a:rPr lang="es-AR" dirty="0" smtClean="0">
                <a:latin typeface="Segoe UI" panose="020B0502040204020203" pitchFamily="34" charset="0"/>
                <a:cs typeface="Segoe UI" panose="020B0502040204020203" pitchFamily="34" charset="0"/>
              </a:rPr>
              <a:t>Cédulas Reales de Privilegio de Invención</a:t>
            </a:r>
          </a:p>
          <a:p>
            <a:pPr lvl="1"/>
            <a:r>
              <a:rPr lang="es-AR" dirty="0" smtClean="0">
                <a:latin typeface="Segoe UI" panose="020B0502040204020203" pitchFamily="34" charset="0"/>
                <a:cs typeface="Segoe UI" panose="020B0502040204020203" pitchFamily="34" charset="0"/>
              </a:rPr>
              <a:t>Patentes de Invención</a:t>
            </a:r>
          </a:p>
          <a:p>
            <a:pPr lvl="1"/>
            <a:r>
              <a:rPr lang="es-AR" dirty="0" smtClean="0">
                <a:latin typeface="Segoe UI" panose="020B0502040204020203" pitchFamily="34" charset="0"/>
                <a:cs typeface="Segoe UI" panose="020B0502040204020203" pitchFamily="34" charset="0"/>
              </a:rPr>
              <a:t>Propiedad Industrial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1184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Revolución Industrial</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Importancia de la técnica productiva</a:t>
            </a:r>
          </a:p>
          <a:p>
            <a:r>
              <a:rPr lang="es-AR" dirty="0" smtClean="0">
                <a:latin typeface="Segoe UI" panose="020B0502040204020203" pitchFamily="34" charset="0"/>
                <a:cs typeface="Segoe UI" panose="020B0502040204020203" pitchFamily="34" charset="0"/>
              </a:rPr>
              <a:t>Centralización poblacional</a:t>
            </a:r>
          </a:p>
          <a:p>
            <a:r>
              <a:rPr lang="es-AR" dirty="0" smtClean="0">
                <a:latin typeface="Segoe UI" panose="020B0502040204020203" pitchFamily="34" charset="0"/>
                <a:cs typeface="Segoe UI" panose="020B0502040204020203" pitchFamily="34" charset="0"/>
              </a:rPr>
              <a:t>Burguesía Industrial</a:t>
            </a:r>
          </a:p>
          <a:p>
            <a:r>
              <a:rPr lang="es-AR" dirty="0" smtClean="0">
                <a:latin typeface="Segoe UI" panose="020B0502040204020203" pitchFamily="34" charset="0"/>
                <a:cs typeface="Segoe UI" panose="020B0502040204020203" pitchFamily="34" charset="0"/>
              </a:rPr>
              <a:t>Ordenamiento social</a:t>
            </a:r>
          </a:p>
          <a:p>
            <a:r>
              <a:rPr lang="es-AR" dirty="0" smtClean="0">
                <a:latin typeface="Segoe UI" panose="020B0502040204020203" pitchFamily="34" charset="0"/>
                <a:cs typeface="Segoe UI" panose="020B0502040204020203" pitchFamily="34" charset="0"/>
              </a:rPr>
              <a:t>Liberalismo</a:t>
            </a:r>
          </a:p>
          <a:p>
            <a:r>
              <a:rPr lang="es-AR" dirty="0" smtClean="0">
                <a:latin typeface="Segoe UI" panose="020B0502040204020203" pitchFamily="34" charset="0"/>
                <a:cs typeface="Segoe UI" panose="020B0502040204020203" pitchFamily="34" charset="0"/>
              </a:rPr>
              <a:t>Iluminismo y doctrinas gnósticas</a:t>
            </a:r>
          </a:p>
          <a:p>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Iniciada a mediados del Siglo XVIII</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115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Innovación productiva:</a:t>
            </a:r>
            <a:br>
              <a:rPr lang="es-AR" dirty="0" smtClean="0">
                <a:latin typeface="Segoe UI" panose="020B0502040204020203" pitchFamily="34" charset="0"/>
                <a:cs typeface="Segoe UI" panose="020B0502040204020203" pitchFamily="34" charset="0"/>
              </a:rPr>
            </a:br>
            <a:r>
              <a:rPr lang="es-AR" dirty="0" smtClean="0">
                <a:latin typeface="Segoe UI" panose="020B0502040204020203" pitchFamily="34" charset="0"/>
                <a:cs typeface="Segoe UI" panose="020B0502040204020203" pitchFamily="34" charset="0"/>
              </a:rPr>
              <a:t>El Inventor</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Búsqueda de mayor productividad en la producción de bienes industriales</a:t>
            </a:r>
          </a:p>
          <a:p>
            <a:r>
              <a:rPr lang="es-AR" dirty="0" smtClean="0">
                <a:latin typeface="Segoe UI" panose="020B0502040204020203" pitchFamily="34" charset="0"/>
                <a:cs typeface="Segoe UI" panose="020B0502040204020203" pitchFamily="34" charset="0"/>
              </a:rPr>
              <a:t>Revalorización del conocimiento técnico</a:t>
            </a:r>
          </a:p>
          <a:p>
            <a:r>
              <a:rPr lang="es-AR" dirty="0" smtClean="0">
                <a:latin typeface="Segoe UI" panose="020B0502040204020203" pitchFamily="34" charset="0"/>
                <a:cs typeface="Segoe UI" panose="020B0502040204020203" pitchFamily="34" charset="0"/>
              </a:rPr>
              <a:t>Creciente demanda por un mayor incentivo a la actividad de la invención</a:t>
            </a:r>
          </a:p>
          <a:p>
            <a:r>
              <a:rPr lang="es-AR" dirty="0" smtClean="0">
                <a:latin typeface="Segoe UI" panose="020B0502040204020203" pitchFamily="34" charset="0"/>
                <a:cs typeface="Segoe UI" panose="020B0502040204020203" pitchFamily="34" charset="0"/>
              </a:rPr>
              <a:t>Sofisticación y formalización del conocimiento técnico</a:t>
            </a:r>
          </a:p>
          <a:p>
            <a:r>
              <a:rPr lang="es-AR" dirty="0" smtClean="0">
                <a:latin typeface="Segoe UI" panose="020B0502040204020203" pitchFamily="34" charset="0"/>
                <a:cs typeface="Segoe UI" panose="020B0502040204020203" pitchFamily="34" charset="0"/>
              </a:rPr>
              <a:t>Rédito del inventor</a:t>
            </a:r>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De la sabiduría a la invención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417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Política</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Propagación de estructuras e ideas de la Revolución Francesa</a:t>
            </a:r>
          </a:p>
          <a:p>
            <a:r>
              <a:rPr lang="es-AR" dirty="0" smtClean="0">
                <a:latin typeface="Segoe UI" panose="020B0502040204020203" pitchFamily="34" charset="0"/>
                <a:cs typeface="Segoe UI" panose="020B0502040204020203" pitchFamily="34" charset="0"/>
              </a:rPr>
              <a:t>Instauraciones de Repúblicas como Estados Nacionales</a:t>
            </a:r>
          </a:p>
          <a:p>
            <a:r>
              <a:rPr lang="es-AR" dirty="0" smtClean="0">
                <a:latin typeface="Segoe UI" panose="020B0502040204020203" pitchFamily="34" charset="0"/>
                <a:cs typeface="Segoe UI" panose="020B0502040204020203" pitchFamily="34" charset="0"/>
              </a:rPr>
              <a:t>Desintegración del Reino de Indias e independencia de regiones administrativas divididas en provincias</a:t>
            </a:r>
          </a:p>
          <a:p>
            <a:r>
              <a:rPr lang="es-AR" dirty="0" smtClean="0">
                <a:latin typeface="Segoe UI" panose="020B0502040204020203" pitchFamily="34" charset="0"/>
                <a:cs typeface="Segoe UI" panose="020B0502040204020203" pitchFamily="34" charset="0"/>
              </a:rPr>
              <a:t>Colonización de África. Expediciones científicas europeas y repartición de territorios continentales (Conferencia de Berlín)</a:t>
            </a:r>
          </a:p>
          <a:p>
            <a:r>
              <a:rPr lang="es-AR" dirty="0" smtClean="0">
                <a:latin typeface="Segoe UI" panose="020B0502040204020203" pitchFamily="34" charset="0"/>
                <a:cs typeface="Segoe UI" panose="020B0502040204020203" pitchFamily="34" charset="0"/>
              </a:rPr>
              <a:t>Doctrinas materialistas: liberalismo y socialismo</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“Lo relativo al ordenamiento de la ciudad”.</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698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anose="020B0502040204020203" pitchFamily="34" charset="0"/>
                <a:cs typeface="Segoe UI" panose="020B0502040204020203" pitchFamily="34" charset="0"/>
              </a:rPr>
              <a:t>Administración de la Propiedad Intelectual</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Cédulas Reales de Privilegio de Invención</a:t>
            </a:r>
          </a:p>
          <a:p>
            <a:r>
              <a:rPr lang="en-US" smtClean="0">
                <a:latin typeface="Segoe UI" panose="020B0502040204020203" pitchFamily="34" charset="0"/>
                <a:cs typeface="Segoe UI" panose="020B0502040204020203" pitchFamily="34" charset="0"/>
              </a:rPr>
              <a:t>Patente de Invención (principios S. XIX)</a:t>
            </a:r>
          </a:p>
          <a:p>
            <a:r>
              <a:rPr lang="en-US" smtClean="0">
                <a:latin typeface="Segoe UI" panose="020B0502040204020203" pitchFamily="34" charset="0"/>
                <a:cs typeface="Segoe UI" panose="020B0502040204020203" pitchFamily="34" charset="0"/>
              </a:rPr>
              <a:t>Convenio de París (1883). Protección internacional de la Propiedad Industrial.</a:t>
            </a:r>
          </a:p>
          <a:p>
            <a:r>
              <a:rPr lang="en-US" smtClean="0">
                <a:latin typeface="Segoe UI" panose="020B0502040204020203" pitchFamily="34" charset="0"/>
                <a:cs typeface="Segoe UI" panose="020B0502040204020203" pitchFamily="34" charset="0"/>
              </a:rPr>
              <a:t>Convenio de Berna (1886). Protección de los Derechos de Autor de obras literarias y artísticas (Dumas).</a:t>
            </a: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Entre la libertad y la privacidad</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56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latin typeface="Segoe UI" panose="020B0502040204020203" pitchFamily="34" charset="0"/>
                <a:cs typeface="Segoe UI" panose="020B0502040204020203" pitchFamily="34" charset="0"/>
              </a:rPr>
              <a:t>Mecanismos de Protección</a:t>
            </a:r>
            <a:endParaRPr lang="es-AR">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2388097"/>
          </a:xfrm>
        </p:spPr>
        <p:txBody>
          <a:bodyPr/>
          <a:lstStyle/>
          <a:p>
            <a:r>
              <a:rPr lang="es-AR" dirty="0" smtClean="0">
                <a:latin typeface="Segoe UI" panose="020B0502040204020203" pitchFamily="34" charset="0"/>
                <a:cs typeface="Segoe UI" panose="020B0502040204020203" pitchFamily="34" charset="0"/>
              </a:rPr>
              <a:t>Esteganografía</a:t>
            </a:r>
          </a:p>
          <a:p>
            <a:r>
              <a:rPr lang="es-AR" dirty="0" smtClean="0">
                <a:latin typeface="Segoe UI" panose="020B0502040204020203" pitchFamily="34" charset="0"/>
                <a:cs typeface="Segoe UI" panose="020B0502040204020203" pitchFamily="34" charset="0"/>
              </a:rPr>
              <a:t>Criptografía</a:t>
            </a: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p>
          <a:p>
            <a:pPr marL="0" indent="0">
              <a:buNone/>
            </a:pP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041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Esteganografía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Grecia, narraciones de Herodoto:</a:t>
            </a:r>
          </a:p>
          <a:p>
            <a:pPr lvl="1"/>
            <a:r>
              <a:rPr lang="en-US" smtClean="0">
                <a:latin typeface="Segoe UI" panose="020B0502040204020203" pitchFamily="34" charset="0"/>
                <a:cs typeface="Segoe UI" panose="020B0502040204020203" pitchFamily="34" charset="0"/>
              </a:rPr>
              <a:t>Tablilla grabada recubierta con cera</a:t>
            </a:r>
          </a:p>
          <a:p>
            <a:pPr lvl="1"/>
            <a:r>
              <a:rPr lang="en-US" smtClean="0">
                <a:latin typeface="Segoe UI" panose="020B0502040204020203" pitchFamily="34" charset="0"/>
                <a:cs typeface="Segoe UI" panose="020B0502040204020203" pitchFamily="34" charset="0"/>
              </a:rPr>
              <a:t>Mensaje en cabeza de esclavo rapado con pelo crecido.</a:t>
            </a:r>
          </a:p>
          <a:p>
            <a:r>
              <a:rPr lang="en-US" smtClean="0">
                <a:latin typeface="Segoe UI" panose="020B0502040204020203" pitchFamily="34" charset="0"/>
                <a:cs typeface="Segoe UI" panose="020B0502040204020203" pitchFamily="34" charset="0"/>
              </a:rPr>
              <a:t>Antigua China: mensajes en seda, envueltos en cera y tragado por mensajeros.</a:t>
            </a:r>
          </a:p>
          <a:p>
            <a:r>
              <a:rPr lang="en-US">
                <a:latin typeface="Segoe UI" panose="020B0502040204020203" pitchFamily="34" charset="0"/>
                <a:cs typeface="Segoe UI" panose="020B0502040204020203" pitchFamily="34" charset="0"/>
              </a:rPr>
              <a:t>Giambattista della Porta S. XVI, mensaje en el huevo duro.</a:t>
            </a:r>
          </a:p>
          <a:p>
            <a:r>
              <a:rPr lang="en-US" smtClean="0">
                <a:latin typeface="Segoe UI" panose="020B0502040204020203" pitchFamily="34" charset="0"/>
                <a:cs typeface="Segoe UI" panose="020B0502040204020203" pitchFamily="34" charset="0"/>
              </a:rPr>
              <a:t>Uso de tinta invisible sensible al calor (imperios griego y romano).</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Canal de información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7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Criptografía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Método de la varilla (</a:t>
            </a:r>
            <a:r>
              <a:rPr lang="es-AR" dirty="0" err="1" smtClean="0">
                <a:latin typeface="Segoe UI" panose="020B0502040204020203" pitchFamily="34" charset="0"/>
                <a:cs typeface="Segoe UI" panose="020B0502040204020203" pitchFamily="34" charset="0"/>
              </a:rPr>
              <a:t>Escítala</a:t>
            </a:r>
            <a:r>
              <a:rPr lang="es-AR" dirty="0" smtClean="0">
                <a:latin typeface="Segoe UI" panose="020B0502040204020203" pitchFamily="34" charset="0"/>
                <a:cs typeface="Segoe UI" panose="020B0502040204020203" pitchFamily="34" charset="0"/>
              </a:rPr>
              <a:t>). Esparta, Imperio griego, siglo V, AC</a:t>
            </a:r>
          </a:p>
          <a:p>
            <a:r>
              <a:rPr lang="es-AR" dirty="0" smtClean="0">
                <a:latin typeface="Segoe UI" panose="020B0502040204020203" pitchFamily="34" charset="0"/>
                <a:cs typeface="Segoe UI" panose="020B0502040204020203" pitchFamily="34" charset="0"/>
              </a:rPr>
              <a:t>Máquina de rodillos de Thomas Jefferson (10 cilindros con el alfabeto coaxiales)</a:t>
            </a:r>
          </a:p>
          <a:p>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 de </a:t>
            </a:r>
            <a:r>
              <a:rPr lang="es-AR" dirty="0" err="1" smtClean="0">
                <a:latin typeface="Segoe UI" panose="020B0502040204020203" pitchFamily="34" charset="0"/>
                <a:cs typeface="Segoe UI" panose="020B0502040204020203" pitchFamily="34" charset="0"/>
              </a:rPr>
              <a:t>Wheatsone</a:t>
            </a:r>
            <a:r>
              <a:rPr lang="es-AR" dirty="0" smtClean="0">
                <a:latin typeface="Segoe UI" panose="020B0502040204020203" pitchFamily="34" charset="0"/>
                <a:cs typeface="Segoe UI" panose="020B0502040204020203" pitchFamily="34" charset="0"/>
              </a:rPr>
              <a:t>. Método digráfico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 por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a:t>
            </a:r>
          </a:p>
          <a:p>
            <a:r>
              <a:rPr lang="es-AR" dirty="0" err="1" smtClean="0">
                <a:latin typeface="Segoe UI" panose="020B0502040204020203" pitchFamily="34" charset="0"/>
                <a:cs typeface="Segoe UI" panose="020B0502040204020203" pitchFamily="34" charset="0"/>
              </a:rPr>
              <a:t>Étienne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Bazeries</a:t>
            </a:r>
            <a:r>
              <a:rPr lang="es-AR" dirty="0" smtClean="0">
                <a:latin typeface="Segoe UI" panose="020B0502040204020203" pitchFamily="34" charset="0"/>
                <a:cs typeface="Segoe UI" panose="020B0502040204020203" pitchFamily="34" charset="0"/>
              </a:rPr>
              <a:t>, 1890, variante de la máquina de Thomas Jefferson</a:t>
            </a: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Significado del mensaje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3237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Patentes de Invención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951414" y="685800"/>
            <a:ext cx="6400800" cy="5983560"/>
          </a:xfrm>
        </p:spPr>
        <p:txBody>
          <a:bodyPr>
            <a:normAutofit/>
          </a:bodyPr>
          <a:lstStyle/>
          <a:p>
            <a:r>
              <a:rPr lang="es-AR" dirty="0" smtClean="0">
                <a:latin typeface="Segoe UI" panose="020B0502040204020203" pitchFamily="34" charset="0"/>
                <a:cs typeface="Segoe UI" panose="020B0502040204020203" pitchFamily="34" charset="0"/>
              </a:rPr>
              <a:t>Cédula Real de Privilegio de Invención</a:t>
            </a:r>
          </a:p>
          <a:p>
            <a:pPr lvl="1"/>
            <a:r>
              <a:rPr lang="es-AR" dirty="0" smtClean="0">
                <a:latin typeface="Segoe UI" panose="020B0502040204020203" pitchFamily="34" charset="0"/>
                <a:cs typeface="Segoe UI" panose="020B0502040204020203" pitchFamily="34" charset="0"/>
              </a:rPr>
              <a:t>Otorgada por autoridad monárquica</a:t>
            </a:r>
          </a:p>
          <a:p>
            <a:pPr lvl="1"/>
            <a:r>
              <a:rPr lang="es-AR" dirty="0" smtClean="0">
                <a:latin typeface="Segoe UI" panose="020B0502040204020203" pitchFamily="34" charset="0"/>
                <a:cs typeface="Segoe UI" panose="020B0502040204020203" pitchFamily="34" charset="0"/>
              </a:rPr>
              <a:t>Privilegio concedido</a:t>
            </a:r>
          </a:p>
          <a:p>
            <a:pPr lvl="1"/>
            <a:r>
              <a:rPr lang="es-AR" dirty="0" smtClean="0">
                <a:latin typeface="Segoe UI" panose="020B0502040204020203" pitchFamily="34" charset="0"/>
                <a:cs typeface="Segoe UI" panose="020B0502040204020203" pitchFamily="34" charset="0"/>
              </a:rPr>
              <a:t>A criterio de la autoridad, entrega ocasional</a:t>
            </a:r>
          </a:p>
          <a:p>
            <a:r>
              <a:rPr lang="es-AR" dirty="0" smtClean="0">
                <a:latin typeface="Segoe UI" panose="020B0502040204020203" pitchFamily="34" charset="0"/>
                <a:cs typeface="Segoe UI" panose="020B0502040204020203" pitchFamily="34" charset="0"/>
              </a:rPr>
              <a:t>Opositores a la propiedad intelectual en el siglo XVIII (Thomas Jefferson y </a:t>
            </a:r>
            <a:r>
              <a:rPr lang="es-AR" dirty="0" err="1" smtClean="0">
                <a:latin typeface="Segoe UI" panose="020B0502040204020203" pitchFamily="34" charset="0"/>
                <a:cs typeface="Segoe UI" panose="020B0502040204020203" pitchFamily="34" charset="0"/>
              </a:rPr>
              <a:t>Benjamin</a:t>
            </a:r>
            <a:r>
              <a:rPr lang="es-AR" dirty="0" smtClean="0">
                <a:latin typeface="Segoe UI" panose="020B0502040204020203" pitchFamily="34" charset="0"/>
                <a:cs typeface="Segoe UI" panose="020B0502040204020203" pitchFamily="34" charset="0"/>
              </a:rPr>
              <a:t> Franklin) superados por coyuntura industrial</a:t>
            </a:r>
          </a:p>
          <a:p>
            <a:r>
              <a:rPr lang="es-AR" dirty="0" smtClean="0">
                <a:latin typeface="Segoe UI" panose="020B0502040204020203" pitchFamily="34" charset="0"/>
                <a:cs typeface="Segoe UI" panose="020B0502040204020203" pitchFamily="34" charset="0"/>
              </a:rPr>
              <a:t>Patente de Invención (1820) por presión de sectores liberales</a:t>
            </a:r>
          </a:p>
          <a:p>
            <a:r>
              <a:rPr lang="es-AR" dirty="0" smtClean="0">
                <a:latin typeface="Segoe UI" panose="020B0502040204020203" pitchFamily="34" charset="0"/>
                <a:cs typeface="Segoe UI" panose="020B0502040204020203" pitchFamily="34" charset="0"/>
              </a:rPr>
              <a:t>Convenio de París 1883 (Propiedad Industrial internacionalizada)</a:t>
            </a:r>
          </a:p>
          <a:p>
            <a:r>
              <a:rPr lang="es-AR" dirty="0" smtClean="0">
                <a:latin typeface="Segoe UI" panose="020B0502040204020203" pitchFamily="34" charset="0"/>
                <a:cs typeface="Segoe UI" panose="020B0502040204020203" pitchFamily="34" charset="0"/>
              </a:rPr>
              <a:t>Convenio de Berna 1886 (Derechos de Autor)</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Este conocimiento es mío.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432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Cajas de Seguridad</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Los activos más importantes eran siempre tangibles</a:t>
            </a:r>
          </a:p>
          <a:p>
            <a:r>
              <a:rPr lang="es-AR" dirty="0" smtClean="0">
                <a:latin typeface="Segoe UI" panose="020B0502040204020203" pitchFamily="34" charset="0"/>
                <a:cs typeface="Segoe UI" panose="020B0502040204020203" pitchFamily="34" charset="0"/>
              </a:rPr>
              <a:t>El conocimiento tenía soportes físicos</a:t>
            </a:r>
          </a:p>
          <a:p>
            <a:r>
              <a:rPr lang="es-AR" dirty="0" smtClean="0">
                <a:latin typeface="Segoe UI" panose="020B0502040204020203" pitchFamily="34" charset="0"/>
                <a:cs typeface="Segoe UI" panose="020B0502040204020203" pitchFamily="34" charset="0"/>
              </a:rPr>
              <a:t>Utilización desde la época del imperio romano (cajas de hierro)</a:t>
            </a:r>
          </a:p>
          <a:p>
            <a:r>
              <a:rPr lang="es-AR" dirty="0" smtClean="0">
                <a:latin typeface="Segoe UI" panose="020B0502040204020203" pitchFamily="34" charset="0"/>
                <a:cs typeface="Segoe UI" panose="020B0502040204020203" pitchFamily="34" charset="0"/>
              </a:rPr>
              <a:t>Evolución técnica de cerrajes y blindajes durante el Siglo XIX</a:t>
            </a:r>
          </a:p>
          <a:p>
            <a:r>
              <a:rPr lang="es-AR" dirty="0" smtClean="0">
                <a:latin typeface="Segoe UI" panose="020B0502040204020203" pitchFamily="34" charset="0"/>
                <a:cs typeface="Segoe UI" panose="020B0502040204020203" pitchFamily="34" charset="0"/>
              </a:rPr>
              <a:t>Debilidad: factor humano y administración de las llaves</a:t>
            </a:r>
          </a:p>
          <a:p>
            <a:r>
              <a:rPr lang="es-AR" dirty="0" smtClean="0">
                <a:latin typeface="Segoe UI" panose="020B0502040204020203" pitchFamily="34" charset="0"/>
                <a:cs typeface="Segoe UI" panose="020B0502040204020203" pitchFamily="34" charset="0"/>
              </a:rPr>
              <a:t>Servicios tercerizados de guarda de bienes. Explosión del negocio a partir de la segunda mitad del siglo XIX</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La llave es la clave. Obstrucción física al elemento protegido.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9638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itchFamily="34" charset="0"/>
                <a:ea typeface="Segoe UI" pitchFamily="34" charset="0"/>
                <a:cs typeface="Segoe UI" pitchFamily="34" charset="0"/>
              </a:rPr>
              <a:t>Riesgo a que otro patente el activo propio</a:t>
            </a:r>
          </a:p>
          <a:p>
            <a:r>
              <a:rPr lang="es-AR" dirty="0" smtClean="0">
                <a:latin typeface="Segoe UI" pitchFamily="34" charset="0"/>
                <a:ea typeface="Segoe UI" pitchFamily="34" charset="0"/>
                <a:cs typeface="Segoe UI" pitchFamily="34" charset="0"/>
              </a:rPr>
              <a:t>Comercialización de activo propio por parte de otras organizaciones</a:t>
            </a:r>
          </a:p>
          <a:p>
            <a:r>
              <a:rPr lang="es-AR" dirty="0" smtClean="0">
                <a:latin typeface="Segoe UI" pitchFamily="34" charset="0"/>
                <a:ea typeface="Segoe UI" pitchFamily="34" charset="0"/>
                <a:cs typeface="Segoe UI" pitchFamily="34" charset="0"/>
              </a:rPr>
              <a:t>Copia de patentes en el extranjero</a:t>
            </a:r>
          </a:p>
          <a:p>
            <a:r>
              <a:rPr lang="es-AR" dirty="0" smtClean="0">
                <a:latin typeface="Segoe UI" pitchFamily="34" charset="0"/>
                <a:ea typeface="Segoe UI" pitchFamily="34" charset="0"/>
                <a:cs typeface="Segoe UI" pitchFamily="34" charset="0"/>
              </a:rPr>
              <a:t>Robo de documentación</a:t>
            </a:r>
          </a:p>
          <a:p>
            <a:r>
              <a:rPr lang="es-AR" dirty="0" smtClean="0">
                <a:latin typeface="Segoe UI" pitchFamily="34" charset="0"/>
                <a:ea typeface="Segoe UI" pitchFamily="34" charset="0"/>
                <a:cs typeface="Segoe UI" pitchFamily="34" charset="0"/>
              </a:rPr>
              <a:t>Información clave en manos del enemigo</a:t>
            </a:r>
          </a:p>
          <a:p>
            <a:r>
              <a:rPr lang="es-AR" dirty="0" smtClean="0">
                <a:latin typeface="Segoe UI" pitchFamily="34" charset="0"/>
                <a:ea typeface="Segoe UI" pitchFamily="34" charset="0"/>
                <a:cs typeface="Segoe UI" pitchFamily="34" charset="0"/>
              </a:rPr>
              <a:t>Pérdida de información</a:t>
            </a:r>
          </a:p>
          <a:p>
            <a:pPr lvl="1"/>
            <a:r>
              <a:rPr lang="es-AR" dirty="0" smtClean="0">
                <a:latin typeface="Segoe UI" pitchFamily="34" charset="0"/>
                <a:ea typeface="Segoe UI" pitchFamily="34" charset="0"/>
                <a:cs typeface="Segoe UI" pitchFamily="34" charset="0"/>
              </a:rPr>
              <a:t>Siniestros</a:t>
            </a:r>
          </a:p>
        </p:txBody>
      </p:sp>
    </p:spTree>
    <p:extLst>
      <p:ext uri="{BB962C8B-B14F-4D97-AF65-F5344CB8AC3E}">
        <p14:creationId xmlns:p14="http://schemas.microsoft.com/office/powerpoint/2010/main" val="167921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Guerra Civil Americana</a:t>
            </a:r>
          </a:p>
          <a:p>
            <a:pPr lvl="1"/>
            <a:r>
              <a:rPr lang="es-AR" dirty="0" smtClean="0">
                <a:latin typeface="Segoe UI" pitchFamily="34" charset="0"/>
                <a:ea typeface="Segoe UI" pitchFamily="34" charset="0"/>
                <a:cs typeface="Segoe UI" pitchFamily="34" charset="0"/>
              </a:rPr>
              <a:t>Unión – Sustitución + Transposición</a:t>
            </a:r>
          </a:p>
          <a:p>
            <a:pPr lvl="1"/>
            <a:r>
              <a:rPr lang="es-AR" dirty="0" smtClean="0">
                <a:latin typeface="Segoe UI" pitchFamily="34" charset="0"/>
                <a:ea typeface="Segoe UI" pitchFamily="34" charset="0"/>
                <a:cs typeface="Segoe UI" pitchFamily="34" charset="0"/>
              </a:rPr>
              <a:t>Confederados - Vigenère </a:t>
            </a:r>
          </a:p>
          <a:p>
            <a:r>
              <a:rPr lang="es-AR" dirty="0" smtClean="0">
                <a:latin typeface="Segoe UI" pitchFamily="34" charset="0"/>
                <a:ea typeface="Segoe UI" pitchFamily="34" charset="0"/>
                <a:cs typeface="Segoe UI" pitchFamily="34" charset="0"/>
              </a:rPr>
              <a:t>Telegrama Zimmermann</a:t>
            </a:r>
          </a:p>
          <a:p>
            <a:r>
              <a:rPr lang="es-AR" dirty="0" smtClean="0">
                <a:latin typeface="Segoe UI" pitchFamily="34" charset="0"/>
                <a:ea typeface="Segoe UI" pitchFamily="34" charset="0"/>
                <a:cs typeface="Segoe UI" pitchFamily="34" charset="0"/>
              </a:rPr>
              <a:t>Máquina de Colossus</a:t>
            </a:r>
          </a:p>
          <a:p>
            <a:r>
              <a:rPr lang="es-AR" dirty="0" smtClean="0">
                <a:latin typeface="Segoe UI" pitchFamily="34" charset="0"/>
                <a:ea typeface="Segoe UI" pitchFamily="34" charset="0"/>
                <a:cs typeface="Segoe UI" pitchFamily="34" charset="0"/>
              </a:rPr>
              <a:t>Coca Cola - 1886</a:t>
            </a:r>
          </a:p>
          <a:p>
            <a:r>
              <a:rPr lang="es-AR" dirty="0" smtClean="0">
                <a:latin typeface="Segoe UI" pitchFamily="34" charset="0"/>
                <a:ea typeface="Segoe UI" pitchFamily="34" charset="0"/>
                <a:cs typeface="Segoe UI" pitchFamily="34" charset="0"/>
              </a:rPr>
              <a:t>Automóvil</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XXI</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como activo primordial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3939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p14="http://schemas.microsoft.com/office/powerpoint/2010/main" val="26752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tecnológicos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2204" y="1752600"/>
            <a:ext cx="488785" cy="4737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2324" y="2226345"/>
            <a:ext cx="571129" cy="5711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5418" y="3507492"/>
            <a:ext cx="628380" cy="62838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3943" y="4135872"/>
            <a:ext cx="1602471" cy="85343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eartbleed Bu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07248" y="5566459"/>
            <a:ext cx="674788" cy="81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1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i="1"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4292" y="1988840"/>
            <a:ext cx="2376264" cy="147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 tecnológicos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2004" y="3983194"/>
            <a:ext cx="2204196" cy="220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a:latin typeface="Segoe UI" panose="020B0502040204020203" pitchFamily="34" charset="0"/>
                <a:cs typeface="Segoe UI" panose="020B0502040204020203" pitchFamily="34" charset="0"/>
              </a:rPr>
              <a:t>Cómo deshacerse de forma segura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controles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334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ES" sz="2000" dirty="0" smtClean="0">
                <a:latin typeface="Segoe UI" panose="020B0502040204020203" pitchFamily="34" charset="0"/>
                <a:cs typeface="Segoe UI" panose="020B0502040204020203" pitchFamily="34" charset="0"/>
              </a:rPr>
              <a:t>1996: </a:t>
            </a:r>
            <a:r>
              <a:rPr lang="es-ES" sz="2000" dirty="0">
                <a:latin typeface="Segoe UI" panose="020B0502040204020203" pitchFamily="34" charset="0"/>
                <a:cs typeface="Segoe UI" panose="020B0502040204020203" pitchFamily="34" charset="0"/>
              </a:rPr>
              <a:t>se promulgó en Estados Unidos la ley HIPAA (</a:t>
            </a:r>
            <a:r>
              <a:rPr lang="es-ES" sz="2000" dirty="0" err="1">
                <a:latin typeface="Segoe UI" panose="020B0502040204020203" pitchFamily="34" charset="0"/>
                <a:cs typeface="Segoe UI" panose="020B0502040204020203" pitchFamily="34" charset="0"/>
              </a:rPr>
              <a:t>Health</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Insurance</a:t>
            </a:r>
            <a:r>
              <a:rPr lang="es-ES" sz="2000" dirty="0">
                <a:latin typeface="Segoe UI" panose="020B0502040204020203" pitchFamily="34" charset="0"/>
                <a:cs typeface="Segoe UI" panose="020B0502040204020203" pitchFamily="34" charset="0"/>
              </a:rPr>
              <a:t> </a:t>
            </a:r>
            <a:r>
              <a:rPr lang="es-ES" sz="2000" dirty="0" err="1" smtClean="0">
                <a:latin typeface="Segoe UI" panose="020B0502040204020203" pitchFamily="34" charset="0"/>
                <a:cs typeface="Segoe UI" panose="020B0502040204020203" pitchFamily="34" charset="0"/>
              </a:rPr>
              <a:t>Portability</a:t>
            </a:r>
            <a:r>
              <a:rPr lang="es-ES" sz="2000" dirty="0" smtClean="0">
                <a:latin typeface="Segoe UI" panose="020B0502040204020203" pitchFamily="34" charset="0"/>
                <a:cs typeface="Segoe UI" panose="020B0502040204020203" pitchFamily="34" charset="0"/>
              </a:rPr>
              <a:t> </a:t>
            </a:r>
            <a:r>
              <a:rPr lang="es-ES" sz="2000" dirty="0">
                <a:latin typeface="Segoe UI" panose="020B0502040204020203" pitchFamily="34" charset="0"/>
                <a:cs typeface="Segoe UI" panose="020B0502040204020203" pitchFamily="34" charset="0"/>
              </a:rPr>
              <a:t>and </a:t>
            </a:r>
            <a:r>
              <a:rPr lang="es-ES" sz="2000" dirty="0" err="1">
                <a:latin typeface="Segoe UI" panose="020B0502040204020203" pitchFamily="34" charset="0"/>
                <a:cs typeface="Segoe UI" panose="020B0502040204020203" pitchFamily="34" charset="0"/>
              </a:rPr>
              <a:t>Accountability</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Act</a:t>
            </a:r>
            <a:r>
              <a:rPr lang="es-ES" sz="2000" dirty="0">
                <a:latin typeface="Segoe UI" panose="020B0502040204020203" pitchFamily="34" charset="0"/>
                <a:cs typeface="Segoe UI" panose="020B0502040204020203" pitchFamily="34" charset="0"/>
              </a:rPr>
              <a:t>), cuyo objetivo es asegurar la privacidad de los pacientes y la seguridad de la información relacionada a </a:t>
            </a:r>
            <a:r>
              <a:rPr lang="es-ES" sz="2000" dirty="0" smtClean="0">
                <a:latin typeface="Segoe UI" panose="020B0502040204020203" pitchFamily="34" charset="0"/>
                <a:cs typeface="Segoe UI" panose="020B0502040204020203" pitchFamily="34" charset="0"/>
              </a:rPr>
              <a:t>ellos. </a:t>
            </a:r>
            <a:r>
              <a:rPr lang="es-ES" sz="2000" dirty="0">
                <a:latin typeface="Segoe UI" panose="020B0502040204020203" pitchFamily="34" charset="0"/>
                <a:cs typeface="Segoe UI" panose="020B0502040204020203" pitchFamily="34" charset="0"/>
              </a:rPr>
              <a:t>En el año 2004 se produjo el primer caso de violación a esta ley, cuando un empleado de una asociación de enfermos de cáncer utilizó información de pacientes para obtener tarjetas de crédito.</a:t>
            </a:r>
            <a:endParaRPr lang="es-ES" sz="2000" dirty="0" smtClean="0">
              <a:latin typeface="Segoe UI" panose="020B0502040204020203" pitchFamily="34" charset="0"/>
              <a:cs typeface="Segoe UI" panose="020B0502040204020203" pitchFamily="34" charset="0"/>
            </a:endParaRPr>
          </a:p>
          <a:p>
            <a:r>
              <a:rPr lang="es-ES" sz="2000" dirty="0" smtClean="0">
                <a:latin typeface="Segoe UI" panose="020B0502040204020203" pitchFamily="34" charset="0"/>
                <a:cs typeface="Segoe UI" panose="020B0502040204020203" pitchFamily="34" charset="0"/>
              </a:rPr>
              <a:t>2010:  </a:t>
            </a:r>
            <a:r>
              <a:rPr lang="es-ES" sz="2000" dirty="0">
                <a:latin typeface="Segoe UI" panose="020B0502040204020203" pitchFamily="34" charset="0"/>
                <a:cs typeface="Segoe UI" panose="020B0502040204020203" pitchFamily="34" charset="0"/>
              </a:rPr>
              <a:t>Google detectó que había sido víctima de un ataque desde China, que robó información de su propiedad intelectual. El ataque logró entrar a correos de un grupo de activistas chinos, así como también empresas financieras, tecnológicas, tecnológicas, y medios y químicos.</a:t>
            </a:r>
          </a:p>
          <a:p>
            <a:r>
              <a:rPr lang="es-ES" sz="2000" dirty="0" smtClean="0">
                <a:latin typeface="Segoe UI" panose="020B0502040204020203" pitchFamily="34" charset="0"/>
                <a:cs typeface="Segoe UI" panose="020B0502040204020203" pitchFamily="34" charset="0"/>
              </a:rPr>
              <a:t>2014: </a:t>
            </a:r>
            <a:r>
              <a:rPr lang="es-AR" sz="2000" dirty="0" smtClean="0">
                <a:latin typeface="Segoe UI" panose="020B0502040204020203" pitchFamily="34" charset="0"/>
                <a:cs typeface="Segoe UI" panose="020B0502040204020203" pitchFamily="34" charset="0"/>
              </a:rPr>
              <a:t>Edward </a:t>
            </a:r>
            <a:r>
              <a:rPr lang="es-AR" sz="2000" dirty="0" err="1" smtClean="0">
                <a:latin typeface="Segoe UI" panose="020B0502040204020203" pitchFamily="34" charset="0"/>
                <a:cs typeface="Segoe UI" panose="020B0502040204020203" pitchFamily="34" charset="0"/>
              </a:rPr>
              <a:t>Snowden</a:t>
            </a:r>
            <a:r>
              <a:rPr lang="es-AR" sz="2000" dirty="0" smtClean="0">
                <a:latin typeface="Segoe UI" panose="020B0502040204020203" pitchFamily="34" charset="0"/>
                <a:cs typeface="Segoe UI" panose="020B0502040204020203" pitchFamily="34" charset="0"/>
              </a:rPr>
              <a:t> revela cómo la Casa Blanca y sus organismos espían las comunicaciones en Internet. </a:t>
            </a:r>
            <a:r>
              <a:rPr lang="es-AR" sz="2000" dirty="0" err="1" smtClean="0">
                <a:latin typeface="Segoe UI" panose="020B0502040204020203" pitchFamily="34" charset="0"/>
                <a:cs typeface="Segoe UI" panose="020B0502040204020203" pitchFamily="34" charset="0"/>
              </a:rPr>
              <a:t>Snowden</a:t>
            </a:r>
            <a:r>
              <a:rPr lang="es-AR" sz="2000" dirty="0">
                <a:latin typeface="Segoe UI" panose="020B0502040204020203" pitchFamily="34" charset="0"/>
                <a:cs typeface="Segoe UI" panose="020B0502040204020203" pitchFamily="34" charset="0"/>
              </a:rPr>
              <a:t>, asilado político en Rusia, filtró documentos sobre las prácticas de espionaje del Gobierno empleando unidades de memoria USB (“</a:t>
            </a:r>
            <a:r>
              <a:rPr lang="es-AR" sz="2000" dirty="0" err="1">
                <a:latin typeface="Segoe UI" panose="020B0502040204020203" pitchFamily="34" charset="0"/>
                <a:cs typeface="Segoe UI" panose="020B0502040204020203" pitchFamily="34" charset="0"/>
              </a:rPr>
              <a:t>pendrives</a:t>
            </a:r>
            <a:r>
              <a:rPr lang="es-AR"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929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Conclusiones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960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marL="342900" indent="-342900">
              <a:lnSpc>
                <a:spcPct val="150000"/>
              </a:lnSpc>
            </a:pPr>
            <a:r>
              <a:rPr lang="es-AR" dirty="0" smtClean="0">
                <a:latin typeface="Segoe UI" panose="020B0502040204020203" pitchFamily="34" charset="0"/>
                <a:cs typeface="Segoe UI" panose="020B0502040204020203" pitchFamily="34" charset="0"/>
              </a:rPr>
              <a:t>La amenaza más grande para las organizaciones probablemente no sean los ataques de terceros, ni los empleados maliciosos, sino los empleados descuidados que de forma inintencionada divulgan información sensible</a:t>
            </a:r>
          </a:p>
          <a:p>
            <a:pPr marL="342900" indent="-342900">
              <a:lnSpc>
                <a:spcPct val="150000"/>
              </a:lnSpc>
            </a:pPr>
            <a:r>
              <a:rPr lang="es-AR" dirty="0" smtClean="0">
                <a:latin typeface="Segoe UI" panose="020B0502040204020203" pitchFamily="34" charset="0"/>
                <a:cs typeface="Segoe UI" panose="020B0502040204020203" pitchFamily="34" charset="0"/>
              </a:rPr>
              <a:t>Una combinación de protección tecnológica, políticas y procedimientos actualizados, y educación de los usuarios deberían contribuir a paliar los efectos que causan estas fugas</a:t>
            </a:r>
          </a:p>
          <a:p>
            <a:pPr>
              <a:lnSpc>
                <a:spcPct val="150000"/>
              </a:lnSpc>
            </a:pPr>
            <a:endParaRPr lang="es-AR" dirty="0" smtClean="0">
              <a:latin typeface="Segoe UI" panose="020B0502040204020203" pitchFamily="34" charset="0"/>
              <a:cs typeface="Segoe UI" panose="020B0502040204020203" pitchFamily="34" charset="0"/>
            </a:endParaRPr>
          </a:p>
          <a:p>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022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marL="342900" indent="-342900">
              <a:lnSpc>
                <a:spcPct val="150000"/>
              </a:lnSpc>
            </a:pPr>
            <a:r>
              <a:rPr lang="es-AR" dirty="0">
                <a:latin typeface="Segoe UI" panose="020B0502040204020203" pitchFamily="34" charset="0"/>
                <a:cs typeface="Segoe UI" panose="020B0502040204020203" pitchFamily="34" charset="0"/>
              </a:rPr>
              <a:t>Procedimiento básico para desarrollar una estrategia de protección: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Clasificar la información a proteger</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Entender los datos que se manejan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Establecer políticas sobre el manejo de la información</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Capacitar al personal en las herramientas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Implementar seguridad a nivel físico</a:t>
            </a:r>
          </a:p>
          <a:p>
            <a:pPr marL="342900" indent="-342900">
              <a:lnSpc>
                <a:spcPct val="150000"/>
              </a:lnSpc>
            </a:pPr>
            <a:r>
              <a:rPr lang="es-AR" dirty="0">
                <a:latin typeface="Segoe UI" panose="020B0502040204020203" pitchFamily="34" charset="0"/>
                <a:cs typeface="Segoe UI" panose="020B0502040204020203" pitchFamily="34" charset="0"/>
              </a:rPr>
              <a:t>No debe olvidarse de ejecutar revisiones periódicas, para mantener las políticas actualizadas y en conformidad con los requisitos y las tendencias </a:t>
            </a:r>
            <a:r>
              <a:rPr lang="es-AR" dirty="0" smtClean="0">
                <a:latin typeface="Segoe UI" panose="020B0502040204020203" pitchFamily="34" charset="0"/>
                <a:cs typeface="Segoe UI" panose="020B0502040204020203" pitchFamily="34" charset="0"/>
              </a:rPr>
              <a:t>tecnológicas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53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342900" indent="-342900"/>
            <a:r>
              <a:rPr lang="es-AR" dirty="0">
                <a:latin typeface="Segoe UI" panose="020B0502040204020203" pitchFamily="34" charset="0"/>
                <a:cs typeface="Segoe UI" panose="020B0502040204020203" pitchFamily="34" charset="0"/>
              </a:rPr>
              <a:t>A pesar de que los ataques maliciosos son una minoría, no deberían ser </a:t>
            </a:r>
            <a:r>
              <a:rPr lang="es-AR" dirty="0" smtClean="0">
                <a:latin typeface="Segoe UI" panose="020B0502040204020203" pitchFamily="34" charset="0"/>
                <a:cs typeface="Segoe UI" panose="020B0502040204020203" pitchFamily="34" charset="0"/>
              </a:rPr>
              <a:t>ignorados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Existen </a:t>
            </a:r>
            <a:r>
              <a:rPr lang="es-AR" dirty="0">
                <a:latin typeface="Segoe UI" panose="020B0502040204020203" pitchFamily="34" charset="0"/>
                <a:cs typeface="Segoe UI" panose="020B0502040204020203" pitchFamily="34" charset="0"/>
              </a:rPr>
              <a:t>múltiples vías de escape de información que deben ser </a:t>
            </a:r>
            <a:r>
              <a:rPr lang="es-AR" dirty="0" smtClean="0">
                <a:latin typeface="Segoe UI" panose="020B0502040204020203" pitchFamily="34" charset="0"/>
                <a:cs typeface="Segoe UI" panose="020B0502040204020203" pitchFamily="34" charset="0"/>
              </a:rPr>
              <a:t>monitoreadas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No </a:t>
            </a:r>
            <a:r>
              <a:rPr lang="es-AR" dirty="0">
                <a:latin typeface="Segoe UI" panose="020B0502040204020203" pitchFamily="34" charset="0"/>
                <a:cs typeface="Segoe UI" panose="020B0502040204020203" pitchFamily="34" charset="0"/>
              </a:rPr>
              <a:t>existen soluciones que protejan los activos intangibles de forma 100% segura, se puede minimizar la probabilidad de que ocurran pérdidas mediante la aplicación de varios métodos </a:t>
            </a:r>
            <a:r>
              <a:rPr lang="es-AR" dirty="0" smtClean="0">
                <a:latin typeface="Segoe UI" panose="020B0502040204020203" pitchFamily="34" charset="0"/>
                <a:cs typeface="Segoe UI" panose="020B0502040204020203" pitchFamily="34" charset="0"/>
              </a:rPr>
              <a:t>complementarios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69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sz="6600" dirty="0" smtClean="0">
                <a:latin typeface="Segoe UI" panose="020B0502040204020203" pitchFamily="34" charset="0"/>
                <a:cs typeface="Segoe UI" panose="020B0502040204020203" pitchFamily="34" charset="0"/>
              </a:rPr>
              <a:t>Fin</a:t>
            </a:r>
            <a:endParaRPr lang="en-US" sz="6600"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1371600"/>
          </a:xfrm>
        </p:spPr>
        <p:txBody>
          <a:bodyPr>
            <a:normAutofit fontScale="90000"/>
          </a:bodyPr>
          <a:lstStyle/>
          <a:p>
            <a:pPr algn="ctr"/>
            <a:r>
              <a:rPr lang="es-AR" sz="4000" dirty="0">
                <a:latin typeface="Segoe UI" panose="020B0502040204020203" pitchFamily="34" charset="0"/>
                <a:cs typeface="Segoe UI" panose="020B0502040204020203" pitchFamily="34" charset="0"/>
              </a:rPr>
              <a:t>El activo más valioso de las organizaciones</a:t>
            </a:r>
            <a:r>
              <a:rPr lang="es-AR" dirty="0">
                <a:latin typeface="Segoe UI" panose="020B0502040204020203" pitchFamily="34" charset="0"/>
                <a:cs typeface="Segoe UI" panose="020B0502040204020203" pitchFamily="34" charset="0"/>
              </a:rPr>
              <a:t/>
            </a:r>
            <a:br>
              <a:rPr lang="es-AR" dirty="0">
                <a:latin typeface="Segoe UI" panose="020B0502040204020203" pitchFamily="34" charset="0"/>
                <a:cs typeface="Segoe UI" panose="020B0502040204020203" pitchFamily="34" charset="0"/>
              </a:rPr>
            </a:b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1531370" y="1700808"/>
            <a:ext cx="9315570" cy="4062651"/>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tangibles (antiguamente)</a:t>
            </a: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intangibles (actualmente)</a:t>
            </a: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información</a:t>
            </a:r>
            <a:r>
              <a:rPr lang="es-AR" sz="2400" dirty="0">
                <a:latin typeface="Segoe UI" panose="020B0502040204020203" pitchFamily="34" charset="0"/>
                <a:cs typeface="Segoe UI" panose="020B0502040204020203" pitchFamily="34" charset="0"/>
              </a:rPr>
              <a:t> se ha convertido en el activo más importante que posee cualquier organización → </a:t>
            </a:r>
            <a:r>
              <a:rPr lang="es-AR" sz="2400" b="1" dirty="0">
                <a:latin typeface="Segoe UI" panose="020B0502040204020203" pitchFamily="34" charset="0"/>
                <a:cs typeface="Segoe UI" panose="020B0502040204020203" pitchFamily="34" charset="0"/>
              </a:rPr>
              <a:t>protección de la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Existen dos conceptos asociados a información: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Confidencialidad</a:t>
            </a:r>
            <a:r>
              <a:rPr lang="es-AR" sz="2400" dirty="0" smtClean="0">
                <a:latin typeface="Segoe UI" panose="020B0502040204020203" pitchFamily="34" charset="0"/>
                <a:cs typeface="Segoe UI" panose="020B0502040204020203" pitchFamily="34" charset="0"/>
              </a:rPr>
              <a:t> → </a:t>
            </a:r>
            <a:r>
              <a:rPr lang="es-AR" sz="2400" dirty="0">
                <a:latin typeface="Segoe UI" panose="020B0502040204020203" pitchFamily="34" charset="0"/>
                <a:cs typeface="Segoe UI" panose="020B0502040204020203" pitchFamily="34" charset="0"/>
              </a:rPr>
              <a:t>autorización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Privacidad</a:t>
            </a:r>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 garantía</a:t>
            </a:r>
          </a:p>
          <a:p>
            <a:pPr marL="285750" indent="-285750">
              <a:buFont typeface="Arial" panose="020B0604020202020204" pitchFamily="34" charset="0"/>
              <a:buChar char="•"/>
            </a:pP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335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882600" y="1412776"/>
            <a:ext cx="7732092" cy="4062651"/>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fuga de información </a:t>
            </a:r>
            <a:r>
              <a:rPr lang="es-AR" sz="2400" dirty="0">
                <a:latin typeface="Segoe UI" panose="020B0502040204020203" pitchFamily="34" charset="0"/>
                <a:cs typeface="Segoe UI" panose="020B0502040204020203" pitchFamily="34" charset="0"/>
              </a:rPr>
              <a:t>ocurre cuando algún dato que tiene valor para una organización pasa a manos ajenas, perdiendo la cualidad de confidencialidad que le fue asignada.</a:t>
            </a:r>
          </a:p>
          <a:p>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En el caso de </a:t>
            </a:r>
            <a:r>
              <a:rPr lang="es-AR" sz="2400" b="1" dirty="0">
                <a:latin typeface="Segoe UI" panose="020B0502040204020203" pitchFamily="34" charset="0"/>
                <a:cs typeface="Segoe UI" panose="020B0502040204020203" pitchFamily="34" charset="0"/>
              </a:rPr>
              <a:t>Argentina</a:t>
            </a:r>
            <a:r>
              <a:rPr lang="es-AR" sz="2400" dirty="0">
                <a:latin typeface="Segoe UI" panose="020B0502040204020203" pitchFamily="34" charset="0"/>
                <a:cs typeface="Segoe UI" panose="020B0502040204020203" pitchFamily="34" charset="0"/>
              </a:rPr>
              <a:t>, las principales </a:t>
            </a:r>
            <a:r>
              <a:rPr lang="es-AR" sz="2400" dirty="0" smtClean="0">
                <a:latin typeface="Segoe UI" panose="020B0502040204020203" pitchFamily="34" charset="0"/>
                <a:cs typeface="Segoe UI" panose="020B0502040204020203" pitchFamily="34" charset="0"/>
              </a:rPr>
              <a:t>fugas </a:t>
            </a:r>
            <a:r>
              <a:rPr lang="es-AR" sz="2400" dirty="0">
                <a:latin typeface="Segoe UI" panose="020B0502040204020203" pitchFamily="34" charset="0"/>
                <a:cs typeface="Segoe UI" panose="020B0502040204020203" pitchFamily="34" charset="0"/>
              </a:rPr>
              <a:t>de </a:t>
            </a:r>
            <a:r>
              <a:rPr lang="es-AR" sz="2400" dirty="0" smtClean="0">
                <a:latin typeface="Segoe UI" panose="020B0502040204020203" pitchFamily="34" charset="0"/>
                <a:cs typeface="Segoe UI" panose="020B0502040204020203" pitchFamily="34" charset="0"/>
              </a:rPr>
              <a:t>información son por: </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Negligencia o desconocimiento</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Ataques internos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Delincuentes informáticos</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dirty="0"/>
          </a:p>
        </p:txBody>
      </p:sp>
      <p:pic>
        <p:nvPicPr>
          <p:cNvPr id="1026" name="Picture 2" descr="C:\Users\ar031512\Desktop\3846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8628" y="3789040"/>
            <a:ext cx="3036527" cy="221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00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909836" y="1318022"/>
            <a:ext cx="10153128" cy="5539978"/>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Los sistemas de información capturan, procesan y almacenan información en una gran variedad de </a:t>
            </a:r>
            <a:r>
              <a:rPr lang="es-AR" sz="2400" dirty="0" smtClean="0">
                <a:latin typeface="Segoe UI" panose="020B0502040204020203" pitchFamily="34" charset="0"/>
                <a:cs typeface="Segoe UI" panose="020B0502040204020203" pitchFamily="34" charset="0"/>
              </a:rPr>
              <a:t>dispositivos </a:t>
            </a:r>
            <a:r>
              <a:rPr lang="es-AR" sz="2400" dirty="0">
                <a:latin typeface="Segoe UI" panose="020B0502040204020203" pitchFamily="34" charset="0"/>
                <a:cs typeface="Segoe UI" panose="020B0502040204020203" pitchFamily="34" charset="0"/>
              </a:rPr>
              <a:t>→ </a:t>
            </a:r>
            <a:r>
              <a:rPr lang="es-AR" sz="2400" dirty="0" smtClean="0">
                <a:latin typeface="Segoe UI" panose="020B0502040204020203" pitchFamily="34" charset="0"/>
                <a:cs typeface="Segoe UI" panose="020B0502040204020203" pitchFamily="34" charset="0"/>
              </a:rPr>
              <a:t>tratamiento </a:t>
            </a:r>
            <a:r>
              <a:rPr lang="es-AR" sz="2400" dirty="0">
                <a:latin typeface="Segoe UI" panose="020B0502040204020203" pitchFamily="34" charset="0"/>
                <a:cs typeface="Segoe UI" panose="020B0502040204020203" pitchFamily="34" charset="0"/>
              </a:rPr>
              <a:t>especial para mitigar el riesgo </a:t>
            </a:r>
            <a:r>
              <a:rPr lang="es-AR" sz="2400" dirty="0" smtClean="0">
                <a:latin typeface="Segoe UI" panose="020B0502040204020203" pitchFamily="34" charset="0"/>
                <a:cs typeface="Segoe UI" panose="020B0502040204020203" pitchFamily="34" charset="0"/>
              </a:rPr>
              <a:t>de información</a:t>
            </a:r>
            <a:endParaRPr lang="es-AR" sz="2400" dirty="0">
              <a:latin typeface="Segoe UI" panose="020B0502040204020203" pitchFamily="34" charset="0"/>
              <a:cs typeface="Segoe UI" panose="020B0502040204020203" pitchFamily="34" charset="0"/>
            </a:endParaRPr>
          </a:p>
          <a:p>
            <a:r>
              <a:rPr lang="es-AR" sz="2400" dirty="0">
                <a:latin typeface="Segoe UI" panose="020B0502040204020203" pitchFamily="34" charset="0"/>
                <a:cs typeface="Segoe UI" panose="020B0502040204020203" pitchFamily="34" charset="0"/>
              </a:rPr>
              <a:t> </a:t>
            </a:r>
            <a:endParaRPr lang="es-AR"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smtClean="0">
                <a:latin typeface="Segoe UI" panose="020B0502040204020203" pitchFamily="34" charset="0"/>
                <a:cs typeface="Segoe UI" panose="020B0502040204020203" pitchFamily="34" charset="0"/>
              </a:rPr>
              <a:t>Existen dos tipos principales de dispositivos: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físicos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electrónicos</a:t>
            </a:r>
          </a:p>
          <a:p>
            <a:pPr lvl="0"/>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clave para decidir cómo manejar la </a:t>
            </a:r>
            <a:r>
              <a:rPr lang="es-AR" sz="2400"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Tipo </a:t>
            </a:r>
            <a:r>
              <a:rPr lang="es-AR" sz="2400" dirty="0">
                <a:latin typeface="Segoe UI" panose="020B0502040204020203" pitchFamily="34" charset="0"/>
                <a:cs typeface="Segoe UI" panose="020B0502040204020203" pitchFamily="34" charset="0"/>
              </a:rPr>
              <a:t>de información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Nivel </a:t>
            </a:r>
            <a:r>
              <a:rPr lang="es-AR" sz="2400" dirty="0">
                <a:latin typeface="Segoe UI" panose="020B0502040204020203" pitchFamily="34" charset="0"/>
                <a:cs typeface="Segoe UI" panose="020B0502040204020203" pitchFamily="34" charset="0"/>
              </a:rPr>
              <a:t>de confidencialidad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Dónde </a:t>
            </a:r>
            <a:r>
              <a:rPr lang="es-AR" sz="2400" dirty="0">
                <a:latin typeface="Segoe UI" panose="020B0502040204020203" pitchFamily="34" charset="0"/>
                <a:cs typeface="Segoe UI" panose="020B0502040204020203" pitchFamily="34" charset="0"/>
              </a:rPr>
              <a:t>está </a:t>
            </a:r>
            <a:r>
              <a:rPr lang="es-AR" sz="2400" dirty="0" smtClean="0">
                <a:latin typeface="Segoe UI" panose="020B0502040204020203" pitchFamily="34" charset="0"/>
                <a:cs typeface="Segoe UI" panose="020B0502040204020203" pitchFamily="34" charset="0"/>
              </a:rPr>
              <a:t>almacenada</a:t>
            </a:r>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Se debe </a:t>
            </a:r>
            <a:r>
              <a:rPr lang="es-AR" sz="2400" dirty="0">
                <a:latin typeface="Segoe UI" panose="020B0502040204020203" pitchFamily="34" charset="0"/>
                <a:cs typeface="Segoe UI" panose="020B0502040204020203" pitchFamily="34" charset="0"/>
              </a:rPr>
              <a:t>categorizar la información y luego asociar un tipo de  </a:t>
            </a:r>
            <a:r>
              <a:rPr lang="es-AR" sz="2400" dirty="0" smtClean="0">
                <a:latin typeface="Segoe UI" panose="020B0502040204020203" pitchFamily="34" charset="0"/>
                <a:cs typeface="Segoe UI" panose="020B0502040204020203" pitchFamily="34" charset="0"/>
              </a:rPr>
              <a:t>  </a:t>
            </a:r>
            <a:r>
              <a:rPr lang="es-AR" sz="2400" b="1" dirty="0" smtClean="0">
                <a:latin typeface="Segoe UI" panose="020B0502040204020203" pitchFamily="34" charset="0"/>
                <a:cs typeface="Segoe UI" panose="020B0502040204020203" pitchFamily="34" charset="0"/>
              </a:rPr>
              <a:t>mecanismo </a:t>
            </a:r>
            <a:r>
              <a:rPr lang="es-AR" sz="2400" b="1" dirty="0">
                <a:latin typeface="Segoe UI" panose="020B0502040204020203" pitchFamily="34" charset="0"/>
                <a:cs typeface="Segoe UI" panose="020B0502040204020203" pitchFamily="34" charset="0"/>
              </a:rPr>
              <a:t>para deshacerse de esa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lvl="0"/>
            <a:endParaRPr lang="es-AR" dirty="0"/>
          </a:p>
        </p:txBody>
      </p:sp>
    </p:spTree>
    <p:extLst>
      <p:ext uri="{BB962C8B-B14F-4D97-AF65-F5344CB8AC3E}">
        <p14:creationId xmlns:p14="http://schemas.microsoft.com/office/powerpoint/2010/main" val="343844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860" y="332656"/>
            <a:ext cx="10188623"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información </a:t>
            </a:r>
            <a:r>
              <a:rPr lang="es-AR" dirty="0" smtClean="0">
                <a:latin typeface="Segoe UI" panose="020B0502040204020203" pitchFamily="34" charset="0"/>
                <a:cs typeface="Segoe UI" panose="020B0502040204020203" pitchFamily="34" charset="0"/>
              </a:rPr>
              <a:t>I</a:t>
            </a:r>
            <a:endParaRPr lang="es-AR" b="1" dirty="0"/>
          </a:p>
        </p:txBody>
      </p:sp>
      <p:sp>
        <p:nvSpPr>
          <p:cNvPr id="4" name="3 CuadroTexto"/>
          <p:cNvSpPr txBox="1"/>
          <p:nvPr/>
        </p:nvSpPr>
        <p:spPr>
          <a:xfrm>
            <a:off x="909836" y="1318022"/>
            <a:ext cx="10297144" cy="4431983"/>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cuatro categorías de mecanismos para deshacerse de información</a:t>
            </a:r>
            <a:r>
              <a:rPr lang="es-AR" sz="2400" dirty="0" smtClean="0">
                <a:latin typeface="Segoe UI" panose="020B0502040204020203" pitchFamily="34" charset="0"/>
                <a:cs typeface="Segoe UI" panose="020B0502040204020203" pitchFamily="34" charset="0"/>
              </a:rPr>
              <a:t>:</a:t>
            </a:r>
          </a:p>
          <a:p>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Desecho</a:t>
            </a:r>
            <a:r>
              <a:rPr lang="es-AR" sz="2400" dirty="0">
                <a:latin typeface="Segoe UI" panose="020B0502040204020203" pitchFamily="34" charset="0"/>
                <a:cs typeface="Segoe UI" panose="020B0502040204020203" pitchFamily="34" charset="0"/>
              </a:rPr>
              <a:t>: la información se elimina sin ningún tipo de tratamiento.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Limpieza</a:t>
            </a:r>
            <a:r>
              <a:rPr lang="es-AR" sz="2400" dirty="0">
                <a:latin typeface="Segoe UI" panose="020B0502040204020203" pitchFamily="34" charset="0"/>
                <a:cs typeface="Segoe UI" panose="020B0502040204020203" pitchFamily="34" charset="0"/>
              </a:rPr>
              <a:t>: la información se elimina de tal forma que se impide su recuperación mediante herramientas de recuperación de datos.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Purga</a:t>
            </a:r>
            <a:r>
              <a:rPr lang="es-AR" sz="2400" dirty="0">
                <a:latin typeface="Segoe UI" panose="020B0502040204020203" pitchFamily="34" charset="0"/>
                <a:cs typeface="Segoe UI" panose="020B0502040204020203" pitchFamily="34" charset="0"/>
              </a:rPr>
              <a:t>: la confidencialidad de la información se protege contra ataques de laboratorio.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Destrucción</a:t>
            </a:r>
            <a:r>
              <a:rPr lang="es-AR" sz="2400" dirty="0">
                <a:latin typeface="Segoe UI" panose="020B0502040204020203" pitchFamily="34" charset="0"/>
                <a:cs typeface="Segoe UI" panose="020B0502040204020203" pitchFamily="34" charset="0"/>
              </a:rPr>
              <a:t>: la información se elimina físicamente.</a:t>
            </a:r>
          </a:p>
          <a:p>
            <a:pPr lvl="0"/>
            <a:endParaRPr lang="es-AR" dirty="0"/>
          </a:p>
        </p:txBody>
      </p:sp>
    </p:spTree>
    <p:extLst>
      <p:ext uri="{BB962C8B-B14F-4D97-AF65-F5344CB8AC3E}">
        <p14:creationId xmlns:p14="http://schemas.microsoft.com/office/powerpoint/2010/main" val="383336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844" y="116632"/>
            <a:ext cx="10260631"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a:t>
            </a:r>
            <a:r>
              <a:rPr lang="es-AR" dirty="0" smtClean="0">
                <a:latin typeface="Segoe UI" panose="020B0502040204020203" pitchFamily="34" charset="0"/>
                <a:cs typeface="Segoe UI" panose="020B0502040204020203" pitchFamily="34" charset="0"/>
              </a:rPr>
              <a:t>información II </a:t>
            </a:r>
            <a:endParaRPr lang="es-AR"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036" y="836712"/>
            <a:ext cx="7056784" cy="579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41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Riesgos </a:t>
            </a:r>
            <a:r>
              <a:rPr lang="es-AR" dirty="0" smtClean="0">
                <a:latin typeface="Segoe UI" panose="020B0502040204020203" pitchFamily="34" charset="0"/>
                <a:cs typeface="Segoe UI" panose="020B0502040204020203" pitchFamily="34" charset="0"/>
              </a:rPr>
              <a:t>existentes</a:t>
            </a:r>
            <a:endParaRPr lang="es-AR" b="1" dirty="0"/>
          </a:p>
        </p:txBody>
      </p:sp>
      <p:sp>
        <p:nvSpPr>
          <p:cNvPr id="4" name="3 CuadroTexto"/>
          <p:cNvSpPr txBox="1"/>
          <p:nvPr/>
        </p:nvSpPr>
        <p:spPr>
          <a:xfrm>
            <a:off x="909836" y="1318022"/>
            <a:ext cx="7848872" cy="5262979"/>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Tiene su origen en el continuo incremento de herramientas y aplicaciones tecnológicas que no cuentan con una gestión adecuada de seguridad</a:t>
            </a:r>
          </a:p>
          <a:p>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El </a:t>
            </a:r>
            <a:r>
              <a:rPr lang="es-AR" sz="2400" dirty="0">
                <a:latin typeface="Segoe UI" panose="020B0502040204020203" pitchFamily="34" charset="0"/>
                <a:cs typeface="Segoe UI" panose="020B0502040204020203" pitchFamily="34" charset="0"/>
              </a:rPr>
              <a:t>riesgo tecnológico puede verse desde tres aspectos:</a:t>
            </a:r>
          </a:p>
          <a:p>
            <a:r>
              <a:rPr lang="es-AR" sz="2400" dirty="0">
                <a:latin typeface="Segoe UI" panose="020B0502040204020203" pitchFamily="34" charset="0"/>
                <a:cs typeface="Segoe UI" panose="020B0502040204020203" pitchFamily="34" charset="0"/>
              </a:rPr>
              <a:t>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de la </a:t>
            </a:r>
            <a:r>
              <a:rPr lang="es-AR" sz="2400" b="1" dirty="0">
                <a:latin typeface="Segoe UI" panose="020B0502040204020203" pitchFamily="34" charset="0"/>
                <a:cs typeface="Segoe UI" panose="020B0502040204020203" pitchFamily="34" charset="0"/>
              </a:rPr>
              <a:t>infraestructura tecnológica </a:t>
            </a:r>
            <a:r>
              <a:rPr lang="es-AR" sz="2400" dirty="0">
                <a:latin typeface="Segoe UI" panose="020B0502040204020203" pitchFamily="34" charset="0"/>
                <a:cs typeface="Segoe UI" panose="020B0502040204020203" pitchFamily="34" charset="0"/>
              </a:rPr>
              <a:t>(hardware o nivel físico</a:t>
            </a:r>
            <a:r>
              <a:rPr lang="es-AR" sz="2400" dirty="0" smtClean="0">
                <a:latin typeface="Segoe UI" panose="020B0502040204020203" pitchFamily="34" charset="0"/>
                <a:cs typeface="Segoe UI" panose="020B0502040204020203" pitchFamily="34" charset="0"/>
              </a:rPr>
              <a:t>)</a:t>
            </a:r>
            <a:endParaRPr lang="es-AR" sz="2400" dirty="0">
              <a:latin typeface="Segoe UI" panose="020B0502040204020203" pitchFamily="34" charset="0"/>
              <a:cs typeface="Segoe UI" panose="020B0502040204020203" pitchFamily="34" charset="0"/>
            </a:endParaRP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a:t>
            </a:r>
            <a:r>
              <a:rPr lang="es-AR" sz="2400" b="1" dirty="0">
                <a:latin typeface="Segoe UI" panose="020B0502040204020203" pitchFamily="34" charset="0"/>
                <a:cs typeface="Segoe UI" panose="020B0502040204020203" pitchFamily="34" charset="0"/>
              </a:rPr>
              <a:t>lógico</a:t>
            </a:r>
            <a:r>
              <a:rPr lang="es-AR" sz="2400" dirty="0">
                <a:latin typeface="Segoe UI" panose="020B0502040204020203" pitchFamily="34" charset="0"/>
                <a:cs typeface="Segoe UI" panose="020B0502040204020203" pitchFamily="34" charset="0"/>
              </a:rPr>
              <a:t> (riesgos asociados a software, sistemas de información e información)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Riesgos derivados del </a:t>
            </a:r>
            <a:r>
              <a:rPr lang="es-AR" sz="2400" b="1" dirty="0">
                <a:latin typeface="Segoe UI" panose="020B0502040204020203" pitchFamily="34" charset="0"/>
                <a:cs typeface="Segoe UI" panose="020B0502040204020203" pitchFamily="34" charset="0"/>
              </a:rPr>
              <a:t>mal uso </a:t>
            </a:r>
            <a:r>
              <a:rPr lang="es-AR" sz="2400" dirty="0">
                <a:latin typeface="Segoe UI" panose="020B0502040204020203" pitchFamily="34" charset="0"/>
                <a:cs typeface="Segoe UI" panose="020B0502040204020203" pitchFamily="34" charset="0"/>
              </a:rPr>
              <a:t>de los anteriores </a:t>
            </a:r>
            <a:r>
              <a:rPr lang="es-AR" sz="2400" dirty="0" smtClean="0">
                <a:latin typeface="Segoe UI" panose="020B0502040204020203" pitchFamily="34" charset="0"/>
                <a:cs typeface="Segoe UI" panose="020B0502040204020203" pitchFamily="34" charset="0"/>
              </a:rPr>
              <a:t>factores</a:t>
            </a:r>
            <a:r>
              <a:rPr lang="es-AR" sz="2400" dirty="0">
                <a:latin typeface="Segoe UI" panose="020B0502040204020203" pitchFamily="34" charset="0"/>
                <a:cs typeface="Segoe UI" panose="020B0502040204020203" pitchFamily="34" charset="0"/>
              </a:rPr>
              <a:t>, que corresponde al factor humano </a:t>
            </a:r>
            <a:r>
              <a:rPr lang="es-AR" sz="2400" dirty="0" smtClean="0">
                <a:latin typeface="Segoe UI" panose="020B0502040204020203" pitchFamily="34" charset="0"/>
                <a:cs typeface="Segoe UI" panose="020B0502040204020203" pitchFamily="34" charset="0"/>
              </a:rPr>
              <a:t>como </a:t>
            </a:r>
            <a:r>
              <a:rPr lang="es-AR" sz="2400" dirty="0">
                <a:latin typeface="Segoe UI" panose="020B0502040204020203" pitchFamily="34" charset="0"/>
                <a:cs typeface="Segoe UI" panose="020B0502040204020203" pitchFamily="34" charset="0"/>
              </a:rPr>
              <a:t>un tercer nivel.</a:t>
            </a:r>
          </a:p>
          <a:p>
            <a:pPr lvl="0"/>
            <a:endParaRPr lang="es-AR" sz="2400" dirty="0">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463" y="4077072"/>
            <a:ext cx="3117824" cy="241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71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2006</Words>
  <Application>Microsoft Office PowerPoint</Application>
  <PresentationFormat>Custom</PresentationFormat>
  <Paragraphs>287</Paragraphs>
  <Slides>36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Corbel</vt:lpstr>
      <vt:lpstr>Segoe UI</vt:lpstr>
      <vt:lpstr>Wingdings</vt:lpstr>
      <vt:lpstr>Digital Blue Tunnel 16x9</vt:lpstr>
      <vt:lpstr>Fuga de Información en los Siglos XIX y XXI</vt:lpstr>
      <vt:lpstr>Integrantes</vt:lpstr>
      <vt:lpstr>Introducción</vt:lpstr>
      <vt:lpstr>El activo más valioso de las organizaciones </vt:lpstr>
      <vt:lpstr>La fuga de información I</vt:lpstr>
      <vt:lpstr>La fuga de información II</vt:lpstr>
      <vt:lpstr>Cómo deshacerse de forma segura de información I</vt:lpstr>
      <vt:lpstr>Cómo deshacerse de forma segura de información II </vt:lpstr>
      <vt:lpstr>Riesgos existentes</vt:lpstr>
      <vt:lpstr>Tipos de controles para mitigar riesgos</vt:lpstr>
      <vt:lpstr>Siglo XIX</vt:lpstr>
      <vt:lpstr>Introducción</vt:lpstr>
      <vt:lpstr>Revolución Industrial</vt:lpstr>
      <vt:lpstr>Innovación productiva: El Inventor</vt:lpstr>
      <vt:lpstr>Política</vt:lpstr>
      <vt:lpstr>Administración de la Propiedad Intelectual</vt:lpstr>
      <vt:lpstr>Mecanismos de Protección</vt:lpstr>
      <vt:lpstr>Esteganografía</vt:lpstr>
      <vt:lpstr>Criptografía</vt:lpstr>
      <vt:lpstr>Patentes de Invención</vt:lpstr>
      <vt:lpstr>Cajas de Seguridad</vt:lpstr>
      <vt:lpstr>Siglo XIX – Riesgos</vt:lpstr>
      <vt:lpstr>Siglo XIX – Casos reales</vt:lpstr>
      <vt:lpstr>Siglo XIX – Casos reales (cont.)</vt:lpstr>
      <vt:lpstr>Siglo XXI</vt:lpstr>
      <vt:lpstr>Introducción</vt:lpstr>
      <vt:lpstr>Eventos tecnológicos</vt:lpstr>
      <vt:lpstr>Mecanismos de defensa</vt:lpstr>
      <vt:lpstr>Mecanismos de defensa (cont.)</vt:lpstr>
      <vt:lpstr>Riesgos</vt:lpstr>
      <vt:lpstr>Casos reales</vt:lpstr>
      <vt:lpstr>Conclusiones</vt:lpstr>
      <vt:lpstr>Conclusiones</vt:lpstr>
      <vt:lpstr>Conclusiones (cont.)</vt:lpstr>
      <vt:lpstr>Conclusiones (cont.)</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2014-11-10T04:39:12Z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