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showGuides="1">
      <p:cViewPr varScale="1">
        <p:scale>
          <a:sx n="62" d="100"/>
          <a:sy n="62" d="100"/>
        </p:scale>
        <p:origin x="72" y="1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62F989-351A-9B23-FFB7-C3987EB1DD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3BF4BFF-DB9B-D9AA-0626-59452C861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72DE040-89DC-210D-B458-45E3545B649A}"/>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4CD4ED53-7CD9-2F56-8C79-03FFD144BE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A99B94B-854B-4C7B-85D3-DC5444CE37D4}"/>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3801962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3C2C66-EB84-DC57-8F36-6C8CCCD2B91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4E0B96-8DF4-943F-BA9C-E796A3CFE038}"/>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013A384-E181-E773-0F01-6F6236C53E35}"/>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460F19DE-617F-3DF2-BF00-66531DC5CB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4A293-FA5D-7A34-92ED-3F5E9BEA121F}"/>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4182258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6656811-49E7-86FB-BF14-9083AC05C05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11458BD-D7B4-92A3-890B-BD921471CE8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C5E966-0B55-5818-A073-9D3D01FD2A0E}"/>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9BEA4BE1-99A6-4357-2C94-63FC0BE95E8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CB5BF3-17A6-A040-33C0-0DCC281A5BE9}"/>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46573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5A6949-564D-63DD-EB01-924C0A1B02F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B1B2CF-F935-2693-F4CE-02FD7C3955D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F7DBD6A-910F-D293-CE63-7B0EB5F79600}"/>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61728B04-F9A7-ECCA-6427-0532DB65F55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B1022A7-EC87-79A9-FDD9-DCCF7D69B20A}"/>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571601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81A32A-A2B8-4F91-05D8-C370947C0A1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140DB35-785F-2989-34F9-DBCDD4AF81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DA3CBFF-4A41-DFDD-BC42-580F7F13B27B}"/>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565B6593-44B1-A81C-1C0D-07E36FB9B5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20E88AE-F4AD-9126-E589-A9E1AD8D61D9}"/>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1799861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F7DCE-232F-D0D1-40E8-36C0EA8DD5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EC141C-FF4C-1A8B-A454-F0CC35ABDA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B8D5F8B-19DD-F39F-3CBC-E0CF7B7F21C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D2B9FAB-E2BB-6E9C-546D-D5EA36540D2D}"/>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6" name="フッター プレースホルダー 5">
            <a:extLst>
              <a:ext uri="{FF2B5EF4-FFF2-40B4-BE49-F238E27FC236}">
                <a16:creationId xmlns:a16="http://schemas.microsoft.com/office/drawing/2014/main" id="{A1D59051-6ED4-7DFA-3BCC-2839992FAF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EB65354-4C54-1517-A2F0-C55E22DF1D00}"/>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170549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87209A-D2AC-B6AA-A2ED-E9D7440EA2E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C4D3F5-26B1-F4DB-B548-F89AE511A2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1AFFC42-89B7-ADAA-0A76-6DCAEF4311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37BEF20-F3BD-4879-8C41-479C07475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E0D1AFD-CB35-0C5D-D768-6EC0F960726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F786088-CEDA-34A2-F419-F5C0D4BCE2DE}"/>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8" name="フッター プレースホルダー 7">
            <a:extLst>
              <a:ext uri="{FF2B5EF4-FFF2-40B4-BE49-F238E27FC236}">
                <a16:creationId xmlns:a16="http://schemas.microsoft.com/office/drawing/2014/main" id="{06567087-9E75-0936-AB82-FBB58019822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A19FDCB-6371-19D8-BFB0-85BDA76E9819}"/>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832609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CFBF26-5512-CF6E-2527-8EDF3F61FC0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3544F5F-531D-8A94-4DB4-AB1E7C61BE13}"/>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4" name="フッター プレースホルダー 3">
            <a:extLst>
              <a:ext uri="{FF2B5EF4-FFF2-40B4-BE49-F238E27FC236}">
                <a16:creationId xmlns:a16="http://schemas.microsoft.com/office/drawing/2014/main" id="{04432497-D8E6-B301-B711-57E941542BC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12897B7-CD4E-BD7F-371B-3936329FB2FE}"/>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3900996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12A76AF-E95B-6793-1356-4D23D6B00712}"/>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3" name="フッター プレースホルダー 2">
            <a:extLst>
              <a:ext uri="{FF2B5EF4-FFF2-40B4-BE49-F238E27FC236}">
                <a16:creationId xmlns:a16="http://schemas.microsoft.com/office/drawing/2014/main" id="{1C492C6F-A798-C1BF-BDB4-91B76AFA604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08DB2C5-6E16-8022-61FD-138EBE2D75C8}"/>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236728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738F38-ECFE-F05D-18C8-BC06C3ED53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D249A7-AEC9-89A1-C4C5-5D1FC483D2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83339E-E552-16C0-E6F3-059AEEE40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FB4C7B-76EC-3434-B085-22D9D9CEB227}"/>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6" name="フッター プレースホルダー 5">
            <a:extLst>
              <a:ext uri="{FF2B5EF4-FFF2-40B4-BE49-F238E27FC236}">
                <a16:creationId xmlns:a16="http://schemas.microsoft.com/office/drawing/2014/main" id="{6CB95537-C1D6-1813-E0DE-DA703B3380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523BB42-2A0A-43DF-82A8-639D72AE256F}"/>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2517971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716482-DD42-5ACD-509F-C6A1A56627C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F1A55BE-A1CD-5916-8276-F85B0C7D5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7604254-5DAD-1901-2968-C8971BE9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5E47D91-A80C-AAFE-72DE-F418A3175225}"/>
              </a:ext>
            </a:extLst>
          </p:cNvPr>
          <p:cNvSpPr>
            <a:spLocks noGrp="1"/>
          </p:cNvSpPr>
          <p:nvPr>
            <p:ph type="dt" sz="half" idx="10"/>
          </p:nvPr>
        </p:nvSpPr>
        <p:spPr/>
        <p:txBody>
          <a:bodyPr/>
          <a:lstStyle/>
          <a:p>
            <a:fld id="{43B64269-7391-4E5F-A05C-361153E7239F}" type="datetimeFigureOut">
              <a:rPr kumimoji="1" lang="ja-JP" altLang="en-US" smtClean="0"/>
              <a:t>2025/7/6</a:t>
            </a:fld>
            <a:endParaRPr kumimoji="1" lang="ja-JP" altLang="en-US"/>
          </a:p>
        </p:txBody>
      </p:sp>
      <p:sp>
        <p:nvSpPr>
          <p:cNvPr id="6" name="フッター プレースホルダー 5">
            <a:extLst>
              <a:ext uri="{FF2B5EF4-FFF2-40B4-BE49-F238E27FC236}">
                <a16:creationId xmlns:a16="http://schemas.microsoft.com/office/drawing/2014/main" id="{66740152-4307-685E-CA79-2B1A3C0A70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0F050A4-63B6-76C0-37FA-F227ABF877E1}"/>
              </a:ext>
            </a:extLst>
          </p:cNvPr>
          <p:cNvSpPr>
            <a:spLocks noGrp="1"/>
          </p:cNvSpPr>
          <p:nvPr>
            <p:ph type="sldNum" sz="quarter" idx="12"/>
          </p:nvPr>
        </p:nvSpPr>
        <p:spPr/>
        <p:txBody>
          <a:body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3158345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C84C0D6-FD3F-DF17-32CF-DE5461E03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1221C10-A90D-3233-2D65-C6844079A3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0882F41-1C69-2CF8-EFDE-23E7D158CB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64269-7391-4E5F-A05C-361153E7239F}" type="datetimeFigureOut">
              <a:rPr kumimoji="1" lang="ja-JP" altLang="en-US" smtClean="0"/>
              <a:t>2025/7/6</a:t>
            </a:fld>
            <a:endParaRPr kumimoji="1" lang="ja-JP" altLang="en-US"/>
          </a:p>
        </p:txBody>
      </p:sp>
      <p:sp>
        <p:nvSpPr>
          <p:cNvPr id="5" name="フッター プレースホルダー 4">
            <a:extLst>
              <a:ext uri="{FF2B5EF4-FFF2-40B4-BE49-F238E27FC236}">
                <a16:creationId xmlns:a16="http://schemas.microsoft.com/office/drawing/2014/main" id="{6DCE8A3A-51A5-2BC7-DDC6-E5803FBE5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6DFBACB-607A-CE70-09F4-532BBFEF09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605110-984B-4A71-888E-433133546E95}" type="slidenum">
              <a:rPr kumimoji="1" lang="ja-JP" altLang="en-US" smtClean="0"/>
              <a:t>‹#›</a:t>
            </a:fld>
            <a:endParaRPr kumimoji="1" lang="ja-JP" altLang="en-US"/>
          </a:p>
        </p:txBody>
      </p:sp>
    </p:spTree>
    <p:extLst>
      <p:ext uri="{BB962C8B-B14F-4D97-AF65-F5344CB8AC3E}">
        <p14:creationId xmlns:p14="http://schemas.microsoft.com/office/powerpoint/2010/main" val="3833376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09E52CC-E3AE-1D81-76CF-D2E4AF7136D7}"/>
              </a:ext>
            </a:extLst>
          </p:cNvPr>
          <p:cNvSpPr txBox="1"/>
          <p:nvPr/>
        </p:nvSpPr>
        <p:spPr>
          <a:xfrm>
            <a:off x="311836" y="358770"/>
            <a:ext cx="2031325" cy="369332"/>
          </a:xfrm>
          <a:prstGeom prst="rect">
            <a:avLst/>
          </a:prstGeom>
          <a:noFill/>
        </p:spPr>
        <p:txBody>
          <a:bodyPr wrap="none" lIns="91440" tIns="45720" rIns="91440" bIns="45720" rtlCol="0" anchor="t">
            <a:spAutoFit/>
          </a:bodyPr>
          <a:lstStyle/>
          <a:p>
            <a:r>
              <a:rPr kumimoji="1" lang="ja-JP" altLang="en-US" dirty="0">
                <a:ea typeface="游ゴシック"/>
              </a:rPr>
              <a:t>タスク設計シート</a:t>
            </a:r>
          </a:p>
        </p:txBody>
      </p:sp>
      <p:graphicFrame>
        <p:nvGraphicFramePr>
          <p:cNvPr id="2" name="表 1">
            <a:extLst>
              <a:ext uri="{FF2B5EF4-FFF2-40B4-BE49-F238E27FC236}">
                <a16:creationId xmlns:a16="http://schemas.microsoft.com/office/drawing/2014/main" id="{6EC18888-3B14-1238-93EC-36145FA5C8A7}"/>
              </a:ext>
            </a:extLst>
          </p:cNvPr>
          <p:cNvGraphicFramePr>
            <a:graphicFrameLocks noGrp="1"/>
          </p:cNvGraphicFramePr>
          <p:nvPr>
            <p:extLst>
              <p:ext uri="{D42A27DB-BD31-4B8C-83A1-F6EECF244321}">
                <p14:modId xmlns:p14="http://schemas.microsoft.com/office/powerpoint/2010/main" val="2026470179"/>
              </p:ext>
            </p:extLst>
          </p:nvPr>
        </p:nvGraphicFramePr>
        <p:xfrm>
          <a:off x="776777" y="854614"/>
          <a:ext cx="10638445" cy="4939535"/>
        </p:xfrm>
        <a:graphic>
          <a:graphicData uri="http://schemas.openxmlformats.org/drawingml/2006/table">
            <a:tbl>
              <a:tblPr firstRow="1" bandRow="1">
                <a:tableStyleId>{5940675A-B579-460E-94D1-54222C63F5DA}</a:tableStyleId>
              </a:tblPr>
              <a:tblGrid>
                <a:gridCol w="2123096">
                  <a:extLst>
                    <a:ext uri="{9D8B030D-6E8A-4147-A177-3AD203B41FA5}">
                      <a16:colId xmlns:a16="http://schemas.microsoft.com/office/drawing/2014/main" val="4203841390"/>
                    </a:ext>
                  </a:extLst>
                </a:gridCol>
                <a:gridCol w="2538082">
                  <a:extLst>
                    <a:ext uri="{9D8B030D-6E8A-4147-A177-3AD203B41FA5}">
                      <a16:colId xmlns:a16="http://schemas.microsoft.com/office/drawing/2014/main" val="2962014836"/>
                    </a:ext>
                  </a:extLst>
                </a:gridCol>
                <a:gridCol w="5977267">
                  <a:extLst>
                    <a:ext uri="{9D8B030D-6E8A-4147-A177-3AD203B41FA5}">
                      <a16:colId xmlns:a16="http://schemas.microsoft.com/office/drawing/2014/main" val="3391294728"/>
                    </a:ext>
                  </a:extLst>
                </a:gridCol>
              </a:tblGrid>
              <a:tr h="458975">
                <a:tc gridSpan="2">
                  <a:txBody>
                    <a:bodyPr/>
                    <a:lstStyle/>
                    <a:p>
                      <a:r>
                        <a:rPr kumimoji="1" lang="ja-JP" altLang="en-US" sz="1600"/>
                        <a:t>材料開発テーマの概要</a:t>
                      </a:r>
                    </a:p>
                  </a:txBody>
                  <a:tcPr anchor="ctr"/>
                </a:tc>
                <a:tc hMerge="1">
                  <a:txBody>
                    <a:bodyPr/>
                    <a:lstStyle/>
                    <a:p>
                      <a:endParaRPr kumimoji="1" lang="ja-JP" altLang="en-US"/>
                    </a:p>
                  </a:txBody>
                  <a:tcPr/>
                </a:tc>
                <a:tc>
                  <a:txBody>
                    <a:bodyPr/>
                    <a:lstStyle/>
                    <a:p>
                      <a:r>
                        <a:rPr kumimoji="1" lang="ja-JP" altLang="en-US" sz="1600"/>
                        <a:t>来年度に発売予定の新規塗料の開発</a:t>
                      </a:r>
                      <a:endParaRPr kumimoji="1" lang="en-US" altLang="ja-JP" sz="1600"/>
                    </a:p>
                    <a:p>
                      <a:r>
                        <a:rPr kumimoji="1" lang="ja-JP" altLang="en-US" sz="1600"/>
                        <a:t>色味に強みを持つ予定</a:t>
                      </a:r>
                      <a:endParaRPr kumimoji="1" lang="en-US" altLang="ja-JP" sz="1600"/>
                    </a:p>
                  </a:txBody>
                  <a:tcPr anchor="ctr"/>
                </a:tc>
                <a:extLst>
                  <a:ext uri="{0D108BD9-81ED-4DB2-BD59-A6C34878D82A}">
                    <a16:rowId xmlns:a16="http://schemas.microsoft.com/office/drawing/2014/main" val="3897278069"/>
                  </a:ext>
                </a:extLst>
              </a:tr>
              <a:tr h="458975">
                <a:tc gridSpan="2">
                  <a:txBody>
                    <a:bodyPr/>
                    <a:lstStyle/>
                    <a:p>
                      <a:r>
                        <a:rPr kumimoji="1" lang="ja-JP" altLang="en-US" sz="1600"/>
                        <a:t>問題</a:t>
                      </a:r>
                    </a:p>
                  </a:txBody>
                  <a:tcPr anchor="ctr"/>
                </a:tc>
                <a:tc hMerge="1">
                  <a:txBody>
                    <a:bodyPr/>
                    <a:lstStyle/>
                    <a:p>
                      <a:endParaRPr kumimoji="1" lang="ja-JP" altLang="en-US"/>
                    </a:p>
                  </a:txBody>
                  <a:tcPr/>
                </a:tc>
                <a:tc>
                  <a:txBody>
                    <a:bodyPr/>
                    <a:lstStyle/>
                    <a:p>
                      <a:r>
                        <a:rPr kumimoji="1" lang="ja-JP" altLang="en-US" sz="1600" dirty="0"/>
                        <a:t>目標値をすべて満たす塗料の処方が見つかっていない</a:t>
                      </a:r>
                      <a:endParaRPr kumimoji="1" lang="en-US" altLang="ja-JP" sz="1600" dirty="0"/>
                    </a:p>
                  </a:txBody>
                  <a:tcPr anchor="ctr"/>
                </a:tc>
                <a:extLst>
                  <a:ext uri="{0D108BD9-81ED-4DB2-BD59-A6C34878D82A}">
                    <a16:rowId xmlns:a16="http://schemas.microsoft.com/office/drawing/2014/main" val="3987584818"/>
                  </a:ext>
                </a:extLst>
              </a:tr>
              <a:tr h="458975">
                <a:tc gridSpan="2">
                  <a:txBody>
                    <a:bodyPr/>
                    <a:lstStyle/>
                    <a:p>
                      <a:r>
                        <a:rPr kumimoji="1" lang="ja-JP" altLang="en-US" sz="1600"/>
                        <a:t>対応したい課題</a:t>
                      </a:r>
                      <a:r>
                        <a:rPr kumimoji="1" lang="en-US" altLang="ja-JP" sz="1600"/>
                        <a:t>/</a:t>
                      </a:r>
                      <a:r>
                        <a:rPr kumimoji="1" lang="ja-JP" altLang="en-US" sz="1600"/>
                        <a:t>データ分析のゴール</a:t>
                      </a:r>
                    </a:p>
                  </a:txBody>
                  <a:tcPr anchor="ctr"/>
                </a:tc>
                <a:tc hMerge="1">
                  <a:txBody>
                    <a:bodyPr/>
                    <a:lstStyle/>
                    <a:p>
                      <a:endParaRPr kumimoji="1" lang="ja-JP" altLang="en-US"/>
                    </a:p>
                  </a:txBody>
                  <a:tcPr/>
                </a:tc>
                <a:tc>
                  <a:txBody>
                    <a:bodyPr/>
                    <a:lstStyle/>
                    <a:p>
                      <a:r>
                        <a:rPr kumimoji="1" lang="ja-JP" altLang="en-US" sz="1600" dirty="0"/>
                        <a:t>直近の実験のために考えた候補群の中から目標値をすべて満たす確率の高い実験候補を選定する</a:t>
                      </a:r>
                      <a:endParaRPr kumimoji="1" lang="en-US" altLang="ja-JP" sz="1600" dirty="0"/>
                    </a:p>
                  </a:txBody>
                  <a:tcPr anchor="ctr"/>
                </a:tc>
                <a:extLst>
                  <a:ext uri="{0D108BD9-81ED-4DB2-BD59-A6C34878D82A}">
                    <a16:rowId xmlns:a16="http://schemas.microsoft.com/office/drawing/2014/main" val="2118485119"/>
                  </a:ext>
                </a:extLst>
              </a:tr>
              <a:tr h="293906">
                <a:tc gridSpan="2">
                  <a:txBody>
                    <a:bodyPr/>
                    <a:lstStyle/>
                    <a:p>
                      <a:r>
                        <a:rPr kumimoji="1" lang="ja-JP" altLang="en-US" sz="1600"/>
                        <a:t>手元のデータ数</a:t>
                      </a:r>
                    </a:p>
                  </a:txBody>
                  <a:tcPr anchor="ctr"/>
                </a:tc>
                <a:tc hMerge="1">
                  <a:txBody>
                    <a:bodyPr/>
                    <a:lstStyle/>
                    <a:p>
                      <a:endParaRPr kumimoji="1" lang="ja-JP" altLang="en-US"/>
                    </a:p>
                  </a:txBody>
                  <a:tcPr/>
                </a:tc>
                <a:tc>
                  <a:txBody>
                    <a:bodyPr/>
                    <a:lstStyle/>
                    <a:p>
                      <a:r>
                        <a:rPr kumimoji="1" lang="en-US" altLang="ja-JP" sz="1600" dirty="0"/>
                        <a:t>30</a:t>
                      </a:r>
                      <a:r>
                        <a:rPr kumimoji="1" lang="ja-JP" altLang="en-US" sz="1600" dirty="0"/>
                        <a:t>個</a:t>
                      </a:r>
                      <a:r>
                        <a:rPr kumimoji="1" lang="en-US" altLang="ja-JP" sz="1600" dirty="0"/>
                        <a:t>(</a:t>
                      </a:r>
                      <a:r>
                        <a:rPr kumimoji="1" lang="ja-JP" altLang="en-US" sz="1600" dirty="0"/>
                        <a:t>重複データ除く）</a:t>
                      </a:r>
                      <a:endParaRPr kumimoji="1" lang="en-US" altLang="ja-JP" sz="1600" dirty="0"/>
                    </a:p>
                  </a:txBody>
                  <a:tcPr anchor="ctr"/>
                </a:tc>
                <a:extLst>
                  <a:ext uri="{0D108BD9-81ED-4DB2-BD59-A6C34878D82A}">
                    <a16:rowId xmlns:a16="http://schemas.microsoft.com/office/drawing/2014/main" val="17646760"/>
                  </a:ext>
                </a:extLst>
              </a:tr>
              <a:tr h="293906">
                <a:tc rowSpan="2">
                  <a:txBody>
                    <a:bodyPr/>
                    <a:lstStyle/>
                    <a:p>
                      <a:pPr algn="l"/>
                      <a:r>
                        <a:rPr kumimoji="1" lang="ja-JP" altLang="en-US" sz="1600" dirty="0"/>
                        <a:t>タスク設計①</a:t>
                      </a:r>
                    </a:p>
                  </a:txBody>
                  <a:tcPr anchor="ctr"/>
                </a:tc>
                <a:tc>
                  <a:txBody>
                    <a:bodyPr/>
                    <a:lstStyle/>
                    <a:p>
                      <a:pPr algn="l"/>
                      <a:r>
                        <a:rPr kumimoji="1" lang="ja-JP" altLang="en-US" sz="1600"/>
                        <a:t>説明変数とその数</a:t>
                      </a:r>
                      <a:endParaRPr kumimoji="1" lang="en-US" altLang="ja-JP" sz="1600"/>
                    </a:p>
                    <a:p>
                      <a:pPr algn="l"/>
                      <a:r>
                        <a:rPr kumimoji="1" lang="ja-JP" altLang="en-US" sz="1600"/>
                        <a:t>制約</a:t>
                      </a:r>
                    </a:p>
                  </a:txBody>
                  <a:tcPr anchor="ctr"/>
                </a:tc>
                <a:tc>
                  <a:txBody>
                    <a:bodyPr/>
                    <a:lstStyle/>
                    <a:p>
                      <a:pPr algn="l"/>
                      <a:r>
                        <a:rPr kumimoji="1" lang="ja-JP" altLang="en-US" sz="1600"/>
                        <a:t>配合比、印刷条件を表す</a:t>
                      </a:r>
                      <a:r>
                        <a:rPr kumimoji="1" lang="en-US" altLang="ja-JP" sz="1600"/>
                        <a:t>13~15</a:t>
                      </a:r>
                      <a:r>
                        <a:rPr kumimoji="1" lang="ja-JP" altLang="en-US" sz="1600"/>
                        <a:t>変数</a:t>
                      </a:r>
                      <a:endParaRPr kumimoji="1" lang="en-US" altLang="ja-JP" sz="1600"/>
                    </a:p>
                    <a:p>
                      <a:pPr algn="l"/>
                      <a:r>
                        <a:rPr kumimoji="1" lang="ja-JP" altLang="en-US" sz="1600"/>
                        <a:t>配合比の合計値は</a:t>
                      </a:r>
                      <a:r>
                        <a:rPr kumimoji="1" lang="en-US" altLang="ja-JP" sz="1600"/>
                        <a:t>100</a:t>
                      </a:r>
                      <a:endParaRPr kumimoji="1" lang="ja-JP" altLang="en-US" sz="1600"/>
                    </a:p>
                  </a:txBody>
                  <a:tcPr anchor="ctr"/>
                </a:tc>
                <a:extLst>
                  <a:ext uri="{0D108BD9-81ED-4DB2-BD59-A6C34878D82A}">
                    <a16:rowId xmlns:a16="http://schemas.microsoft.com/office/drawing/2014/main" val="529893443"/>
                  </a:ext>
                </a:extLst>
              </a:tr>
              <a:tr h="608845">
                <a:tc vMerge="1">
                  <a:txBody>
                    <a:bodyPr/>
                    <a:lstStyle/>
                    <a:p>
                      <a:endParaRPr kumimoji="1" lang="ja-JP" altLang="en-US"/>
                    </a:p>
                  </a:txBody>
                  <a:tcPr/>
                </a:tc>
                <a:tc>
                  <a:txBody>
                    <a:bodyPr/>
                    <a:lstStyle/>
                    <a:p>
                      <a:pPr algn="l"/>
                      <a:r>
                        <a:rPr kumimoji="1" lang="ja-JP" altLang="en-US" sz="1600"/>
                        <a:t>目的変数／目標値</a:t>
                      </a:r>
                    </a:p>
                  </a:txBody>
                  <a:tcPr anchor="ctr"/>
                </a:tc>
                <a:tc>
                  <a:txBody>
                    <a:bodyPr/>
                    <a:lstStyle/>
                    <a:p>
                      <a:pPr algn="l"/>
                      <a:r>
                        <a:rPr kumimoji="1" lang="ja-JP" altLang="en-US" sz="1600"/>
                        <a:t>粘度、保存後粘度／</a:t>
                      </a:r>
                      <a:r>
                        <a:rPr kumimoji="1" lang="en-US" altLang="ja-JP" sz="1600"/>
                        <a:t>12</a:t>
                      </a:r>
                      <a:r>
                        <a:rPr kumimoji="1" lang="ja-JP" altLang="en-US" sz="1600"/>
                        <a:t>以下</a:t>
                      </a:r>
                      <a:endParaRPr kumimoji="1" lang="en-US" altLang="ja-JP" sz="1600"/>
                    </a:p>
                    <a:p>
                      <a:pPr algn="l"/>
                      <a:r>
                        <a:rPr kumimoji="1" lang="ja-JP" altLang="en-US" sz="1600"/>
                        <a:t>表面張力　　　　／</a:t>
                      </a:r>
                      <a:r>
                        <a:rPr kumimoji="1" lang="en-US" altLang="ja-JP" sz="1600"/>
                        <a:t>32</a:t>
                      </a:r>
                      <a:r>
                        <a:rPr kumimoji="1" lang="ja-JP" altLang="en-US" sz="1600"/>
                        <a:t>～</a:t>
                      </a:r>
                      <a:r>
                        <a:rPr kumimoji="1" lang="en-US" altLang="ja-JP" sz="1600"/>
                        <a:t>38</a:t>
                      </a:r>
                    </a:p>
                    <a:p>
                      <a:pPr algn="l"/>
                      <a:r>
                        <a:rPr kumimoji="1" lang="ja-JP" altLang="en-US" sz="1600"/>
                        <a:t>画像濃度　　　　／</a:t>
                      </a:r>
                      <a:r>
                        <a:rPr kumimoji="1" lang="en-US" altLang="ja-JP" sz="1600"/>
                        <a:t>1.4</a:t>
                      </a:r>
                      <a:r>
                        <a:rPr kumimoji="1" lang="ja-JP" altLang="en-US" sz="1600"/>
                        <a:t>以上</a:t>
                      </a:r>
                      <a:endParaRPr kumimoji="1" lang="en-US" altLang="ja-JP" sz="1600"/>
                    </a:p>
                    <a:p>
                      <a:pPr algn="l"/>
                      <a:r>
                        <a:rPr kumimoji="1" lang="ja-JP" altLang="en-US" sz="1600"/>
                        <a:t>耐擦過性　　　　／</a:t>
                      </a:r>
                      <a:r>
                        <a:rPr kumimoji="1" lang="en-US" altLang="ja-JP" sz="1600"/>
                        <a:t>5</a:t>
                      </a:r>
                      <a:endParaRPr kumimoji="1" lang="ja-JP" altLang="en-US" sz="1600"/>
                    </a:p>
                  </a:txBody>
                  <a:tcPr anchor="ctr"/>
                </a:tc>
                <a:extLst>
                  <a:ext uri="{0D108BD9-81ED-4DB2-BD59-A6C34878D82A}">
                    <a16:rowId xmlns:a16="http://schemas.microsoft.com/office/drawing/2014/main" val="1660549890"/>
                  </a:ext>
                </a:extLst>
              </a:tr>
              <a:tr h="293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t>タスク設計②</a:t>
                      </a:r>
                    </a:p>
                  </a:txBody>
                  <a:tcPr anchor="ctr"/>
                </a:tc>
                <a:tc>
                  <a:txBody>
                    <a:bodyPr/>
                    <a:lstStyle/>
                    <a:p>
                      <a:pPr algn="l"/>
                      <a:r>
                        <a:rPr kumimoji="1" lang="ja-JP" altLang="en-US" sz="1600"/>
                        <a:t>機械学習の種類</a:t>
                      </a:r>
                    </a:p>
                  </a:txBody>
                  <a:tcPr anchor="ctr"/>
                </a:tc>
                <a:tc>
                  <a:txBody>
                    <a:bodyPr/>
                    <a:lstStyle/>
                    <a:p>
                      <a:pPr algn="l"/>
                      <a:r>
                        <a:rPr kumimoji="1" lang="ja-JP" altLang="en-US" sz="1600"/>
                        <a:t>教師あり学習</a:t>
                      </a:r>
                    </a:p>
                  </a:txBody>
                  <a:tcPr anchor="ctr"/>
                </a:tc>
                <a:extLst>
                  <a:ext uri="{0D108BD9-81ED-4DB2-BD59-A6C34878D82A}">
                    <a16:rowId xmlns:a16="http://schemas.microsoft.com/office/drawing/2014/main" val="16607340"/>
                  </a:ext>
                </a:extLst>
              </a:tr>
              <a:tr h="293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t>タスク設計③</a:t>
                      </a:r>
                    </a:p>
                  </a:txBody>
                  <a:tcPr anchor="ctr"/>
                </a:tc>
                <a:tc>
                  <a:txBody>
                    <a:bodyPr/>
                    <a:lstStyle/>
                    <a:p>
                      <a:pPr algn="l"/>
                      <a:r>
                        <a:rPr kumimoji="1" lang="ja-JP" altLang="en-US" sz="1600"/>
                        <a:t>機械学習のアルゴリズム</a:t>
                      </a:r>
                    </a:p>
                  </a:txBody>
                  <a:tcPr anchor="ctr"/>
                </a:tc>
                <a:tc>
                  <a:txBody>
                    <a:bodyPr/>
                    <a:lstStyle/>
                    <a:p>
                      <a:pPr algn="l"/>
                      <a:r>
                        <a:rPr kumimoji="1" lang="en-US" altLang="ja-JP" sz="1600"/>
                        <a:t>PLS</a:t>
                      </a:r>
                      <a:r>
                        <a:rPr kumimoji="1" lang="ja-JP" altLang="en-US" sz="1600"/>
                        <a:t>回帰</a:t>
                      </a:r>
                    </a:p>
                  </a:txBody>
                  <a:tcPr anchor="ctr"/>
                </a:tc>
                <a:extLst>
                  <a:ext uri="{0D108BD9-81ED-4DB2-BD59-A6C34878D82A}">
                    <a16:rowId xmlns:a16="http://schemas.microsoft.com/office/drawing/2014/main" val="133792721"/>
                  </a:ext>
                </a:extLst>
              </a:tr>
              <a:tr h="293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t>タスク設計④</a:t>
                      </a:r>
                    </a:p>
                  </a:txBody>
                  <a:tcPr anchor="ctr"/>
                </a:tc>
                <a:tc>
                  <a:txBody>
                    <a:bodyPr/>
                    <a:lstStyle/>
                    <a:p>
                      <a:pPr algn="l"/>
                      <a:r>
                        <a:rPr kumimoji="1" lang="ja-JP" altLang="en-US" sz="1600"/>
                        <a:t>評価指標</a:t>
                      </a:r>
                    </a:p>
                  </a:txBody>
                  <a:tcPr anchor="ctr"/>
                </a:tc>
                <a:tc>
                  <a:txBody>
                    <a:bodyPr/>
                    <a:lstStyle/>
                    <a:p>
                      <a:pPr algn="l"/>
                      <a:r>
                        <a:rPr kumimoji="1" lang="en-US" altLang="ja-JP" sz="1600" dirty="0"/>
                        <a:t>R</a:t>
                      </a:r>
                      <a:r>
                        <a:rPr kumimoji="1" lang="en-US" altLang="ja-JP" sz="1600" baseline="30000" dirty="0"/>
                        <a:t>2</a:t>
                      </a:r>
                      <a:r>
                        <a:rPr kumimoji="1" lang="ja-JP" altLang="en-US" sz="1600" dirty="0"/>
                        <a:t>、</a:t>
                      </a:r>
                      <a:r>
                        <a:rPr kumimoji="1" lang="en-US" altLang="ja-JP" sz="1600" dirty="0"/>
                        <a:t>RMSE</a:t>
                      </a:r>
                      <a:r>
                        <a:rPr kumimoji="1" lang="ja-JP" altLang="en-US" sz="1600" dirty="0"/>
                        <a:t>、</a:t>
                      </a:r>
                      <a:r>
                        <a:rPr kumimoji="1" lang="en-US" altLang="ja-JP" sz="1600" dirty="0"/>
                        <a:t>MAE</a:t>
                      </a:r>
                      <a:endParaRPr kumimoji="1" lang="ja-JP" altLang="en-US" sz="1600" dirty="0"/>
                    </a:p>
                  </a:txBody>
                  <a:tcPr anchor="ctr"/>
                </a:tc>
                <a:extLst>
                  <a:ext uri="{0D108BD9-81ED-4DB2-BD59-A6C34878D82A}">
                    <a16:rowId xmlns:a16="http://schemas.microsoft.com/office/drawing/2014/main" val="786318355"/>
                  </a:ext>
                </a:extLst>
              </a:tr>
              <a:tr h="2939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t>タスク設計⑤</a:t>
                      </a:r>
                    </a:p>
                  </a:txBody>
                  <a:tcPr anchor="ctr"/>
                </a:tc>
                <a:tc>
                  <a:txBody>
                    <a:bodyPr/>
                    <a:lstStyle/>
                    <a:p>
                      <a:pPr algn="l"/>
                      <a:r>
                        <a:rPr kumimoji="1" lang="ja-JP" altLang="en-US" sz="1600"/>
                        <a:t>性能評価の方法</a:t>
                      </a:r>
                    </a:p>
                  </a:txBody>
                  <a:tcPr anchor="ctr"/>
                </a:tc>
                <a:tc>
                  <a:txBody>
                    <a:bodyPr/>
                    <a:lstStyle/>
                    <a:p>
                      <a:pPr algn="l"/>
                      <a:r>
                        <a:rPr kumimoji="1" lang="en-US" altLang="ja-JP" sz="1600" dirty="0"/>
                        <a:t>Leave One Out Cross Validation</a:t>
                      </a:r>
                      <a:endParaRPr kumimoji="1" lang="ja-JP" altLang="en-US" sz="1600" dirty="0"/>
                    </a:p>
                  </a:txBody>
                  <a:tcPr anchor="ctr"/>
                </a:tc>
                <a:extLst>
                  <a:ext uri="{0D108BD9-81ED-4DB2-BD59-A6C34878D82A}">
                    <a16:rowId xmlns:a16="http://schemas.microsoft.com/office/drawing/2014/main" val="334083731"/>
                  </a:ext>
                </a:extLst>
              </a:tr>
            </a:tbl>
          </a:graphicData>
        </a:graphic>
      </p:graphicFrame>
    </p:spTree>
    <p:extLst>
      <p:ext uri="{BB962C8B-B14F-4D97-AF65-F5344CB8AC3E}">
        <p14:creationId xmlns:p14="http://schemas.microsoft.com/office/powerpoint/2010/main" val="42067600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165</Words>
  <Application>Microsoft Office PowerPoint</Application>
  <PresentationFormat>ワイド画面</PresentationFormat>
  <Paragraphs>32</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游ゴシック Light</vt:lpstr>
      <vt:lpstr>Arial</vt:lpstr>
      <vt:lpstr>游ゴシック</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渉 高原</dc:creator>
  <cp:lastModifiedBy>渉 高原</cp:lastModifiedBy>
  <cp:revision>4</cp:revision>
  <dcterms:created xsi:type="dcterms:W3CDTF">2025-02-06T05:20:27Z</dcterms:created>
  <dcterms:modified xsi:type="dcterms:W3CDTF">2025-07-06T03:19:42Z</dcterms:modified>
</cp:coreProperties>
</file>