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82" d="100"/>
          <a:sy n="82"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30980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5A9E0-0431-4018-AF29-683D0E8C294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1156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11737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29908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4031998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236549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542668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40932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55940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44007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02115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5A9E0-0431-4018-AF29-683D0E8C294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10696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5A9E0-0431-4018-AF29-683D0E8C2943}"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94559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326686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134795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C5A9E0-0431-4018-AF29-683D0E8C2943}" type="datetimeFigureOut">
              <a:rPr lang="en-IN" smtClean="0"/>
              <a:t>28-09-2023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60103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5A9E0-0431-4018-AF29-683D0E8C2943}"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D0754-E04D-43BF-84C6-FE54B1E8E971}" type="slidenum">
              <a:rPr lang="en-IN" smtClean="0"/>
              <a:t>‹#›</a:t>
            </a:fld>
            <a:endParaRPr lang="en-IN"/>
          </a:p>
        </p:txBody>
      </p:sp>
    </p:spTree>
    <p:extLst>
      <p:ext uri="{BB962C8B-B14F-4D97-AF65-F5344CB8AC3E}">
        <p14:creationId xmlns:p14="http://schemas.microsoft.com/office/powerpoint/2010/main" val="262829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C5A9E0-0431-4018-AF29-683D0E8C2943}" type="datetimeFigureOut">
              <a:rPr lang="en-IN" smtClean="0"/>
              <a:t>28-09-2023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0D0754-E04D-43BF-84C6-FE54B1E8E971}" type="slidenum">
              <a:rPr lang="en-IN" smtClean="0"/>
              <a:t>‹#›</a:t>
            </a:fld>
            <a:endParaRPr lang="en-IN"/>
          </a:p>
        </p:txBody>
      </p:sp>
    </p:spTree>
    <p:extLst>
      <p:ext uri="{BB962C8B-B14F-4D97-AF65-F5344CB8AC3E}">
        <p14:creationId xmlns:p14="http://schemas.microsoft.com/office/powerpoint/2010/main" val="42696759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E9DF-F24B-EF14-4741-C55003A389F7}"/>
              </a:ext>
            </a:extLst>
          </p:cNvPr>
          <p:cNvSpPr>
            <a:spLocks noGrp="1"/>
          </p:cNvSpPr>
          <p:nvPr>
            <p:ph type="ctrTitle"/>
          </p:nvPr>
        </p:nvSpPr>
        <p:spPr>
          <a:xfrm>
            <a:off x="1154954" y="437746"/>
            <a:ext cx="9214731" cy="4270442"/>
          </a:xfrm>
        </p:spPr>
        <p:txBody>
          <a:bodyPr/>
          <a:lstStyle/>
          <a:p>
            <a:br>
              <a:rPr lang="en-US" dirty="0"/>
            </a:br>
            <a:br>
              <a:rPr lang="en-US" dirty="0"/>
            </a:br>
            <a:br>
              <a:rPr lang="en-US" dirty="0"/>
            </a:br>
            <a:br>
              <a:rPr lang="en-US" dirty="0"/>
            </a:br>
            <a:br>
              <a:rPr lang="en-US" dirty="0"/>
            </a:br>
            <a:br>
              <a:rPr lang="en-US" dirty="0"/>
            </a:br>
            <a:r>
              <a:rPr lang="en-US" dirty="0"/>
              <a:t>Predictive Maintenance</a:t>
            </a:r>
            <a:br>
              <a:rPr lang="en-US" dirty="0"/>
            </a:br>
            <a:r>
              <a:rPr lang="en-US" sz="2400" dirty="0">
                <a:solidFill>
                  <a:schemeClr val="accent2"/>
                </a:solidFill>
              </a:rPr>
              <a:t>The complete end to end Data Science Project 	</a:t>
            </a:r>
            <a:r>
              <a:rPr lang="en-US" dirty="0"/>
              <a:t>			</a:t>
            </a:r>
            <a:endParaRPr lang="en-IN" dirty="0"/>
          </a:p>
        </p:txBody>
      </p:sp>
      <p:sp>
        <p:nvSpPr>
          <p:cNvPr id="3" name="Subtitle 2">
            <a:extLst>
              <a:ext uri="{FF2B5EF4-FFF2-40B4-BE49-F238E27FC236}">
                <a16:creationId xmlns:a16="http://schemas.microsoft.com/office/drawing/2014/main" id="{56D85C54-E8DB-2156-98D0-4972F476AFA9}"/>
              </a:ext>
            </a:extLst>
          </p:cNvPr>
          <p:cNvSpPr>
            <a:spLocks noGrp="1"/>
          </p:cNvSpPr>
          <p:nvPr>
            <p:ph type="subTitle" idx="1"/>
          </p:nvPr>
        </p:nvSpPr>
        <p:spPr>
          <a:xfrm>
            <a:off x="1154955" y="4708188"/>
            <a:ext cx="9438466" cy="1780162"/>
          </a:xfrm>
        </p:spPr>
        <p:txBody>
          <a:bodyPr>
            <a:normAutofit fontScale="25000" lnSpcReduction="20000"/>
          </a:bodyPr>
          <a:lstStyle/>
          <a:p>
            <a:r>
              <a:rPr lang="en-US" sz="6400" dirty="0"/>
              <a:t>				</a:t>
            </a:r>
          </a:p>
          <a:p>
            <a:endParaRPr lang="en-US" dirty="0"/>
          </a:p>
          <a:p>
            <a:r>
              <a:rPr lang="en-US" sz="5600" dirty="0"/>
              <a:t>Ayush Gandhi</a:t>
            </a:r>
          </a:p>
          <a:p>
            <a:r>
              <a:rPr lang="en-US" sz="5600" dirty="0"/>
              <a:t>IQBAL HUSSAIN</a:t>
            </a:r>
          </a:p>
          <a:p>
            <a:r>
              <a:rPr lang="en-US" sz="5600" dirty="0"/>
              <a:t>Roma CHAUHAN</a:t>
            </a:r>
          </a:p>
          <a:p>
            <a:r>
              <a:rPr lang="en-US" sz="5600" dirty="0"/>
              <a:t>VARSHA MAHATO</a:t>
            </a:r>
          </a:p>
          <a:p>
            <a:endParaRPr lang="en-IN" dirty="0"/>
          </a:p>
        </p:txBody>
      </p:sp>
    </p:spTree>
    <p:extLst>
      <p:ext uri="{BB962C8B-B14F-4D97-AF65-F5344CB8AC3E}">
        <p14:creationId xmlns:p14="http://schemas.microsoft.com/office/powerpoint/2010/main" val="41722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AE72-B83E-FDD1-053D-20D8FF80AE7B}"/>
              </a:ext>
            </a:extLst>
          </p:cNvPr>
          <p:cNvSpPr>
            <a:spLocks noGrp="1"/>
          </p:cNvSpPr>
          <p:nvPr>
            <p:ph type="title"/>
          </p:nvPr>
        </p:nvSpPr>
        <p:spPr/>
        <p:txBody>
          <a:bodyPr/>
          <a:lstStyle/>
          <a:p>
            <a:r>
              <a:rPr lang="en-US" dirty="0"/>
              <a:t>Q&amp;A</a:t>
            </a:r>
            <a:endParaRPr lang="en-IN" dirty="0"/>
          </a:p>
        </p:txBody>
      </p:sp>
      <p:sp>
        <p:nvSpPr>
          <p:cNvPr id="3" name="Content Placeholder 2">
            <a:extLst>
              <a:ext uri="{FF2B5EF4-FFF2-40B4-BE49-F238E27FC236}">
                <a16:creationId xmlns:a16="http://schemas.microsoft.com/office/drawing/2014/main" id="{1AC9B1CC-0B67-09E8-ED28-6A4EFD488F0B}"/>
              </a:ext>
            </a:extLst>
          </p:cNvPr>
          <p:cNvSpPr>
            <a:spLocks noGrp="1"/>
          </p:cNvSpPr>
          <p:nvPr>
            <p:ph idx="1"/>
          </p:nvPr>
        </p:nvSpPr>
        <p:spPr>
          <a:xfrm>
            <a:off x="1103312" y="2052918"/>
            <a:ext cx="8946541" cy="4352364"/>
          </a:xfrm>
        </p:spPr>
        <p:txBody>
          <a:bodyPr>
            <a:normAutofit lnSpcReduction="10000"/>
          </a:bodyPr>
          <a:lstStyle/>
          <a:p>
            <a:r>
              <a:rPr lang="en-US" dirty="0"/>
              <a:t>Q-1) What’s the source of data?</a:t>
            </a:r>
          </a:p>
          <a:p>
            <a:pPr lvl="1"/>
            <a:r>
              <a:rPr lang="en-US" dirty="0"/>
              <a:t>The data for which model is trained is taken from the open-source from Kaggle website.</a:t>
            </a:r>
          </a:p>
          <a:p>
            <a:r>
              <a:rPr lang="en-US" dirty="0"/>
              <a:t>Q-2) What was the type of data?</a:t>
            </a:r>
          </a:p>
          <a:p>
            <a:pPr lvl="1"/>
            <a:r>
              <a:rPr lang="en-US" dirty="0"/>
              <a:t>The data was included with different 26 features of turbofan engines, in which every column consisted of different numeric value of its own feature.</a:t>
            </a:r>
          </a:p>
          <a:p>
            <a:r>
              <a:rPr lang="en-US" dirty="0"/>
              <a:t>Q-3) What was the Project flow you followed?</a:t>
            </a:r>
          </a:p>
          <a:p>
            <a:pPr lvl="1"/>
            <a:r>
              <a:rPr lang="en-US" dirty="0"/>
              <a:t>The project flow was followed as mentioned in the Architecture.</a:t>
            </a:r>
          </a:p>
          <a:p>
            <a:r>
              <a:rPr lang="en-US" dirty="0"/>
              <a:t>Q-4) Which Preprocessing Techniques were used?</a:t>
            </a:r>
          </a:p>
          <a:p>
            <a:pPr lvl="1"/>
            <a:r>
              <a:rPr lang="en-US" dirty="0"/>
              <a:t>The obtain data was clean &amp; free of duplicates so major processing was done in </a:t>
            </a:r>
            <a:r>
              <a:rPr lang="en-US" dirty="0" err="1"/>
              <a:t>RobustScaler</a:t>
            </a:r>
            <a:r>
              <a:rPr lang="en-US" dirty="0"/>
              <a:t> &amp; dimension reduction which is feature extraction. </a:t>
            </a:r>
            <a:endParaRPr lang="en-IN" dirty="0"/>
          </a:p>
        </p:txBody>
      </p:sp>
    </p:spTree>
    <p:extLst>
      <p:ext uri="{BB962C8B-B14F-4D97-AF65-F5344CB8AC3E}">
        <p14:creationId xmlns:p14="http://schemas.microsoft.com/office/powerpoint/2010/main" val="263081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68D7-723D-9E83-79B1-DCB3786A104D}"/>
              </a:ext>
            </a:extLst>
          </p:cNvPr>
          <p:cNvSpPr>
            <a:spLocks noGrp="1"/>
          </p:cNvSpPr>
          <p:nvPr>
            <p:ph type="title"/>
          </p:nvPr>
        </p:nvSpPr>
        <p:spPr/>
        <p:txBody>
          <a:bodyPr/>
          <a:lstStyle/>
          <a:p>
            <a:r>
              <a:rPr lang="en-US" dirty="0"/>
              <a:t>Q&amp;A cont.</a:t>
            </a:r>
            <a:endParaRPr lang="en-IN" dirty="0"/>
          </a:p>
        </p:txBody>
      </p:sp>
      <p:sp>
        <p:nvSpPr>
          <p:cNvPr id="3" name="Content Placeholder 2">
            <a:extLst>
              <a:ext uri="{FF2B5EF4-FFF2-40B4-BE49-F238E27FC236}">
                <a16:creationId xmlns:a16="http://schemas.microsoft.com/office/drawing/2014/main" id="{022358A9-D2C5-B701-A5FF-E233AD5BBE33}"/>
              </a:ext>
            </a:extLst>
          </p:cNvPr>
          <p:cNvSpPr>
            <a:spLocks noGrp="1"/>
          </p:cNvSpPr>
          <p:nvPr>
            <p:ph idx="1"/>
          </p:nvPr>
        </p:nvSpPr>
        <p:spPr/>
        <p:txBody>
          <a:bodyPr/>
          <a:lstStyle/>
          <a:p>
            <a:r>
              <a:rPr lang="en-US" dirty="0"/>
              <a:t>Q-5) How are logs &amp; errors managed?</a:t>
            </a:r>
          </a:p>
          <a:p>
            <a:pPr lvl="1"/>
            <a:r>
              <a:rPr lang="en-US" dirty="0"/>
              <a:t>Logs were followed in each step of the model training &amp; testing. So, every step can be followed &amp; error can be identified during any line of step. </a:t>
            </a:r>
          </a:p>
          <a:p>
            <a:r>
              <a:rPr lang="en-US" dirty="0"/>
              <a:t>Q-6) How prediction is done at end?</a:t>
            </a:r>
          </a:p>
          <a:p>
            <a:pPr lvl="1"/>
            <a:r>
              <a:rPr lang="en-US" dirty="0"/>
              <a:t>The preprocessor &amp; model file has been saved in database. As soon as data is entered, it transforms the data using preprocessor &amp; predicts the data based on trained model. </a:t>
            </a:r>
          </a:p>
          <a:p>
            <a:r>
              <a:rPr lang="en-US" dirty="0"/>
              <a:t>Q-7) What were the different stages used for the deployment?</a:t>
            </a:r>
          </a:p>
          <a:p>
            <a:pPr lvl="1"/>
            <a:r>
              <a:rPr lang="en-US" dirty="0"/>
              <a:t>The major step which was used to create a training pipeline through data ingestion, data transformation &amp; model evaluation step after which it was trained through prediction pipeline &amp; model </a:t>
            </a:r>
            <a:r>
              <a:rPr lang="en-US"/>
              <a:t>was deployed. </a:t>
            </a:r>
            <a:endParaRPr lang="en-IN" dirty="0"/>
          </a:p>
        </p:txBody>
      </p:sp>
    </p:spTree>
    <p:extLst>
      <p:ext uri="{BB962C8B-B14F-4D97-AF65-F5344CB8AC3E}">
        <p14:creationId xmlns:p14="http://schemas.microsoft.com/office/powerpoint/2010/main" val="23970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F3F5-2F83-D1C1-BAED-6F41D9F67A73}"/>
              </a:ext>
            </a:extLst>
          </p:cNvPr>
          <p:cNvSpPr>
            <a:spLocks noGrp="1"/>
          </p:cNvSpPr>
          <p:nvPr>
            <p:ph type="title"/>
          </p:nvPr>
        </p:nvSpPr>
        <p:spPr>
          <a:xfrm>
            <a:off x="646111" y="452718"/>
            <a:ext cx="9404723" cy="904134"/>
          </a:xfrm>
        </p:spPr>
        <p:txBody>
          <a:bodyPr/>
          <a:lstStyle/>
          <a:p>
            <a:r>
              <a:rPr lang="en-US" dirty="0"/>
              <a:t>Objective &amp; Benefits</a:t>
            </a:r>
            <a:endParaRPr lang="en-IN" dirty="0"/>
          </a:p>
        </p:txBody>
      </p:sp>
      <p:sp>
        <p:nvSpPr>
          <p:cNvPr id="3" name="Content Placeholder 2">
            <a:extLst>
              <a:ext uri="{FF2B5EF4-FFF2-40B4-BE49-F238E27FC236}">
                <a16:creationId xmlns:a16="http://schemas.microsoft.com/office/drawing/2014/main" id="{190AFA36-E8E4-20EB-6426-50ED4E07ACDA}"/>
              </a:ext>
            </a:extLst>
          </p:cNvPr>
          <p:cNvSpPr>
            <a:spLocks noGrp="1"/>
          </p:cNvSpPr>
          <p:nvPr>
            <p:ph idx="1"/>
          </p:nvPr>
        </p:nvSpPr>
        <p:spPr>
          <a:xfrm>
            <a:off x="1103312" y="1356852"/>
            <a:ext cx="8946541" cy="5286544"/>
          </a:xfrm>
        </p:spPr>
        <p:txBody>
          <a:bodyPr/>
          <a:lstStyle/>
          <a:p>
            <a:r>
              <a:rPr lang="en-US" dirty="0"/>
              <a:t>Objective:</a:t>
            </a:r>
          </a:p>
          <a:p>
            <a:pPr lvl="1"/>
            <a:r>
              <a:rPr lang="en-US" b="0" i="0" dirty="0">
                <a:effectLst/>
              </a:rPr>
              <a:t>The objective of this project is to develop a machine learning model to predict the remaining useful life of aircraft turbofan engines. The Remaining Useful Life (RUL) is the amount of cycles an engine has left before it needs maintenance.</a:t>
            </a:r>
            <a:endParaRPr lang="en-US" dirty="0"/>
          </a:p>
          <a:p>
            <a:r>
              <a:rPr lang="en-US" dirty="0"/>
              <a:t>Benefits:</a:t>
            </a:r>
          </a:p>
          <a:p>
            <a:pPr lvl="1"/>
            <a:r>
              <a:rPr lang="en-US" b="1" i="0" dirty="0">
                <a:effectLst/>
                <a:latin typeface="+mn-lt"/>
              </a:rPr>
              <a:t>Minimize Unplanned Downtime</a:t>
            </a:r>
            <a:r>
              <a:rPr lang="en-US" b="1" i="0" dirty="0">
                <a:effectLst/>
                <a:latin typeface="Söhne"/>
              </a:rPr>
              <a:t>:</a:t>
            </a:r>
            <a:r>
              <a:rPr lang="en-US" b="0" i="0" dirty="0">
                <a:solidFill>
                  <a:srgbClr val="374151"/>
                </a:solidFill>
                <a:effectLst/>
                <a:latin typeface="Söhne"/>
              </a:rPr>
              <a:t> </a:t>
            </a:r>
            <a:r>
              <a:rPr lang="en-US" b="0" i="0" dirty="0">
                <a:effectLst/>
              </a:rPr>
              <a:t>Predictive Maintenance helps anticipate and address potential issues before they lead to unscheduled downtime, ensuring continuous operation.</a:t>
            </a:r>
          </a:p>
          <a:p>
            <a:pPr lvl="1"/>
            <a:r>
              <a:rPr lang="en-US" b="1" i="0" dirty="0">
                <a:effectLst/>
                <a:latin typeface="+mn-lt"/>
              </a:rPr>
              <a:t>Extend Engine Lifespan:</a:t>
            </a:r>
            <a:r>
              <a:rPr lang="en-US" b="0" i="0" dirty="0">
                <a:solidFill>
                  <a:srgbClr val="374151"/>
                </a:solidFill>
                <a:effectLst/>
                <a:latin typeface="+mn-lt"/>
              </a:rPr>
              <a:t> </a:t>
            </a:r>
            <a:r>
              <a:rPr lang="en-US" b="0" i="0" dirty="0">
                <a:effectLst/>
              </a:rPr>
              <a:t>By identifying and addressing issues early, turbofan engines can be operated within their optimal performance range, which can extend their useful life.</a:t>
            </a:r>
          </a:p>
          <a:p>
            <a:pPr lvl="1"/>
            <a:r>
              <a:rPr lang="en-US" b="1" i="0" dirty="0">
                <a:effectLst/>
                <a:latin typeface="+mn-lt"/>
              </a:rPr>
              <a:t>Improve Reliability:</a:t>
            </a:r>
            <a:r>
              <a:rPr lang="en-US" b="0" i="0" dirty="0">
                <a:effectLst/>
                <a:latin typeface="+mn-lt"/>
              </a:rPr>
              <a:t> Regularly monitoring the condition of critical components ensures that they are in optimal working order, leading to improved overall system reliability.</a:t>
            </a:r>
            <a:endParaRPr lang="en-US" dirty="0">
              <a:latin typeface="+mn-lt"/>
            </a:endParaRPr>
          </a:p>
          <a:p>
            <a:pPr lvl="1"/>
            <a:endParaRPr lang="en-IN" dirty="0"/>
          </a:p>
        </p:txBody>
      </p:sp>
    </p:spTree>
    <p:extLst>
      <p:ext uri="{BB962C8B-B14F-4D97-AF65-F5344CB8AC3E}">
        <p14:creationId xmlns:p14="http://schemas.microsoft.com/office/powerpoint/2010/main" val="30061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2BCF-15D1-7EA7-96F4-D82647AFB2E6}"/>
              </a:ext>
            </a:extLst>
          </p:cNvPr>
          <p:cNvSpPr>
            <a:spLocks noGrp="1"/>
          </p:cNvSpPr>
          <p:nvPr>
            <p:ph type="title"/>
          </p:nvPr>
        </p:nvSpPr>
        <p:spPr>
          <a:xfrm>
            <a:off x="646111" y="452718"/>
            <a:ext cx="9404723" cy="791466"/>
          </a:xfrm>
        </p:spPr>
        <p:txBody>
          <a:bodyPr/>
          <a:lstStyle/>
          <a:p>
            <a:r>
              <a:rPr lang="en-US" dirty="0"/>
              <a:t>Architecture </a:t>
            </a:r>
            <a:endParaRPr lang="en-IN" dirty="0"/>
          </a:p>
        </p:txBody>
      </p:sp>
      <p:sp>
        <p:nvSpPr>
          <p:cNvPr id="3" name="Content Placeholder 2">
            <a:extLst>
              <a:ext uri="{FF2B5EF4-FFF2-40B4-BE49-F238E27FC236}">
                <a16:creationId xmlns:a16="http://schemas.microsoft.com/office/drawing/2014/main" id="{E0F09C2B-4AA9-3804-4CF3-1149F4A37130}"/>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4E87ACE2-9CB3-4F05-DA34-8E8F658CE8AF}"/>
              </a:ext>
            </a:extLst>
          </p:cNvPr>
          <p:cNvGrpSpPr/>
          <p:nvPr/>
        </p:nvGrpSpPr>
        <p:grpSpPr>
          <a:xfrm>
            <a:off x="794479" y="1499017"/>
            <a:ext cx="10702977" cy="4920834"/>
            <a:chOff x="0" y="0"/>
            <a:chExt cx="6477000" cy="5981700"/>
          </a:xfrm>
        </p:grpSpPr>
        <p:grpSp>
          <p:nvGrpSpPr>
            <p:cNvPr id="5" name="Group 4">
              <a:extLst>
                <a:ext uri="{FF2B5EF4-FFF2-40B4-BE49-F238E27FC236}">
                  <a16:creationId xmlns:a16="http://schemas.microsoft.com/office/drawing/2014/main" id="{18827763-5AA7-6C5B-CED7-FB1A2D98EE3C}"/>
                </a:ext>
              </a:extLst>
            </p:cNvPr>
            <p:cNvGrpSpPr/>
            <p:nvPr/>
          </p:nvGrpSpPr>
          <p:grpSpPr>
            <a:xfrm>
              <a:off x="0" y="0"/>
              <a:ext cx="6477000" cy="5981700"/>
              <a:chOff x="0" y="0"/>
              <a:chExt cx="6477000" cy="5981700"/>
            </a:xfrm>
          </p:grpSpPr>
          <p:sp>
            <p:nvSpPr>
              <p:cNvPr id="17" name="Rectangle 16">
                <a:extLst>
                  <a:ext uri="{FF2B5EF4-FFF2-40B4-BE49-F238E27FC236}">
                    <a16:creationId xmlns:a16="http://schemas.microsoft.com/office/drawing/2014/main" id="{28072DA2-A1B8-2871-0460-035161E21D4D}"/>
                  </a:ext>
                </a:extLst>
              </p:cNvPr>
              <p:cNvSpPr/>
              <p:nvPr/>
            </p:nvSpPr>
            <p:spPr>
              <a:xfrm>
                <a:off x="0" y="0"/>
                <a:ext cx="6477000" cy="59817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17">
                <a:extLst>
                  <a:ext uri="{FF2B5EF4-FFF2-40B4-BE49-F238E27FC236}">
                    <a16:creationId xmlns:a16="http://schemas.microsoft.com/office/drawing/2014/main" id="{52836DC1-2AC9-6510-2B25-753AE35BE43D}"/>
                  </a:ext>
                </a:extLst>
              </p:cNvPr>
              <p:cNvSpPr/>
              <p:nvPr/>
            </p:nvSpPr>
            <p:spPr>
              <a:xfrm>
                <a:off x="400050" y="371475"/>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Data Importing</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AA066431-1D23-8033-98D6-4F2CB209D7D9}"/>
                  </a:ext>
                </a:extLst>
              </p:cNvPr>
              <p:cNvSpPr/>
              <p:nvPr/>
            </p:nvSpPr>
            <p:spPr>
              <a:xfrm>
                <a:off x="4991100" y="371475"/>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Data Cleaning</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3E63FDF7-6584-AFED-4963-FBEC4456B126}"/>
                  </a:ext>
                </a:extLst>
              </p:cNvPr>
              <p:cNvSpPr/>
              <p:nvPr/>
            </p:nvSpPr>
            <p:spPr>
              <a:xfrm>
                <a:off x="2695575" y="38100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Data Exploring</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D72648D0-2633-D11B-FED8-D0AB53A3722D}"/>
                  </a:ext>
                </a:extLst>
              </p:cNvPr>
              <p:cNvSpPr/>
              <p:nvPr/>
            </p:nvSpPr>
            <p:spPr>
              <a:xfrm>
                <a:off x="400050" y="169545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EDA</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BCCE159-F906-90B2-F063-058F681CFBDF}"/>
                  </a:ext>
                </a:extLst>
              </p:cNvPr>
              <p:cNvSpPr/>
              <p:nvPr/>
            </p:nvSpPr>
            <p:spPr>
              <a:xfrm>
                <a:off x="2695575" y="169545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Univariate &amp; Multivariant Analysis</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B2480F09-5973-B74D-1D45-BFC6F5B933A8}"/>
                  </a:ext>
                </a:extLst>
              </p:cNvPr>
              <p:cNvSpPr/>
              <p:nvPr/>
            </p:nvSpPr>
            <p:spPr>
              <a:xfrm>
                <a:off x="4991100" y="169545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Data Preprocessing</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CAC08308-EDEE-FF72-033A-F77D7737DB21}"/>
                  </a:ext>
                </a:extLst>
              </p:cNvPr>
              <p:cNvSpPr/>
              <p:nvPr/>
            </p:nvSpPr>
            <p:spPr>
              <a:xfrm>
                <a:off x="4991100" y="3038475"/>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Model</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Selection</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32123C28-0D54-5BBC-F67E-E1BE8D68301A}"/>
                  </a:ext>
                </a:extLst>
              </p:cNvPr>
              <p:cNvSpPr/>
              <p:nvPr/>
            </p:nvSpPr>
            <p:spPr>
              <a:xfrm>
                <a:off x="2695575" y="304800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Feature</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Engineering</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17B8D543-CCFB-3DA5-0093-8A51DE3DD3AB}"/>
                  </a:ext>
                </a:extLst>
              </p:cNvPr>
              <p:cNvSpPr/>
              <p:nvPr/>
            </p:nvSpPr>
            <p:spPr>
              <a:xfrm>
                <a:off x="400050" y="304800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Data</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Transformation</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91FC7EF6-49BC-E5CD-1142-6A46DEDEB3BF}"/>
                  </a:ext>
                </a:extLst>
              </p:cNvPr>
              <p:cNvSpPr/>
              <p:nvPr/>
            </p:nvSpPr>
            <p:spPr>
              <a:xfrm>
                <a:off x="400050" y="4419600"/>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Model</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Deployment</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9BEFF30-EE40-D36B-915E-1FD16CCA9E28}"/>
                  </a:ext>
                </a:extLst>
              </p:cNvPr>
              <p:cNvSpPr/>
              <p:nvPr/>
            </p:nvSpPr>
            <p:spPr>
              <a:xfrm>
                <a:off x="2724150" y="4429125"/>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Model</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Evaluation</a:t>
                </a:r>
                <a:endParaRPr lang="en-IN" sz="1100" kern="100" dirty="0">
                  <a:solidFill>
                    <a:schemeClr val="bg1"/>
                  </a:solidFill>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BB4A4F09-5BEC-7967-7EC2-580DC9964AF2}"/>
                  </a:ext>
                </a:extLst>
              </p:cNvPr>
              <p:cNvSpPr/>
              <p:nvPr/>
            </p:nvSpPr>
            <p:spPr>
              <a:xfrm>
                <a:off x="4991100" y="4429125"/>
                <a:ext cx="1123950" cy="7334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bg1"/>
                    </a:solidFill>
                    <a:effectLst/>
                    <a:ea typeface="Calibri" panose="020F0502020204030204" pitchFamily="34" charset="0"/>
                    <a:cs typeface="Times New Roman" panose="02020603050405020304" pitchFamily="18" charset="0"/>
                  </a:rPr>
                  <a:t>Model</a:t>
                </a:r>
                <a:r>
                  <a:rPr lang="en-US" sz="1100" kern="100" dirty="0">
                    <a:effectLst/>
                    <a:ea typeface="Calibri" panose="020F0502020204030204" pitchFamily="34" charset="0"/>
                    <a:cs typeface="Times New Roman" panose="02020603050405020304" pitchFamily="18" charset="0"/>
                  </a:rPr>
                  <a:t> </a:t>
                </a:r>
                <a:r>
                  <a:rPr lang="en-US" sz="1100" kern="100" dirty="0">
                    <a:solidFill>
                      <a:schemeClr val="bg1"/>
                    </a:solidFill>
                    <a:effectLst/>
                    <a:ea typeface="Calibri" panose="020F0502020204030204" pitchFamily="34" charset="0"/>
                    <a:cs typeface="Times New Roman" panose="02020603050405020304" pitchFamily="18" charset="0"/>
                  </a:rPr>
                  <a:t>Training</a:t>
                </a:r>
                <a:endParaRPr lang="en-IN" sz="1100" kern="100" dirty="0">
                  <a:solidFill>
                    <a:schemeClr val="bg1"/>
                  </a:solidFill>
                  <a:effectLst/>
                  <a:ea typeface="Calibri" panose="020F0502020204030204" pitchFamily="34" charset="0"/>
                  <a:cs typeface="Times New Roman" panose="02020603050405020304" pitchFamily="18" charset="0"/>
                </a:endParaRPr>
              </a:p>
            </p:txBody>
          </p:sp>
        </p:grpSp>
        <p:sp>
          <p:nvSpPr>
            <p:cNvPr id="6" name="Arrow: Right 5">
              <a:extLst>
                <a:ext uri="{FF2B5EF4-FFF2-40B4-BE49-F238E27FC236}">
                  <a16:creationId xmlns:a16="http://schemas.microsoft.com/office/drawing/2014/main" id="{3B836512-0FC3-57EA-D0EA-774530617CFD}"/>
                </a:ext>
              </a:extLst>
            </p:cNvPr>
            <p:cNvSpPr/>
            <p:nvPr/>
          </p:nvSpPr>
          <p:spPr>
            <a:xfrm>
              <a:off x="1533525" y="67627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Arrow: Right 6">
              <a:extLst>
                <a:ext uri="{FF2B5EF4-FFF2-40B4-BE49-F238E27FC236}">
                  <a16:creationId xmlns:a16="http://schemas.microsoft.com/office/drawing/2014/main" id="{95FCF124-7FF2-E4AB-652B-8B3CF5358E0C}"/>
                </a:ext>
              </a:extLst>
            </p:cNvPr>
            <p:cNvSpPr/>
            <p:nvPr/>
          </p:nvSpPr>
          <p:spPr>
            <a:xfrm>
              <a:off x="3838575" y="647700"/>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Arrow: Right 7">
              <a:extLst>
                <a:ext uri="{FF2B5EF4-FFF2-40B4-BE49-F238E27FC236}">
                  <a16:creationId xmlns:a16="http://schemas.microsoft.com/office/drawing/2014/main" id="{A501D28E-BFBE-3A45-A346-D0CFA830E282}"/>
                </a:ext>
              </a:extLst>
            </p:cNvPr>
            <p:cNvSpPr/>
            <p:nvPr/>
          </p:nvSpPr>
          <p:spPr>
            <a:xfrm>
              <a:off x="3810000" y="332422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Arrow: Right 8">
              <a:extLst>
                <a:ext uri="{FF2B5EF4-FFF2-40B4-BE49-F238E27FC236}">
                  <a16:creationId xmlns:a16="http://schemas.microsoft.com/office/drawing/2014/main" id="{CDD128FD-F730-C488-E8E1-F4113D1F0D57}"/>
                </a:ext>
              </a:extLst>
            </p:cNvPr>
            <p:cNvSpPr/>
            <p:nvPr/>
          </p:nvSpPr>
          <p:spPr>
            <a:xfrm>
              <a:off x="1533525" y="3295650"/>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Arrow: Right 9">
              <a:extLst>
                <a:ext uri="{FF2B5EF4-FFF2-40B4-BE49-F238E27FC236}">
                  <a16:creationId xmlns:a16="http://schemas.microsoft.com/office/drawing/2014/main" id="{C409C954-C697-7368-D047-84EDA809BD3B}"/>
                </a:ext>
              </a:extLst>
            </p:cNvPr>
            <p:cNvSpPr/>
            <p:nvPr/>
          </p:nvSpPr>
          <p:spPr>
            <a:xfrm rot="10800000">
              <a:off x="1524000" y="195262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Right 10">
              <a:extLst>
                <a:ext uri="{FF2B5EF4-FFF2-40B4-BE49-F238E27FC236}">
                  <a16:creationId xmlns:a16="http://schemas.microsoft.com/office/drawing/2014/main" id="{6C6EB904-7887-4734-A5F6-85E323136CD7}"/>
                </a:ext>
              </a:extLst>
            </p:cNvPr>
            <p:cNvSpPr/>
            <p:nvPr/>
          </p:nvSpPr>
          <p:spPr>
            <a:xfrm rot="10800000">
              <a:off x="3838575" y="465772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Right 11">
              <a:extLst>
                <a:ext uri="{FF2B5EF4-FFF2-40B4-BE49-F238E27FC236}">
                  <a16:creationId xmlns:a16="http://schemas.microsoft.com/office/drawing/2014/main" id="{326CE6E6-3F22-5B90-A922-51D5C0B15EE6}"/>
                </a:ext>
              </a:extLst>
            </p:cNvPr>
            <p:cNvSpPr/>
            <p:nvPr/>
          </p:nvSpPr>
          <p:spPr>
            <a:xfrm rot="10800000">
              <a:off x="3819525" y="195262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Arrow: Right 12">
              <a:extLst>
                <a:ext uri="{FF2B5EF4-FFF2-40B4-BE49-F238E27FC236}">
                  <a16:creationId xmlns:a16="http://schemas.microsoft.com/office/drawing/2014/main" id="{7ACBAC32-0FFD-56CA-A104-ACD1A41BC2AC}"/>
                </a:ext>
              </a:extLst>
            </p:cNvPr>
            <p:cNvSpPr/>
            <p:nvPr/>
          </p:nvSpPr>
          <p:spPr>
            <a:xfrm rot="10800000">
              <a:off x="1533525" y="4657725"/>
              <a:ext cx="1162050" cy="200025"/>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Arrow: Down 13">
              <a:extLst>
                <a:ext uri="{FF2B5EF4-FFF2-40B4-BE49-F238E27FC236}">
                  <a16:creationId xmlns:a16="http://schemas.microsoft.com/office/drawing/2014/main" id="{40C3A7B6-C3FD-069E-5443-212DC4DFDEE3}"/>
                </a:ext>
              </a:extLst>
            </p:cNvPr>
            <p:cNvSpPr/>
            <p:nvPr/>
          </p:nvSpPr>
          <p:spPr>
            <a:xfrm>
              <a:off x="5467350" y="1133475"/>
              <a:ext cx="228600" cy="542925"/>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Arrow: Down 14">
              <a:extLst>
                <a:ext uri="{FF2B5EF4-FFF2-40B4-BE49-F238E27FC236}">
                  <a16:creationId xmlns:a16="http://schemas.microsoft.com/office/drawing/2014/main" id="{5B88119B-1D65-0272-1DE3-B1E55F88D3E4}"/>
                </a:ext>
              </a:extLst>
            </p:cNvPr>
            <p:cNvSpPr/>
            <p:nvPr/>
          </p:nvSpPr>
          <p:spPr>
            <a:xfrm>
              <a:off x="5419725" y="3838575"/>
              <a:ext cx="228600" cy="542925"/>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Arrow: Down 15">
              <a:extLst>
                <a:ext uri="{FF2B5EF4-FFF2-40B4-BE49-F238E27FC236}">
                  <a16:creationId xmlns:a16="http://schemas.microsoft.com/office/drawing/2014/main" id="{EE8E9061-CE44-CB8F-3863-D573F3C9BF05}"/>
                </a:ext>
              </a:extLst>
            </p:cNvPr>
            <p:cNvSpPr/>
            <p:nvPr/>
          </p:nvSpPr>
          <p:spPr>
            <a:xfrm>
              <a:off x="828675" y="2476500"/>
              <a:ext cx="228600" cy="542925"/>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extLst>
      <p:ext uri="{BB962C8B-B14F-4D97-AF65-F5344CB8AC3E}">
        <p14:creationId xmlns:p14="http://schemas.microsoft.com/office/powerpoint/2010/main" val="285816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459C-0996-C9B4-A2D4-F2FEE808239B}"/>
              </a:ext>
            </a:extLst>
          </p:cNvPr>
          <p:cNvSpPr>
            <a:spLocks noGrp="1"/>
          </p:cNvSpPr>
          <p:nvPr>
            <p:ph type="title"/>
          </p:nvPr>
        </p:nvSpPr>
        <p:spPr>
          <a:xfrm>
            <a:off x="646111" y="452718"/>
            <a:ext cx="9404723" cy="716515"/>
          </a:xfrm>
        </p:spPr>
        <p:txBody>
          <a:bodyPr/>
          <a:lstStyle/>
          <a:p>
            <a:r>
              <a:rPr lang="en-US" dirty="0"/>
              <a:t>Data Sharing Agreement	</a:t>
            </a:r>
            <a:endParaRPr lang="en-IN" dirty="0"/>
          </a:p>
        </p:txBody>
      </p:sp>
      <p:sp>
        <p:nvSpPr>
          <p:cNvPr id="3" name="Content Placeholder 2">
            <a:extLst>
              <a:ext uri="{FF2B5EF4-FFF2-40B4-BE49-F238E27FC236}">
                <a16:creationId xmlns:a16="http://schemas.microsoft.com/office/drawing/2014/main" id="{09EDBF5A-84D0-E116-10CD-31ECC8A3E0F0}"/>
              </a:ext>
            </a:extLst>
          </p:cNvPr>
          <p:cNvSpPr>
            <a:spLocks noGrp="1"/>
          </p:cNvSpPr>
          <p:nvPr>
            <p:ph idx="1"/>
          </p:nvPr>
        </p:nvSpPr>
        <p:spPr>
          <a:xfrm>
            <a:off x="1103312" y="1528998"/>
            <a:ext cx="8946541" cy="4719402"/>
          </a:xfrm>
        </p:spPr>
        <p:txBody>
          <a:bodyPr>
            <a:normAutofit/>
          </a:bodyPr>
          <a:lstStyle/>
          <a:p>
            <a:r>
              <a:rPr lang="en-US" sz="2400" dirty="0"/>
              <a:t>Sample file name (train.txt, test.txt, RUL.txt)</a:t>
            </a:r>
          </a:p>
          <a:p>
            <a:r>
              <a:rPr lang="en-US" sz="2400" dirty="0"/>
              <a:t>Number of Columns (26)</a:t>
            </a:r>
          </a:p>
          <a:p>
            <a:r>
              <a:rPr lang="en-US" sz="2400" dirty="0"/>
              <a:t>Column names</a:t>
            </a:r>
          </a:p>
          <a:p>
            <a:r>
              <a:rPr lang="en-US" sz="2400" dirty="0"/>
              <a:t>Column data type</a:t>
            </a:r>
            <a:endParaRPr lang="en-IN" sz="2400" dirty="0"/>
          </a:p>
        </p:txBody>
      </p:sp>
    </p:spTree>
    <p:extLst>
      <p:ext uri="{BB962C8B-B14F-4D97-AF65-F5344CB8AC3E}">
        <p14:creationId xmlns:p14="http://schemas.microsoft.com/office/powerpoint/2010/main" val="167179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4EC6-D52A-16FA-43C6-E578E1D897DD}"/>
              </a:ext>
            </a:extLst>
          </p:cNvPr>
          <p:cNvSpPr>
            <a:spLocks noGrp="1"/>
          </p:cNvSpPr>
          <p:nvPr>
            <p:ph type="title"/>
          </p:nvPr>
        </p:nvSpPr>
        <p:spPr>
          <a:xfrm>
            <a:off x="646111" y="452718"/>
            <a:ext cx="9404723" cy="1016318"/>
          </a:xfrm>
        </p:spPr>
        <p:txBody>
          <a:bodyPr/>
          <a:lstStyle/>
          <a:p>
            <a:r>
              <a:rPr lang="en-US" dirty="0"/>
              <a:t>Data Validation &amp; Transformation</a:t>
            </a:r>
            <a:endParaRPr lang="en-IN" dirty="0"/>
          </a:p>
        </p:txBody>
      </p:sp>
      <p:sp>
        <p:nvSpPr>
          <p:cNvPr id="3" name="Content Placeholder 2">
            <a:extLst>
              <a:ext uri="{FF2B5EF4-FFF2-40B4-BE49-F238E27FC236}">
                <a16:creationId xmlns:a16="http://schemas.microsoft.com/office/drawing/2014/main" id="{52B2D859-D2F2-90DC-DA24-7DFC4DA24114}"/>
              </a:ext>
            </a:extLst>
          </p:cNvPr>
          <p:cNvSpPr>
            <a:spLocks noGrp="1"/>
          </p:cNvSpPr>
          <p:nvPr>
            <p:ph idx="1"/>
          </p:nvPr>
        </p:nvSpPr>
        <p:spPr>
          <a:xfrm>
            <a:off x="1103312" y="2038662"/>
            <a:ext cx="8946541" cy="4209737"/>
          </a:xfrm>
        </p:spPr>
        <p:txBody>
          <a:bodyPr/>
          <a:lstStyle/>
          <a:p>
            <a:r>
              <a:rPr lang="en-US" sz="2400" dirty="0"/>
              <a:t>Name Validation:  Name of file is valid, and it is taken from open-source platform for the Kaggle.</a:t>
            </a:r>
          </a:p>
          <a:p>
            <a:r>
              <a:rPr lang="en-US" sz="2400" dirty="0"/>
              <a:t>Number of Columns: Validation of number of columns is present in file.</a:t>
            </a:r>
          </a:p>
          <a:p>
            <a:r>
              <a:rPr lang="en-US" sz="2400" dirty="0"/>
              <a:t>Name of Columns: Name of column is validated &amp; is same as per schema file.</a:t>
            </a:r>
          </a:p>
          <a:p>
            <a:r>
              <a:rPr lang="en-US" sz="2400" dirty="0"/>
              <a:t>Data type of columns: The data type of column is given in file &amp; it is validated when inserted into Database.</a:t>
            </a:r>
          </a:p>
          <a:p>
            <a:endParaRPr lang="en-IN" dirty="0"/>
          </a:p>
        </p:txBody>
      </p:sp>
    </p:spTree>
    <p:extLst>
      <p:ext uri="{BB962C8B-B14F-4D97-AF65-F5344CB8AC3E}">
        <p14:creationId xmlns:p14="http://schemas.microsoft.com/office/powerpoint/2010/main" val="231789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3FA9-D512-8E5E-7219-6006A7E1B785}"/>
              </a:ext>
            </a:extLst>
          </p:cNvPr>
          <p:cNvSpPr>
            <a:spLocks noGrp="1"/>
          </p:cNvSpPr>
          <p:nvPr>
            <p:ph type="title"/>
          </p:nvPr>
        </p:nvSpPr>
        <p:spPr/>
        <p:txBody>
          <a:bodyPr/>
          <a:lstStyle/>
          <a:p>
            <a:r>
              <a:rPr lang="en-US" dirty="0"/>
              <a:t>Data Insertion in Database</a:t>
            </a:r>
            <a:endParaRPr lang="en-IN" dirty="0"/>
          </a:p>
        </p:txBody>
      </p:sp>
      <p:sp>
        <p:nvSpPr>
          <p:cNvPr id="3" name="Content Placeholder 2">
            <a:extLst>
              <a:ext uri="{FF2B5EF4-FFF2-40B4-BE49-F238E27FC236}">
                <a16:creationId xmlns:a16="http://schemas.microsoft.com/office/drawing/2014/main" id="{8308E452-7852-EF29-0211-1A9A53F8C154}"/>
              </a:ext>
            </a:extLst>
          </p:cNvPr>
          <p:cNvSpPr>
            <a:spLocks noGrp="1"/>
          </p:cNvSpPr>
          <p:nvPr>
            <p:ph idx="1"/>
          </p:nvPr>
        </p:nvSpPr>
        <p:spPr/>
        <p:txBody>
          <a:bodyPr>
            <a:normAutofit/>
          </a:bodyPr>
          <a:lstStyle/>
          <a:p>
            <a:r>
              <a:rPr lang="en-US" sz="2400" dirty="0"/>
              <a:t>Folder creation: Folder name “Predictive Maintenance” has been in the databases for inserting all file. If the file already exist, then new files are inserted in the same table. </a:t>
            </a:r>
            <a:endParaRPr lang="en-IN" sz="2400" dirty="0"/>
          </a:p>
        </p:txBody>
      </p:sp>
    </p:spTree>
    <p:extLst>
      <p:ext uri="{BB962C8B-B14F-4D97-AF65-F5344CB8AC3E}">
        <p14:creationId xmlns:p14="http://schemas.microsoft.com/office/powerpoint/2010/main" val="282857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11E2-7B7C-C7AD-E8E6-6E4328D608F3}"/>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23B3C76A-9781-6ECF-6025-1B4884F8D5FE}"/>
              </a:ext>
            </a:extLst>
          </p:cNvPr>
          <p:cNvSpPr>
            <a:spLocks noGrp="1"/>
          </p:cNvSpPr>
          <p:nvPr>
            <p:ph idx="1"/>
          </p:nvPr>
        </p:nvSpPr>
        <p:spPr/>
        <p:txBody>
          <a:bodyPr/>
          <a:lstStyle/>
          <a:p>
            <a:r>
              <a:rPr lang="en-US" dirty="0"/>
              <a:t>Data Export from Databases:</a:t>
            </a:r>
          </a:p>
          <a:p>
            <a:pPr lvl="1"/>
            <a:r>
              <a:rPr lang="en-US" dirty="0"/>
              <a:t>The accumulated data from  database is exported in CSV format for model training. </a:t>
            </a:r>
            <a:endParaRPr lang="en-IN" dirty="0"/>
          </a:p>
          <a:p>
            <a:r>
              <a:rPr lang="en-IN" dirty="0"/>
              <a:t>Data Preprocessing:</a:t>
            </a:r>
          </a:p>
          <a:p>
            <a:pPr lvl="1"/>
            <a:r>
              <a:rPr lang="en-IN" dirty="0"/>
              <a:t>Data has preprocess for the EDA step with getting various insights after identifying null or duplicate values.</a:t>
            </a:r>
          </a:p>
          <a:p>
            <a:pPr lvl="1"/>
            <a:r>
              <a:rPr lang="en-IN" dirty="0"/>
              <a:t>Encoding the columns with Dimension Reduction techniques using Pipeline.</a:t>
            </a:r>
          </a:p>
          <a:p>
            <a:pPr lvl="1"/>
            <a:endParaRPr lang="en-US" dirty="0"/>
          </a:p>
        </p:txBody>
      </p:sp>
    </p:spTree>
    <p:extLst>
      <p:ext uri="{BB962C8B-B14F-4D97-AF65-F5344CB8AC3E}">
        <p14:creationId xmlns:p14="http://schemas.microsoft.com/office/powerpoint/2010/main" val="39848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004B-71B1-CD96-63B6-8D00B0323899}"/>
              </a:ext>
            </a:extLst>
          </p:cNvPr>
          <p:cNvSpPr>
            <a:spLocks noGrp="1"/>
          </p:cNvSpPr>
          <p:nvPr>
            <p:ph type="title"/>
          </p:nvPr>
        </p:nvSpPr>
        <p:spPr/>
        <p:txBody>
          <a:bodyPr/>
          <a:lstStyle/>
          <a:p>
            <a:r>
              <a:rPr lang="en-US" dirty="0"/>
              <a:t>Model Selection &amp; Evaluation</a:t>
            </a:r>
            <a:endParaRPr lang="en-IN" dirty="0"/>
          </a:p>
        </p:txBody>
      </p:sp>
      <p:sp>
        <p:nvSpPr>
          <p:cNvPr id="3" name="Content Placeholder 2">
            <a:extLst>
              <a:ext uri="{FF2B5EF4-FFF2-40B4-BE49-F238E27FC236}">
                <a16:creationId xmlns:a16="http://schemas.microsoft.com/office/drawing/2014/main" id="{BFFC14BC-B626-4D9F-5BBE-0D877F7AE3E8}"/>
              </a:ext>
            </a:extLst>
          </p:cNvPr>
          <p:cNvSpPr>
            <a:spLocks noGrp="1"/>
          </p:cNvSpPr>
          <p:nvPr>
            <p:ph idx="1"/>
          </p:nvPr>
        </p:nvSpPr>
        <p:spPr/>
        <p:txBody>
          <a:bodyPr>
            <a:normAutofit/>
          </a:bodyPr>
          <a:lstStyle/>
          <a:p>
            <a:r>
              <a:rPr lang="en-US" dirty="0"/>
              <a:t>Regression models:</a:t>
            </a:r>
          </a:p>
          <a:p>
            <a:pPr lvl="1"/>
            <a:r>
              <a:rPr lang="en-US" sz="2000" dirty="0"/>
              <a:t>For Regressor based approach, different models of regression like Linear Regression, K Nearest Neighbor, Decision Tree Regressor, Random Forest Regressor, SVR. The data is trained with all the models. After training data with every model, accuracy for the each model is tested.</a:t>
            </a:r>
          </a:p>
          <a:p>
            <a:pPr lvl="1"/>
            <a:r>
              <a:rPr lang="en-US" sz="2000" dirty="0"/>
              <a:t>It is found Gradient Boosting giving accuracy nearly about 70%, so model is saved for further use in prediction.</a:t>
            </a:r>
          </a:p>
        </p:txBody>
      </p:sp>
    </p:spTree>
    <p:extLst>
      <p:ext uri="{BB962C8B-B14F-4D97-AF65-F5344CB8AC3E}">
        <p14:creationId xmlns:p14="http://schemas.microsoft.com/office/powerpoint/2010/main" val="140638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6484-50A3-2E0D-6409-1FF4F2E9B392}"/>
              </a:ext>
            </a:extLst>
          </p:cNvPr>
          <p:cNvSpPr>
            <a:spLocks noGrp="1"/>
          </p:cNvSpPr>
          <p:nvPr>
            <p:ph type="title"/>
          </p:nvPr>
        </p:nvSpPr>
        <p:spPr/>
        <p:txBody>
          <a:bodyPr/>
          <a:lstStyle/>
          <a:p>
            <a:r>
              <a:rPr lang="en-US" dirty="0"/>
              <a:t>Prediction</a:t>
            </a:r>
            <a:endParaRPr lang="en-IN" dirty="0"/>
          </a:p>
        </p:txBody>
      </p:sp>
      <p:sp>
        <p:nvSpPr>
          <p:cNvPr id="3" name="Content Placeholder 2">
            <a:extLst>
              <a:ext uri="{FF2B5EF4-FFF2-40B4-BE49-F238E27FC236}">
                <a16:creationId xmlns:a16="http://schemas.microsoft.com/office/drawing/2014/main" id="{8FEC54F4-2642-E898-2D2A-B0FF9386C748}"/>
              </a:ext>
            </a:extLst>
          </p:cNvPr>
          <p:cNvSpPr>
            <a:spLocks noGrp="1"/>
          </p:cNvSpPr>
          <p:nvPr>
            <p:ph idx="1"/>
          </p:nvPr>
        </p:nvSpPr>
        <p:spPr/>
        <p:txBody>
          <a:bodyPr>
            <a:normAutofit/>
          </a:bodyPr>
          <a:lstStyle/>
          <a:p>
            <a:r>
              <a:rPr lang="en-US" dirty="0"/>
              <a:t>The accumulated data from database is exported in csv format for prediction.</a:t>
            </a:r>
          </a:p>
          <a:p>
            <a:r>
              <a:rPr lang="en-US" dirty="0"/>
              <a:t>Pre-processor pickle file is saved for data transformation techniques. </a:t>
            </a:r>
          </a:p>
          <a:p>
            <a:r>
              <a:rPr lang="en-US" dirty="0"/>
              <a:t>Gradient Boosting regressor is selected as model technique, &amp; same file in the form of pickle is save for predict the new data.</a:t>
            </a:r>
          </a:p>
          <a:p>
            <a:r>
              <a:rPr lang="en-US" dirty="0"/>
              <a:t>Once data is inputted, they are run through designed pipeline &amp; output is initiated  &amp; prediction is done through it.</a:t>
            </a:r>
            <a:endParaRPr lang="en-IN" dirty="0"/>
          </a:p>
        </p:txBody>
      </p:sp>
    </p:spTree>
    <p:extLst>
      <p:ext uri="{BB962C8B-B14F-4D97-AF65-F5344CB8AC3E}">
        <p14:creationId xmlns:p14="http://schemas.microsoft.com/office/powerpoint/2010/main" val="3663170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780</TotalTime>
  <Words>786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Söhne</vt:lpstr>
      <vt:lpstr>Wingdings 3</vt:lpstr>
      <vt:lpstr>Ion</vt:lpstr>
      <vt:lpstr>      Predictive Maintenance The complete end to end Data Science Project     </vt:lpstr>
      <vt:lpstr>Objective &amp; Benefits</vt:lpstr>
      <vt:lpstr>Architecture </vt:lpstr>
      <vt:lpstr>Data Sharing Agreement </vt:lpstr>
      <vt:lpstr>Data Validation &amp; Transformation</vt:lpstr>
      <vt:lpstr>Data Insertion in Database</vt:lpstr>
      <vt:lpstr>Model Training</vt:lpstr>
      <vt:lpstr>Model Selection &amp; Evaluation</vt:lpstr>
      <vt:lpstr>Prediction</vt:lpstr>
      <vt:lpstr>Q&amp;A</vt:lpstr>
      <vt:lpstr>Q&amp;A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Classifier</dc:title>
  <dc:creator>ayushgandhi904@gmail.com</dc:creator>
  <cp:lastModifiedBy>varsha mahato</cp:lastModifiedBy>
  <cp:revision>22</cp:revision>
  <dcterms:created xsi:type="dcterms:W3CDTF">2023-06-28T05:29:07Z</dcterms:created>
  <dcterms:modified xsi:type="dcterms:W3CDTF">2023-09-28T19:06:10Z</dcterms:modified>
</cp:coreProperties>
</file>