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59" r:id="rId4"/>
    <p:sldId id="262" r:id="rId5"/>
    <p:sldId id="264"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C3EDDE-4599-4D90-BA86-8613379747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167DFC-5E8B-40EE-B83B-77729C2DD72D}" type="datetimeFigureOut">
              <a:rPr lang="en-US" smtClean="0"/>
              <a:pPr/>
              <a:t>10/28/2019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C3EDDE-4599-4D90-BA86-86133797471F}"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6167DFC-5E8B-40EE-B83B-77729C2DD72D}" type="datetimeFigureOut">
              <a:rPr lang="en-US" smtClean="0"/>
              <a:pPr/>
              <a:t>10/28/2019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3C3EDDE-4599-4D90-BA86-8613379747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9143999" cy="914400"/>
          </a:xfrm>
          <a:solidFill>
            <a:schemeClr val="tx1">
              <a:lumMod val="50000"/>
              <a:lumOff val="50000"/>
            </a:schemeClr>
          </a:solidFill>
        </p:spPr>
        <p:txBody>
          <a:bodyPr/>
          <a:lstStyle/>
          <a:p>
            <a:pPr lvl="1" algn="ctr" rtl="0">
              <a:spcBef>
                <a:spcPct val="0"/>
              </a:spcBef>
            </a:pPr>
            <a:r>
              <a:rPr lang="id-ID" sz="2400" b="1" dirty="0"/>
              <a:t>POLITIK ISLAM DI KAWASAN MELAYU</a:t>
            </a:r>
            <a:r>
              <a:rPr lang="en-US" sz="1600" dirty="0"/>
              <a:t/>
            </a:r>
            <a:br>
              <a:rPr lang="en-US" sz="1600" dirty="0"/>
            </a:br>
            <a:endParaRPr lang="en-US" dirty="0"/>
          </a:p>
        </p:txBody>
      </p:sp>
      <p:sp>
        <p:nvSpPr>
          <p:cNvPr id="3" name="Subtitle 2"/>
          <p:cNvSpPr>
            <a:spLocks noGrp="1"/>
          </p:cNvSpPr>
          <p:nvPr>
            <p:ph type="subTitle" idx="1"/>
          </p:nvPr>
        </p:nvSpPr>
        <p:spPr>
          <a:xfrm>
            <a:off x="0" y="1752600"/>
            <a:ext cx="9144000" cy="4343400"/>
          </a:xfrm>
          <a:solidFill>
            <a:schemeClr val="bg2">
              <a:lumMod val="90000"/>
            </a:schemeClr>
          </a:solidFill>
        </p:spPr>
        <p:txBody>
          <a:bodyPr>
            <a:normAutofit/>
          </a:bodyPr>
          <a:lstStyle/>
          <a:p>
            <a:pPr algn="just">
              <a:lnSpc>
                <a:spcPct val="200000"/>
              </a:lnSpc>
            </a:pPr>
            <a:r>
              <a:rPr lang="en-US"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A. </a:t>
            </a:r>
            <a:r>
              <a:rPr lang="en-US" b="1" dirty="0">
                <a:solidFill>
                  <a:schemeClr val="tx1"/>
                </a:solidFill>
                <a:latin typeface="Times New Roman" pitchFamily="18" charset="0"/>
                <a:cs typeface="Times New Roman" pitchFamily="18" charset="0"/>
              </a:rPr>
              <a:t>P</a:t>
            </a:r>
            <a:r>
              <a:rPr lang="id-ID" b="1" dirty="0" smtClean="0">
                <a:solidFill>
                  <a:schemeClr val="tx1"/>
                </a:solidFill>
                <a:latin typeface="Times New Roman" pitchFamily="18" charset="0"/>
                <a:cs typeface="Times New Roman" pitchFamily="18" charset="0"/>
              </a:rPr>
              <a:t>ROSES MASUKNYA ISLAM DI ASIA TENGGARA</a:t>
            </a:r>
            <a:endParaRPr lang="en-US" b="1" dirty="0" smtClean="0">
              <a:solidFill>
                <a:schemeClr val="tx1"/>
              </a:solidFill>
              <a:latin typeface="Times New Roman" pitchFamily="18" charset="0"/>
              <a:cs typeface="Times New Roman" pitchFamily="18" charset="0"/>
            </a:endParaRPr>
          </a:p>
          <a:p>
            <a:pPr algn="just">
              <a:lnSpc>
                <a:spcPct val="160000"/>
              </a:lnSpc>
            </a:pPr>
            <a:r>
              <a:rPr lang="en-US" sz="1400" b="1" dirty="0" smtClean="0">
                <a:solidFill>
                  <a:schemeClr val="tx1"/>
                </a:solidFill>
                <a:latin typeface="Times New Roman" pitchFamily="18" charset="0"/>
                <a:cs typeface="Times New Roman" pitchFamily="18" charset="0"/>
              </a:rPr>
              <a:t>    I</a:t>
            </a:r>
            <a:r>
              <a:rPr lang="id-ID" sz="1400" b="1" dirty="0" smtClean="0">
                <a:solidFill>
                  <a:schemeClr val="tx1"/>
                </a:solidFill>
                <a:latin typeface="Times New Roman" pitchFamily="18" charset="0"/>
                <a:cs typeface="Times New Roman" pitchFamily="18" charset="0"/>
              </a:rPr>
              <a:t>slam </a:t>
            </a:r>
            <a:r>
              <a:rPr lang="id-ID" sz="1400" b="1" dirty="0">
                <a:solidFill>
                  <a:schemeClr val="tx1"/>
                </a:solidFill>
                <a:latin typeface="Times New Roman" pitchFamily="18" charset="0"/>
                <a:cs typeface="Times New Roman" pitchFamily="18" charset="0"/>
              </a:rPr>
              <a:t>masuk ke asia tenggara disebarluaskan melalui kegiatan kaum pedagang dan para sufi. Hal ini berbeda dengan daerah islam di dunia lainnya yang disebarluaskan melalui penaklukan arab dan turki.  Islam masuk ke asia tenggara dengan jalan damai, terbuka  dan tanpa pemaksaan sehingga islam sangat mudah diterima masyarakat asia tenggara.</a:t>
            </a:r>
            <a:endParaRPr lang="en-US" sz="1400" b="1" dirty="0">
              <a:solidFill>
                <a:schemeClr val="tx1"/>
              </a:solidFill>
              <a:latin typeface="Times New Roman" pitchFamily="18" charset="0"/>
              <a:cs typeface="Times New Roman" pitchFamily="18" charset="0"/>
            </a:endParaRPr>
          </a:p>
          <a:p>
            <a:pPr algn="just">
              <a:lnSpc>
                <a:spcPct val="200000"/>
              </a:lnSpc>
            </a:pPr>
            <a:r>
              <a:rPr lang="en-US" sz="1400" b="1" dirty="0" smtClean="0">
                <a:solidFill>
                  <a:schemeClr val="tx1"/>
                </a:solidFill>
                <a:latin typeface="Times New Roman" pitchFamily="18" charset="0"/>
                <a:cs typeface="Times New Roman" pitchFamily="18" charset="0"/>
              </a:rPr>
              <a:t>       A</a:t>
            </a:r>
            <a:r>
              <a:rPr lang="id-ID" sz="1400" b="1" dirty="0" smtClean="0">
                <a:solidFill>
                  <a:schemeClr val="tx1"/>
                </a:solidFill>
                <a:latin typeface="Times New Roman" pitchFamily="18" charset="0"/>
                <a:cs typeface="Times New Roman" pitchFamily="18" charset="0"/>
              </a:rPr>
              <a:t>da </a:t>
            </a:r>
            <a:r>
              <a:rPr lang="id-ID" sz="1400" b="1" dirty="0">
                <a:solidFill>
                  <a:schemeClr val="tx1"/>
                </a:solidFill>
                <a:latin typeface="Times New Roman" pitchFamily="18" charset="0"/>
                <a:cs typeface="Times New Roman" pitchFamily="18" charset="0"/>
              </a:rPr>
              <a:t>3 teori di harapkan dapat membantu memperjelas tentang penerimaan islam yang sebenarnya:</a:t>
            </a:r>
            <a:endParaRPr lang="en-US" sz="1400" b="1" dirty="0">
              <a:solidFill>
                <a:schemeClr val="tx1"/>
              </a:solidFill>
              <a:latin typeface="Times New Roman" pitchFamily="18" charset="0"/>
              <a:cs typeface="Times New Roman" pitchFamily="18" charset="0"/>
            </a:endParaRPr>
          </a:p>
          <a:p>
            <a:pPr marL="379476" lvl="0" indent="-342900" algn="just">
              <a:lnSpc>
                <a:spcPct val="150000"/>
              </a:lnSpc>
              <a:buFont typeface="+mj-lt"/>
              <a:buAutoNum type="arabicPeriod"/>
            </a:pPr>
            <a:r>
              <a:rPr lang="en-US" sz="1400" b="1" dirty="0">
                <a:solidFill>
                  <a:schemeClr val="tx1"/>
                </a:solidFill>
                <a:latin typeface="Times New Roman" pitchFamily="18" charset="0"/>
                <a:cs typeface="Times New Roman" pitchFamily="18" charset="0"/>
              </a:rPr>
              <a:t>  </a:t>
            </a:r>
            <a:r>
              <a:rPr lang="en-US" sz="1400" b="1" dirty="0" smtClean="0">
                <a:solidFill>
                  <a:schemeClr val="tx1"/>
                </a:solidFill>
                <a:latin typeface="Times New Roman" pitchFamily="18" charset="0"/>
                <a:cs typeface="Times New Roman" pitchFamily="18" charset="0"/>
              </a:rPr>
              <a:t>M</a:t>
            </a:r>
            <a:r>
              <a:rPr lang="id-ID" sz="1400" b="1" dirty="0" smtClean="0">
                <a:solidFill>
                  <a:schemeClr val="tx1"/>
                </a:solidFill>
                <a:latin typeface="Times New Roman" pitchFamily="18" charset="0"/>
                <a:cs typeface="Times New Roman" pitchFamily="18" charset="0"/>
              </a:rPr>
              <a:t>enekankan </a:t>
            </a:r>
            <a:r>
              <a:rPr lang="id-ID" sz="1400" b="1" dirty="0">
                <a:solidFill>
                  <a:schemeClr val="tx1"/>
                </a:solidFill>
                <a:latin typeface="Times New Roman" pitchFamily="18" charset="0"/>
                <a:cs typeface="Times New Roman" pitchFamily="18" charset="0"/>
              </a:rPr>
              <a:t>peran kaum pedagang yang telah melembangkan diri mereka di beberapa pawilayah pesisir indonesia, dan wilayah asia tenggara yang </a:t>
            </a:r>
            <a:r>
              <a:rPr lang="id-ID" sz="1400" b="1" dirty="0" smtClean="0">
                <a:solidFill>
                  <a:schemeClr val="tx1"/>
                </a:solidFill>
                <a:latin typeface="Times New Roman" pitchFamily="18" charset="0"/>
                <a:cs typeface="Times New Roman" pitchFamily="18" charset="0"/>
              </a:rPr>
              <a:t>lain</a:t>
            </a:r>
            <a:r>
              <a:rPr lang="en-US" sz="1400" b="1" dirty="0" smtClean="0">
                <a:solidFill>
                  <a:schemeClr val="tx1"/>
                </a:solidFill>
                <a:latin typeface="Times New Roman" pitchFamily="18" charset="0"/>
                <a:cs typeface="Times New Roman" pitchFamily="18" charset="0"/>
              </a:rPr>
              <a:t>.</a:t>
            </a:r>
            <a:r>
              <a:rPr lang="id-ID" sz="1400" b="1" dirty="0" smtClean="0">
                <a:solidFill>
                  <a:schemeClr val="tx1"/>
                </a:solidFill>
                <a:latin typeface="Times New Roman" pitchFamily="18" charset="0"/>
                <a:cs typeface="Times New Roman" pitchFamily="18" charset="0"/>
              </a:rPr>
              <a:t> </a:t>
            </a:r>
            <a:endParaRPr lang="en-US" sz="1400" b="1" dirty="0">
              <a:solidFill>
                <a:schemeClr val="tx1"/>
              </a:solidFill>
              <a:latin typeface="Times New Roman" pitchFamily="18" charset="0"/>
              <a:cs typeface="Times New Roman" pitchFamily="18" charset="0"/>
            </a:endParaRPr>
          </a:p>
          <a:p>
            <a:pPr marL="379476" lvl="0" indent="-342900" algn="just">
              <a:lnSpc>
                <a:spcPct val="150000"/>
              </a:lnSpc>
              <a:buFont typeface="+mj-lt"/>
              <a:buAutoNum type="arabicPeriod"/>
            </a:pPr>
            <a:r>
              <a:rPr lang="id-ID" sz="1400" b="1" dirty="0">
                <a:solidFill>
                  <a:schemeClr val="tx1"/>
                </a:solidFill>
                <a:latin typeface="Times New Roman" pitchFamily="18" charset="0"/>
                <a:cs typeface="Times New Roman" pitchFamily="18" charset="0"/>
              </a:rPr>
              <a:t>Menekankan kaum misionari dari gujarat, bengal</a:t>
            </a:r>
            <a:endParaRPr lang="en-US" sz="1400" b="1" dirty="0">
              <a:solidFill>
                <a:schemeClr val="tx1"/>
              </a:solidFill>
              <a:latin typeface="Times New Roman" pitchFamily="18" charset="0"/>
              <a:cs typeface="Times New Roman" pitchFamily="18" charset="0"/>
            </a:endParaRPr>
          </a:p>
          <a:p>
            <a:pPr marL="379476" lvl="0" indent="-342900" algn="just">
              <a:lnSpc>
                <a:spcPct val="150000"/>
              </a:lnSpc>
              <a:buFont typeface="+mj-lt"/>
              <a:buAutoNum type="arabicPeriod"/>
            </a:pPr>
            <a:r>
              <a:rPr lang="en-US" sz="1400" b="1" dirty="0">
                <a:solidFill>
                  <a:schemeClr val="tx1"/>
                </a:solidFill>
                <a:latin typeface="Times New Roman" pitchFamily="18" charset="0"/>
                <a:cs typeface="Times New Roman" pitchFamily="18" charset="0"/>
              </a:rPr>
              <a:t> </a:t>
            </a:r>
            <a:r>
              <a:rPr lang="en-US" sz="1400" b="1" dirty="0" smtClean="0">
                <a:solidFill>
                  <a:schemeClr val="tx1"/>
                </a:solidFill>
                <a:latin typeface="Times New Roman" pitchFamily="18" charset="0"/>
                <a:cs typeface="Times New Roman" pitchFamily="18" charset="0"/>
              </a:rPr>
              <a:t>L</a:t>
            </a:r>
            <a:r>
              <a:rPr lang="id-ID" sz="1400" b="1" dirty="0" smtClean="0">
                <a:solidFill>
                  <a:schemeClr val="tx1"/>
                </a:solidFill>
                <a:latin typeface="Times New Roman" pitchFamily="18" charset="0"/>
                <a:cs typeface="Times New Roman" pitchFamily="18" charset="0"/>
              </a:rPr>
              <a:t>ebih </a:t>
            </a:r>
            <a:r>
              <a:rPr lang="id-ID" sz="1400" b="1" dirty="0">
                <a:solidFill>
                  <a:schemeClr val="tx1"/>
                </a:solidFill>
                <a:latin typeface="Times New Roman" pitchFamily="18" charset="0"/>
                <a:cs typeface="Times New Roman" pitchFamily="18" charset="0"/>
              </a:rPr>
              <a:t>menekankan makna islam bagi masyarakat  umum dari pada bagi kalangan elite pemerintah.</a:t>
            </a:r>
            <a:endParaRPr lang="en-US" sz="1400" b="1" dirty="0">
              <a:solidFill>
                <a:schemeClr val="tx1"/>
              </a:solidFill>
              <a:latin typeface="Times New Roman" pitchFamily="18" charset="0"/>
              <a:cs typeface="Times New Roman" pitchFamily="18" charset="0"/>
            </a:endParaRPr>
          </a:p>
          <a:p>
            <a:pPr algn="just">
              <a:lnSpc>
                <a:spcPct val="200000"/>
              </a:lnSpc>
            </a:pPr>
            <a:r>
              <a:rPr lang="en-US" sz="1400" b="1" dirty="0">
                <a:solidFill>
                  <a:schemeClr val="tx1"/>
                </a:solidFill>
                <a:latin typeface="Times New Roman" pitchFamily="18" charset="0"/>
                <a:cs typeface="Times New Roman" pitchFamily="18" charset="0"/>
              </a:rPr>
              <a:t> </a:t>
            </a:r>
          </a:p>
          <a:p>
            <a:pPr algn="just"/>
            <a:r>
              <a:rPr lang="en-US" sz="1200" dirty="0">
                <a:solidFill>
                  <a:schemeClr val="tx1"/>
                </a:solidFill>
                <a:latin typeface="Times New Roman" pitchFamily="18" charset="0"/>
                <a:cs typeface="Times New Roman" pitchFamily="18" charset="0"/>
              </a:rPr>
              <a:t> </a:t>
            </a:r>
          </a:p>
          <a:p>
            <a:pPr marL="342900" lvl="0" indent="-342900" algn="just">
              <a:buFont typeface="+mj-lt"/>
              <a:buAutoNum type="arabicPeriod"/>
            </a:pPr>
            <a:endParaRPr lang="en-US" sz="1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85990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98978"/>
          </a:xfrm>
        </p:spPr>
        <p:txBody>
          <a:bodyPr>
            <a:normAutofit fontScale="40000" lnSpcReduction="20000"/>
          </a:bodyPr>
          <a:lstStyle/>
          <a:p>
            <a:pPr marL="0" lvl="0" indent="0" algn="just">
              <a:buNone/>
            </a:pPr>
            <a:r>
              <a:rPr lang="en-US" sz="3000" dirty="0" smtClean="0">
                <a:latin typeface="+mj-lt"/>
                <a:cs typeface="Times New Roman" pitchFamily="18" charset="0"/>
              </a:rPr>
              <a:t>B. </a:t>
            </a:r>
            <a:r>
              <a:rPr lang="id-ID" sz="3000" dirty="0" smtClean="0">
                <a:latin typeface="+mj-lt"/>
                <a:cs typeface="Times New Roman" pitchFamily="18" charset="0"/>
              </a:rPr>
              <a:t>Dasar-dasar </a:t>
            </a:r>
            <a:r>
              <a:rPr lang="id-ID" sz="3000" dirty="0">
                <a:latin typeface="+mj-lt"/>
                <a:cs typeface="Times New Roman" pitchFamily="18" charset="0"/>
              </a:rPr>
              <a:t>Petunjuk Peradaban </a:t>
            </a:r>
            <a:r>
              <a:rPr lang="id-ID" sz="3000" dirty="0" smtClean="0">
                <a:latin typeface="+mj-lt"/>
                <a:cs typeface="Times New Roman" pitchFamily="18" charset="0"/>
              </a:rPr>
              <a:t>Isla</a:t>
            </a:r>
            <a:r>
              <a:rPr lang="en-US" sz="3000" dirty="0" smtClean="0">
                <a:latin typeface="+mj-lt"/>
                <a:cs typeface="Times New Roman" pitchFamily="18" charset="0"/>
              </a:rPr>
              <a:t>m</a:t>
            </a:r>
            <a:endParaRPr lang="id-ID" sz="3000" dirty="0" smtClean="0">
              <a:latin typeface="+mj-lt"/>
              <a:cs typeface="Times New Roman" pitchFamily="18" charset="0"/>
            </a:endParaRPr>
          </a:p>
          <a:p>
            <a:pPr marL="719138" indent="-358775" algn="just"/>
            <a:r>
              <a:rPr lang="id-ID" sz="2000" dirty="0" smtClean="0">
                <a:latin typeface="+mj-lt"/>
                <a:cs typeface="Times New Roman" pitchFamily="18" charset="0"/>
              </a:rPr>
              <a:t>al-Qur’an</a:t>
            </a:r>
          </a:p>
          <a:p>
            <a:pPr marL="719138" indent="0" algn="just">
              <a:buNone/>
            </a:pPr>
            <a:r>
              <a:rPr lang="id-ID" sz="2000" dirty="0" smtClean="0">
                <a:latin typeface="+mj-lt"/>
              </a:rPr>
              <a:t>Allah </a:t>
            </a:r>
            <a:r>
              <a:rPr lang="id-ID" sz="2000" dirty="0" smtClean="0">
                <a:latin typeface="+mj-lt"/>
              </a:rPr>
              <a:t>SWT telah menurunkan Al Qur’an untuk meluruskan arah perjalanan kehidupan manusia. Di dalam Al Qur’an juga terkandung rahasia peradaban Islam dan keagungannya. Memberi petunjuk bagi manusia kepada jalan yang lebih mulia dan sebaik-baik serta sebenar-benar jalan dari jalan-jalan lainnya</a:t>
            </a:r>
            <a:r>
              <a:rPr lang="id-ID" sz="2000" dirty="0" smtClean="0">
                <a:latin typeface="+mj-lt"/>
              </a:rPr>
              <a:t>.</a:t>
            </a:r>
          </a:p>
          <a:p>
            <a:pPr marL="719138" indent="0" algn="just">
              <a:buNone/>
            </a:pPr>
            <a:endParaRPr lang="id-ID" sz="2000" b="1" dirty="0" smtClean="0">
              <a:latin typeface="+mj-lt"/>
              <a:cs typeface="Times New Roman" pitchFamily="18" charset="0"/>
            </a:endParaRPr>
          </a:p>
          <a:p>
            <a:pPr marL="719138" indent="-358775" algn="just"/>
            <a:r>
              <a:rPr lang="id-ID" sz="2000" dirty="0" smtClean="0">
                <a:latin typeface="+mj-lt"/>
                <a:cs typeface="Times New Roman" pitchFamily="18" charset="0"/>
              </a:rPr>
              <a:t>Sunnah Nabawiyah</a:t>
            </a:r>
          </a:p>
          <a:p>
            <a:pPr marL="719138" indent="0" algn="just">
              <a:buNone/>
            </a:pPr>
            <a:r>
              <a:rPr lang="id-ID" sz="1800" dirty="0" smtClean="0"/>
              <a:t>Kemudian </a:t>
            </a:r>
            <a:r>
              <a:rPr lang="id-ID" sz="1800" dirty="0" smtClean="0"/>
              <a:t>Allah, menjadikan kepada Rasul-Nya penjelasan dari Al Qur’an yang masih global, menafsirkan ayat-ayat yang masih samar, menentukan yang masih terdapat ikhtimal (kemungkinan), agar dengan penyampaian risalah tersebut menjadi jelas apa yang dikhususkan, kedudukan pengembalian kepadanya, firman Allah Ta’ala, “dan kami turunkan kepadamu Alqur’an, agar kamu menerangkan kepada umat manusia apa yang telah diturunkan kepada mereka supaya mereka memikirkan.” (An Nahl : 44). Dengan demikian Al Qur’an menjadi landasan sedangkan Assunnah sebagai penjelasnya.</a:t>
            </a:r>
            <a:endParaRPr lang="id-ID" sz="2000" dirty="0" smtClean="0">
              <a:latin typeface="+mj-lt"/>
              <a:cs typeface="Times New Roman" pitchFamily="18" charset="0"/>
            </a:endParaRPr>
          </a:p>
          <a:p>
            <a:pPr marL="719138" lvl="0" indent="-358775" algn="just">
              <a:buNone/>
            </a:pPr>
            <a:endParaRPr lang="en-US" dirty="0">
              <a:latin typeface="+mj-lt"/>
              <a:cs typeface="Times New Roman" pitchFamily="18" charset="0"/>
            </a:endParaRPr>
          </a:p>
          <a:p>
            <a:pPr marL="0" indent="0" algn="just">
              <a:buNone/>
            </a:pPr>
            <a:r>
              <a:rPr lang="en-US" sz="3000" dirty="0">
                <a:latin typeface="+mj-lt"/>
                <a:cs typeface="Times New Roman" pitchFamily="18" charset="0"/>
              </a:rPr>
              <a:t>C. </a:t>
            </a:r>
            <a:r>
              <a:rPr lang="id-ID" sz="3000" dirty="0">
                <a:latin typeface="+mj-lt"/>
                <a:cs typeface="Times New Roman" pitchFamily="18" charset="0"/>
              </a:rPr>
              <a:t>Bidang Akidah, Undang-Undang dan </a:t>
            </a:r>
            <a:r>
              <a:rPr lang="id-ID" sz="3000" dirty="0" smtClean="0">
                <a:latin typeface="+mj-lt"/>
                <a:cs typeface="Times New Roman" pitchFamily="18" charset="0"/>
              </a:rPr>
              <a:t>Pemerintahan</a:t>
            </a:r>
          </a:p>
          <a:p>
            <a:pPr marL="719138" indent="-358775" algn="just"/>
            <a:r>
              <a:rPr lang="id-ID" dirty="0" smtClean="0"/>
              <a:t>Kedatangan Islam ke alam Melayu merupakan detik penting dalam mengubah secara keseluruhan pemikiran dan peradaban orang melayu. Walaupun kedatangan dilihat secara evolusi dari sudut penyebarannya tetapi dalam aspek kerohanian atau spiritual agama ini telah merevolusi orang melayu.</a:t>
            </a:r>
            <a:endParaRPr lang="en-US" dirty="0">
              <a:latin typeface="+mj-lt"/>
              <a:cs typeface="Times New Roman" pitchFamily="18" charset="0"/>
            </a:endParaRPr>
          </a:p>
          <a:p>
            <a:pPr marL="0" lvl="0" indent="0" algn="just">
              <a:buNone/>
            </a:pPr>
            <a:endParaRPr lang="en-US" sz="2000" dirty="0">
              <a:latin typeface="+mj-lt"/>
              <a:cs typeface="Times New Roman" pitchFamily="18" charset="0"/>
            </a:endParaRPr>
          </a:p>
          <a:p>
            <a:pPr marL="0" indent="0" algn="just">
              <a:buNone/>
            </a:pPr>
            <a:r>
              <a:rPr lang="en-US" sz="3000" dirty="0">
                <a:latin typeface="+mj-lt"/>
                <a:cs typeface="Times New Roman" pitchFamily="18" charset="0"/>
              </a:rPr>
              <a:t>D. </a:t>
            </a:r>
            <a:r>
              <a:rPr lang="id-ID" sz="3000" dirty="0">
                <a:latin typeface="+mj-lt"/>
                <a:cs typeface="Times New Roman" pitchFamily="18" charset="0"/>
              </a:rPr>
              <a:t>Bidang </a:t>
            </a:r>
            <a:r>
              <a:rPr lang="id-ID" sz="3000" dirty="0" smtClean="0">
                <a:latin typeface="+mj-lt"/>
                <a:cs typeface="Times New Roman" pitchFamily="18" charset="0"/>
              </a:rPr>
              <a:t>Ekonomi</a:t>
            </a:r>
          </a:p>
          <a:p>
            <a:pPr marL="719138" indent="-358775" algn="just"/>
            <a:r>
              <a:rPr lang="id-ID" dirty="0" smtClean="0"/>
              <a:t>Perdagangan merupakan aktivitas utama masyarakat Melayu tradisional. Majunya perdagangan di alam Melayu dapat dilihat dengan banyaknya pelabuhan- pelabuhan. Sebagian besar pelabuhan yang berjaya berkembang menjadi kerajaan pelabuhan dapat membentuk negara baru “negara kota”, pelabuhan juga sampai dapat membentuk negara maritim bahkan sebuah kerajaan maritim yang besar dan memperluas kekuasaan dengan menguasai pelabuhan lain. Kemunculan pedagang Melayu sendiri yang aktif melakukan perdagangan sampai ke India dan China. Dengan masuknya Islam di wilayah Melayu, cara berdagangnya penduduk Melayu lebih menerapkan syariat Islam.</a:t>
            </a:r>
            <a:endParaRPr lang="en-US" dirty="0">
              <a:latin typeface="+mj-lt"/>
              <a:cs typeface="Times New Roman" pitchFamily="18" charset="0"/>
            </a:endParaRPr>
          </a:p>
          <a:p>
            <a:pPr marL="0" lvl="0" indent="0" algn="just">
              <a:buNone/>
            </a:pPr>
            <a:endParaRPr lang="en-US" dirty="0">
              <a:latin typeface="+mj-lt"/>
              <a:cs typeface="Times New Roman" pitchFamily="18" charset="0"/>
            </a:endParaRPr>
          </a:p>
          <a:p>
            <a:pPr marL="0" indent="0" algn="just">
              <a:buNone/>
            </a:pPr>
            <a:r>
              <a:rPr lang="en-US" sz="3000" dirty="0">
                <a:latin typeface="+mj-lt"/>
                <a:cs typeface="Times New Roman" pitchFamily="18" charset="0"/>
              </a:rPr>
              <a:t>E. </a:t>
            </a:r>
            <a:r>
              <a:rPr lang="id-ID" sz="3000" dirty="0">
                <a:latin typeface="+mj-lt"/>
                <a:cs typeface="Times New Roman" pitchFamily="18" charset="0"/>
              </a:rPr>
              <a:t>Masyarakat </a:t>
            </a:r>
            <a:r>
              <a:rPr lang="id-ID" sz="3000" dirty="0" smtClean="0">
                <a:latin typeface="+mj-lt"/>
                <a:cs typeface="Times New Roman" pitchFamily="18" charset="0"/>
              </a:rPr>
              <a:t>Islam</a:t>
            </a:r>
          </a:p>
          <a:p>
            <a:r>
              <a:rPr lang="id-ID" dirty="0" smtClean="0"/>
              <a:t>Islam juga mengumumkan dengan jelas akan kesatuan manusia di dalam semesta antara seluruh penduduk dan masyarakat. Semua itu dalam satu lembah kebenaran, kebaikan dan kemuliyaan. Allah berfirman:</a:t>
            </a:r>
          </a:p>
          <a:p>
            <a:pPr algn="r" rtl="1"/>
            <a:r>
              <a:rPr lang="ar-SA" dirty="0" smtClean="0"/>
              <a:t>يَٰٓأَيُّهَا ٱلنَّاسُ إِنَّا خَلَقۡنَٰكُم مِّن ذَكَرٖ وَأُنثَىٰ وَجَعَلۡنَٰكُمۡ شُعُوبٗا وَقَبَآئِلَ لِتَعَارَفُوٓاْۚ إِنَّ أَكۡرَمَكُمۡ عِندَ ٱللَّهِ أَتۡقَىٰكُمۡۚ إِنَّ ٱللَّهَ عَلِيمٌ خَبِيرٞ ١٣ </a:t>
            </a:r>
            <a:endParaRPr lang="id-ID" dirty="0" smtClean="0"/>
          </a:p>
          <a:p>
            <a:r>
              <a:rPr lang="id-ID" dirty="0" smtClean="0"/>
              <a:t>“</a:t>
            </a:r>
            <a:r>
              <a:rPr lang="id-ID" i="1" dirty="0" smtClean="0"/>
              <a:t>hai manusia, sesungguhnya kami menciptakan kamu dari seorang laki-laki dan seorang perempuan dan menjadikan kamu berbangsa-bangsa dan bersuku-suku supaya kamu saling kenal-mengenal. Sesungguhnya orang yang paling mulia di antara kamu disisi Allah ialah orang yang paling bertakwa di antara kamu.</a:t>
            </a:r>
            <a:r>
              <a:rPr lang="id-ID" dirty="0" smtClean="0"/>
              <a:t>” (Al-Hujurat : 13).</a:t>
            </a:r>
            <a:endParaRPr lang="en-US" dirty="0">
              <a:latin typeface="+mj-lt"/>
              <a:cs typeface="Times New Roman" pitchFamily="18" charset="0"/>
            </a:endParaRPr>
          </a:p>
          <a:p>
            <a:pPr marL="0" lvl="0" indent="0" algn="just">
              <a:buNone/>
            </a:pPr>
            <a:endParaRPr lang="en-US" dirty="0">
              <a:latin typeface="+mj-lt"/>
              <a:cs typeface="Times New Roman" pitchFamily="18" charset="0"/>
            </a:endParaRPr>
          </a:p>
          <a:p>
            <a:pPr marL="0" indent="0" algn="just">
              <a:buNone/>
            </a:pPr>
            <a:endParaRPr lang="en-US" dirty="0">
              <a:latin typeface="+mj-lt"/>
            </a:endParaRPr>
          </a:p>
          <a:p>
            <a:pPr marL="0" lvl="0" indent="0" algn="just">
              <a:buNone/>
            </a:pPr>
            <a:endParaRPr lang="en-US" dirty="0">
              <a:latin typeface="+mj-lt"/>
              <a:cs typeface="Times New Roman" pitchFamily="18" charset="0"/>
            </a:endParaRPr>
          </a:p>
          <a:p>
            <a:pPr marL="0" indent="0" algn="just">
              <a:buNone/>
            </a:pPr>
            <a:endParaRPr lang="en-US" dirty="0">
              <a:latin typeface="+mj-lt"/>
            </a:endParaRPr>
          </a:p>
        </p:txBody>
      </p:sp>
    </p:spTree>
    <p:extLst>
      <p:ext uri="{BB962C8B-B14F-4D97-AF65-F5344CB8AC3E}">
        <p14:creationId xmlns:p14="http://schemas.microsoft.com/office/powerpoint/2010/main" xmlns="" val="85358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9143999" cy="914400"/>
          </a:xfrm>
          <a:solidFill>
            <a:schemeClr val="tx1">
              <a:lumMod val="50000"/>
              <a:lumOff val="50000"/>
            </a:schemeClr>
          </a:solidFill>
        </p:spPr>
        <p:txBody>
          <a:bodyPr/>
          <a:lstStyle/>
          <a:p>
            <a:pPr lvl="1" algn="ctr" rtl="0">
              <a:spcBef>
                <a:spcPct val="0"/>
              </a:spcBef>
            </a:pPr>
            <a:r>
              <a:rPr lang="id-ID" sz="2400" b="1" dirty="0"/>
              <a:t>PENDIDIKAN ISLAM DI KAWASAN MELAYU</a:t>
            </a:r>
            <a:r>
              <a:rPr lang="en-US" sz="1600" dirty="0"/>
              <a:t/>
            </a:r>
            <a:br>
              <a:rPr lang="en-US" sz="1600" dirty="0"/>
            </a:br>
            <a:endParaRPr lang="en-US" dirty="0"/>
          </a:p>
        </p:txBody>
      </p:sp>
      <p:sp>
        <p:nvSpPr>
          <p:cNvPr id="3" name="Subtitle 2"/>
          <p:cNvSpPr>
            <a:spLocks noGrp="1"/>
          </p:cNvSpPr>
          <p:nvPr>
            <p:ph type="subTitle" idx="1"/>
          </p:nvPr>
        </p:nvSpPr>
        <p:spPr>
          <a:xfrm>
            <a:off x="0" y="1676400"/>
            <a:ext cx="9144000" cy="4343400"/>
          </a:xfrm>
          <a:solidFill>
            <a:schemeClr val="bg2">
              <a:lumMod val="90000"/>
            </a:schemeClr>
          </a:solidFill>
        </p:spPr>
        <p:txBody>
          <a:bodyPr>
            <a:normAutofit/>
          </a:bodyPr>
          <a:lstStyle/>
          <a:p>
            <a:pPr algn="just"/>
            <a:endParaRPr lang="en-US" b="1" dirty="0">
              <a:latin typeface="Times New Roman" pitchFamily="18" charset="0"/>
              <a:cs typeface="Times New Roman" pitchFamily="18" charset="0"/>
            </a:endParaRPr>
          </a:p>
          <a:p>
            <a:pPr algn="just"/>
            <a:r>
              <a:rPr lang="en-US" b="1" dirty="0" smtClean="0">
                <a:solidFill>
                  <a:schemeClr val="tx1"/>
                </a:solidFill>
                <a:latin typeface="Times New Roman" pitchFamily="18" charset="0"/>
                <a:cs typeface="Times New Roman" pitchFamily="18" charset="0"/>
              </a:rPr>
              <a:t>A. </a:t>
            </a:r>
            <a:r>
              <a:rPr lang="id-ID" b="1" dirty="0" smtClean="0">
                <a:solidFill>
                  <a:schemeClr val="tx1"/>
                </a:solidFill>
                <a:latin typeface="Times New Roman" pitchFamily="18" charset="0"/>
                <a:cs typeface="Times New Roman" pitchFamily="18" charset="0"/>
              </a:rPr>
              <a:t>PENDIDIKAN </a:t>
            </a:r>
            <a:r>
              <a:rPr lang="id-ID" b="1" dirty="0">
                <a:solidFill>
                  <a:schemeClr val="tx1"/>
                </a:solidFill>
                <a:latin typeface="Times New Roman" pitchFamily="18" charset="0"/>
                <a:cs typeface="Times New Roman" pitchFamily="18" charset="0"/>
              </a:rPr>
              <a:t>ISLAM DI KAWASAN MELAYU</a:t>
            </a:r>
            <a:r>
              <a:rPr lang="en-US" b="1" dirty="0">
                <a:solidFill>
                  <a:schemeClr val="tx1"/>
                </a:solidFill>
                <a:latin typeface="Times New Roman" pitchFamily="18" charset="0"/>
                <a:cs typeface="Times New Roman" pitchFamily="18" charset="0"/>
              </a:rPr>
              <a:t> </a:t>
            </a:r>
            <a:endParaRPr lang="en-US" b="1" dirty="0" smtClean="0">
              <a:solidFill>
                <a:schemeClr val="tx1"/>
              </a:solidFill>
              <a:latin typeface="Times New Roman" pitchFamily="18" charset="0"/>
              <a:cs typeface="Times New Roman" pitchFamily="18" charset="0"/>
            </a:endParaRPr>
          </a:p>
          <a:p>
            <a:pPr algn="just"/>
            <a:endParaRPr lang="en-US" sz="1600" b="1" dirty="0" smtClean="0">
              <a:solidFill>
                <a:schemeClr val="tx1"/>
              </a:solidFill>
              <a:latin typeface="Times New Roman" pitchFamily="18" charset="0"/>
              <a:cs typeface="Times New Roman" pitchFamily="18" charset="0"/>
            </a:endParaRPr>
          </a:p>
          <a:p>
            <a:pPr marL="0" algn="just">
              <a:lnSpc>
                <a:spcPct val="150000"/>
              </a:lnSpc>
            </a:pPr>
            <a:r>
              <a:rPr lang="en-US" sz="1600" b="1" dirty="0" smtClean="0">
                <a:solidFill>
                  <a:schemeClr val="tx1"/>
                </a:solidFill>
                <a:latin typeface="Times New Roman" pitchFamily="18" charset="0"/>
                <a:cs typeface="Times New Roman" pitchFamily="18" charset="0"/>
              </a:rPr>
              <a:t>     </a:t>
            </a:r>
            <a:r>
              <a:rPr lang="id-ID" sz="1600" b="1" dirty="0" smtClean="0">
                <a:solidFill>
                  <a:schemeClr val="tx1"/>
                </a:solidFill>
                <a:latin typeface="Times New Roman" pitchFamily="18" charset="0"/>
                <a:cs typeface="Times New Roman" pitchFamily="18" charset="0"/>
              </a:rPr>
              <a:t>Pendidikan </a:t>
            </a:r>
            <a:r>
              <a:rPr lang="id-ID" sz="1600" b="1" dirty="0">
                <a:solidFill>
                  <a:schemeClr val="tx1"/>
                </a:solidFill>
                <a:latin typeface="Times New Roman" pitchFamily="18" charset="0"/>
                <a:cs typeface="Times New Roman" pitchFamily="18" charset="0"/>
              </a:rPr>
              <a:t>Islam sudah dikembangkan sejak jaman Nabi Muhammad saw. dengan cara pewarisan tradisi atau yang biasa disebut dengan sunnah nabawiyyah. Beliau mewariskan tradisi itu kepada para sahabat, kemudian para sahabat mewariskannya kepada para tabi’in dan seterusnya sampai kepada umat Islam sekarang ini. Kalau ditelusuri tentang model pendidikan semenjak jaman Rasulullah saw., maka akan didapati model pendidikan yang hampir mirip dengan pesantren yakni suatu tempat yang berupa shuffah yang ada di sebelah belakang masjid Nabawi yang ditempati oleh para sahabat yang berguru kepada Nabi Muhammad saw. Hal inilah yang mengilhami para ulama, sebagai pewaris Nabi, mendirikan pesantren untuk meneruskan tongkat estafet pendidikan </a:t>
            </a:r>
            <a:r>
              <a:rPr lang="id-ID" sz="1600" b="1" dirty="0" smtClean="0">
                <a:solidFill>
                  <a:schemeClr val="tx1"/>
                </a:solidFill>
                <a:latin typeface="Times New Roman" pitchFamily="18" charset="0"/>
                <a:cs typeface="Times New Roman" pitchFamily="18" charset="0"/>
              </a:rPr>
              <a:t>Islam</a:t>
            </a:r>
            <a:r>
              <a:rPr lang="en-US" sz="1600" b="1" dirty="0" smtClean="0">
                <a:solidFill>
                  <a:schemeClr val="tx1"/>
                </a:solidFill>
                <a:latin typeface="Times New Roman" pitchFamily="18" charset="0"/>
                <a:cs typeface="Times New Roman" pitchFamily="18" charset="0"/>
              </a:rPr>
              <a:t>.</a:t>
            </a:r>
            <a:endParaRPr lang="en-US"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63972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normAutofit fontScale="92500" lnSpcReduction="20000"/>
          </a:bodyPr>
          <a:lstStyle/>
          <a:p>
            <a:pPr marL="0" indent="0">
              <a:buNone/>
            </a:pPr>
            <a:r>
              <a:rPr lang="en-US" sz="2400" dirty="0" smtClean="0"/>
              <a:t>B. </a:t>
            </a:r>
            <a:r>
              <a:rPr lang="id-ID" sz="2400" dirty="0" smtClean="0"/>
              <a:t>Pengertian </a:t>
            </a:r>
            <a:r>
              <a:rPr lang="id-ID" sz="2400" dirty="0"/>
              <a:t>dan Sejarah </a:t>
            </a:r>
            <a:r>
              <a:rPr lang="id-ID" sz="2400" dirty="0" smtClean="0"/>
              <a:t>Pesantren</a:t>
            </a:r>
            <a:r>
              <a:rPr lang="en-US" sz="2400" dirty="0" smtClean="0"/>
              <a:t>.</a:t>
            </a:r>
          </a:p>
          <a:p>
            <a:pPr marL="0" indent="0" algn="just">
              <a:lnSpc>
                <a:spcPct val="150000"/>
              </a:lnSpc>
              <a:buNone/>
            </a:pPr>
            <a:r>
              <a:rPr lang="en-US" sz="1600" dirty="0"/>
              <a:t> </a:t>
            </a:r>
            <a:r>
              <a:rPr lang="en-US" sz="1600" dirty="0" smtClean="0"/>
              <a:t>   </a:t>
            </a:r>
            <a:r>
              <a:rPr lang="en-US" sz="2100" dirty="0" smtClean="0">
                <a:latin typeface="Times New Roman" pitchFamily="18" charset="0"/>
                <a:cs typeface="Times New Roman" pitchFamily="18" charset="0"/>
              </a:rPr>
              <a:t> </a:t>
            </a:r>
            <a:r>
              <a:rPr lang="id-ID" sz="2100" dirty="0" smtClean="0">
                <a:latin typeface="Times New Roman" pitchFamily="18" charset="0"/>
                <a:cs typeface="Times New Roman" pitchFamily="18" charset="0"/>
              </a:rPr>
              <a:t>Secara </a:t>
            </a:r>
            <a:r>
              <a:rPr lang="id-ID" sz="2100" dirty="0">
                <a:latin typeface="Times New Roman" pitchFamily="18" charset="0"/>
                <a:cs typeface="Times New Roman" pitchFamily="18" charset="0"/>
              </a:rPr>
              <a:t>terminologis sistem pesantren dalam kajian para ahli berasal dari India. Sistem tersebut secara umum dikembangkan untuk kepentingan pendidikan dan pengajaran agama Hindu di Jawa yang kemudian diadopsi oleh Islam. Dalam pendidikan Islam, sistem tersebut dikenal dengan nama “pondok”, “pesantren”, atau “pondok pesantren</a:t>
            </a:r>
            <a:r>
              <a:rPr lang="id-ID" sz="2100" dirty="0" smtClean="0">
                <a:latin typeface="Times New Roman" pitchFamily="18" charset="0"/>
                <a:cs typeface="Times New Roman" pitchFamily="18" charset="0"/>
              </a:rPr>
              <a:t>”.</a:t>
            </a:r>
            <a:r>
              <a:rPr lang="id-ID" sz="2100" dirty="0">
                <a:latin typeface="Times New Roman" pitchFamily="18" charset="0"/>
                <a:cs typeface="Times New Roman" pitchFamily="18" charset="0"/>
              </a:rPr>
              <a:t> Dalam prakteknya, kedua kata itu disatukan dengan istilah “pondok pesantren”, yakni asrama tempat tinggal para santri</a:t>
            </a:r>
            <a:endParaRPr lang="en-US" sz="2100" dirty="0">
              <a:latin typeface="Times New Roman" pitchFamily="18" charset="0"/>
              <a:cs typeface="Times New Roman" pitchFamily="18" charset="0"/>
            </a:endParaRPr>
          </a:p>
          <a:p>
            <a:pPr marL="0" indent="0">
              <a:lnSpc>
                <a:spcPct val="150000"/>
              </a:lnSpc>
              <a:buNone/>
            </a:pPr>
            <a:r>
              <a:rPr lang="en-US" sz="2400" dirty="0" smtClean="0"/>
              <a:t>C. </a:t>
            </a:r>
            <a:r>
              <a:rPr lang="id-ID" sz="2400" dirty="0" smtClean="0"/>
              <a:t>Model-Model Pesantren</a:t>
            </a:r>
            <a:r>
              <a:rPr lang="en-US" sz="2400" dirty="0" smtClean="0"/>
              <a:t>:</a:t>
            </a:r>
          </a:p>
          <a:p>
            <a:pPr lvl="0">
              <a:lnSpc>
                <a:spcPct val="150000"/>
              </a:lnSpc>
              <a:buFont typeface="Wingdings" pitchFamily="2" charset="2"/>
              <a:buChar char="§"/>
            </a:pPr>
            <a:r>
              <a:rPr lang="id-ID" sz="2000" dirty="0"/>
              <a:t>Pesantren Salafiyah Tradisional</a:t>
            </a:r>
            <a:endParaRPr lang="en-US" sz="2000" dirty="0"/>
          </a:p>
          <a:p>
            <a:pPr lvl="0">
              <a:lnSpc>
                <a:spcPct val="150000"/>
              </a:lnSpc>
              <a:buFont typeface="Wingdings" pitchFamily="2" charset="2"/>
              <a:buChar char="§"/>
            </a:pPr>
            <a:r>
              <a:rPr lang="id-ID" sz="2000" dirty="0"/>
              <a:t>Pesantren Salafiyah Modern</a:t>
            </a:r>
            <a:endParaRPr lang="en-US" sz="2000" dirty="0"/>
          </a:p>
          <a:p>
            <a:pPr lvl="0">
              <a:lnSpc>
                <a:spcPct val="150000"/>
              </a:lnSpc>
              <a:buFont typeface="Wingdings" pitchFamily="2" charset="2"/>
              <a:buChar char="§"/>
            </a:pPr>
            <a:r>
              <a:rPr lang="id-ID" sz="2000" dirty="0"/>
              <a:t>Pesantren Modern</a:t>
            </a:r>
            <a:endParaRPr lang="en-US" sz="2000" dirty="0"/>
          </a:p>
          <a:p>
            <a:pPr lvl="0">
              <a:lnSpc>
                <a:spcPct val="150000"/>
              </a:lnSpc>
              <a:buFont typeface="Wingdings" pitchFamily="2" charset="2"/>
              <a:buChar char="§"/>
            </a:pPr>
            <a:r>
              <a:rPr lang="id-ID" sz="2000" dirty="0"/>
              <a:t>Pesantren dengan keterampilan sebagai penunjang</a:t>
            </a:r>
            <a:endParaRPr lang="en-US" sz="2000" dirty="0"/>
          </a:p>
          <a:p>
            <a:pPr>
              <a:lnSpc>
                <a:spcPct val="150000"/>
              </a:lnSpc>
              <a:buFont typeface="Wingdings" pitchFamily="2" charset="2"/>
              <a:buChar char="§"/>
            </a:pPr>
            <a:r>
              <a:rPr lang="id-ID" sz="2000" dirty="0"/>
              <a:t>Pesantren Salafi Haraki</a:t>
            </a: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450892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92500"/>
          </a:bodyPr>
          <a:lstStyle/>
          <a:p>
            <a:pPr marL="0" lvl="0" indent="0">
              <a:buNone/>
            </a:pPr>
            <a:r>
              <a:rPr lang="en-US" sz="2600" b="1" dirty="0" smtClean="0">
                <a:latin typeface="Times New Roman" pitchFamily="18" charset="0"/>
                <a:cs typeface="Times New Roman" pitchFamily="18" charset="0"/>
              </a:rPr>
              <a:t>D. </a:t>
            </a:r>
            <a:r>
              <a:rPr lang="en-US" sz="2600" b="1" dirty="0" err="1" smtClean="0">
                <a:latin typeface="Times New Roman" pitchFamily="18" charset="0"/>
                <a:cs typeface="Times New Roman" pitchFamily="18" charset="0"/>
              </a:rPr>
              <a:t>Tradisi</a:t>
            </a:r>
            <a:r>
              <a:rPr lang="en-US" sz="2600" b="1" dirty="0" smtClean="0">
                <a:latin typeface="Times New Roman" pitchFamily="18" charset="0"/>
                <a:cs typeface="Times New Roman" pitchFamily="18" charset="0"/>
              </a:rPr>
              <a:t> </a:t>
            </a:r>
            <a:r>
              <a:rPr lang="en-US" sz="2600" b="1" dirty="0" err="1">
                <a:latin typeface="Times New Roman" pitchFamily="18" charset="0"/>
                <a:cs typeface="Times New Roman" pitchFamily="18" charset="0"/>
              </a:rPr>
              <a:t>Pesantren</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dan</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Peradaban</a:t>
            </a:r>
            <a:r>
              <a:rPr lang="en-US" sz="2600" b="1" dirty="0">
                <a:latin typeface="Times New Roman" pitchFamily="18" charset="0"/>
                <a:cs typeface="Times New Roman" pitchFamily="18" charset="0"/>
              </a:rPr>
              <a:t> Muslim</a:t>
            </a:r>
          </a:p>
          <a:p>
            <a:pPr marL="0" indent="0" algn="just">
              <a:buNone/>
            </a:pPr>
            <a:endParaRPr lang="en-US" sz="2400" dirty="0" smtClean="0">
              <a:latin typeface="Times New Roman" pitchFamily="18" charset="0"/>
              <a:cs typeface="Times New Roman" pitchFamily="18" charset="0"/>
            </a:endParaRPr>
          </a:p>
          <a:p>
            <a:pPr marL="0" indent="0" algn="just">
              <a:lnSpc>
                <a:spcPct val="150000"/>
              </a:lnSpc>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Sesungguhnya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tradisi</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ada</a:t>
            </a:r>
            <a:r>
              <a:rPr lang="en-US" sz="2400" dirty="0">
                <a:latin typeface="Times New Roman" pitchFamily="18" charset="0"/>
                <a:cs typeface="Times New Roman" pitchFamily="18" charset="0"/>
              </a:rPr>
              <a:t> di </a:t>
            </a:r>
            <a:r>
              <a:rPr lang="en-US" sz="2400" dirty="0" err="1">
                <a:latin typeface="Times New Roman" pitchFamily="18" charset="0"/>
                <a:cs typeface="Times New Roman" pitchFamily="18" charset="0"/>
              </a:rPr>
              <a:t>Pesantren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dapat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mempengaruhi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tradisi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masyarakat</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ada</a:t>
            </a:r>
            <a:r>
              <a:rPr lang="en-US" sz="2400" dirty="0">
                <a:latin typeface="Times New Roman" pitchFamily="18" charset="0"/>
                <a:cs typeface="Times New Roman" pitchFamily="18" charset="0"/>
              </a:rPr>
              <a:t> di </a:t>
            </a:r>
            <a:r>
              <a:rPr lang="en-US" sz="2400" dirty="0" err="1">
                <a:latin typeface="Times New Roman" pitchFamily="18" charset="0"/>
                <a:cs typeface="Times New Roman" pitchFamily="18" charset="0"/>
              </a:rPr>
              <a:t>sekelilingnya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Sebagai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contohnya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adalah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adanya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suatu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masyarakat</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dalam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kehidupan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beragamanya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belum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sepenuhnya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menjalani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syari’at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namun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setelah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berdiri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sebuah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pesantren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mulailah</a:t>
            </a:r>
            <a:r>
              <a:rPr lang="en-US" sz="2400" dirty="0">
                <a:latin typeface="Times New Roman" pitchFamily="18" charset="0"/>
                <a:cs typeface="Times New Roman" pitchFamily="18" charset="0"/>
              </a:rPr>
              <a:t> orang </a:t>
            </a:r>
            <a:r>
              <a:rPr lang="en-US" sz="2400" dirty="0" err="1">
                <a:latin typeface="Times New Roman" pitchFamily="18" charset="0"/>
                <a:cs typeface="Times New Roman" pitchFamily="18" charset="0"/>
              </a:rPr>
              <a:t>berdatangan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untuk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belajar</a:t>
            </a:r>
            <a:r>
              <a:rPr lang="en-US" sz="2400" dirty="0">
                <a:latin typeface="Times New Roman" pitchFamily="18" charset="0"/>
                <a:cs typeface="Times New Roman" pitchFamily="18" charset="0"/>
              </a:rPr>
              <a:t> agama, </a:t>
            </a:r>
            <a:r>
              <a:rPr lang="en-US" sz="2400" dirty="0" err="1">
                <a:latin typeface="Times New Roman" pitchFamily="18" charset="0"/>
                <a:cs typeface="Times New Roman" pitchFamily="18" charset="0"/>
              </a:rPr>
              <a:t>mencari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rejeki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bahkan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ada</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mendirikan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rumah</a:t>
            </a:r>
            <a:r>
              <a:rPr lang="en-US" sz="2400" dirty="0">
                <a:latin typeface="Times New Roman" pitchFamily="18" charset="0"/>
                <a:cs typeface="Times New Roman" pitchFamily="18" charset="0"/>
              </a:rPr>
              <a:t>. Hal </a:t>
            </a:r>
            <a:r>
              <a:rPr lang="en-US" sz="2400" dirty="0" err="1">
                <a:latin typeface="Times New Roman" pitchFamily="18" charset="0"/>
                <a:cs typeface="Times New Roman" pitchFamily="18" charset="0"/>
              </a:rPr>
              <a:t>ini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berarti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pesantren</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memiliki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tradisi</a:t>
            </a:r>
            <a:r>
              <a:rPr lang="en-US" sz="2400" dirty="0">
                <a:latin typeface="Times New Roman" pitchFamily="18" charset="0"/>
                <a:cs typeface="Times New Roman" pitchFamily="18" charset="0"/>
              </a:rPr>
              <a:t> yang </a:t>
            </a:r>
            <a:r>
              <a:rPr lang="en-US" sz="2400" dirty="0" err="1">
                <a:latin typeface="Times New Roman" pitchFamily="18" charset="0"/>
                <a:cs typeface="Times New Roman" pitchFamily="18" charset="0"/>
              </a:rPr>
              <a:t>khas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teleh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mempengaruhi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tradisi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masyarakat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sekitarnya</a:t>
            </a:r>
            <a:r>
              <a:rPr lang="en-US" sz="24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57547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endParaRPr lang="en-US" sz="2400" dirty="0" smtClean="0"/>
          </a:p>
          <a:p>
            <a:pPr marL="0" lvl="0" indent="0">
              <a:buNone/>
            </a:pPr>
            <a:r>
              <a:rPr lang="en-US" sz="2400" dirty="0" smtClean="0">
                <a:latin typeface="Times New Roman" pitchFamily="18" charset="0"/>
                <a:cs typeface="Times New Roman" pitchFamily="18" charset="0"/>
              </a:rPr>
              <a:t>E. </a:t>
            </a:r>
            <a:r>
              <a:rPr lang="id-ID" sz="2400" dirty="0" smtClean="0">
                <a:latin typeface="Times New Roman" pitchFamily="18" charset="0"/>
                <a:cs typeface="Times New Roman" pitchFamily="18" charset="0"/>
              </a:rPr>
              <a:t>Pesantren </a:t>
            </a:r>
            <a:r>
              <a:rPr lang="id-ID" sz="2400" dirty="0">
                <a:latin typeface="Times New Roman" pitchFamily="18" charset="0"/>
                <a:cs typeface="Times New Roman" pitchFamily="18" charset="0"/>
              </a:rPr>
              <a:t>dan Faktor-Faktor Pembentuk Peradaban </a:t>
            </a:r>
            <a:r>
              <a:rPr lang="id-ID" sz="2400" dirty="0" smtClean="0">
                <a:latin typeface="Times New Roman" pitchFamily="18" charset="0"/>
                <a:cs typeface="Times New Roman" pitchFamily="18" charset="0"/>
              </a:rPr>
              <a:t>Muslim</a:t>
            </a:r>
            <a:endParaRPr lang="en-US" sz="2400" dirty="0" smtClean="0">
              <a:latin typeface="Times New Roman" pitchFamily="18" charset="0"/>
              <a:cs typeface="Times New Roman" pitchFamily="18" charset="0"/>
            </a:endParaRPr>
          </a:p>
          <a:p>
            <a:pPr marL="0" lvl="0" indent="0">
              <a:buNone/>
            </a:pPr>
            <a:endParaRPr lang="en-US" sz="2400" dirty="0"/>
          </a:p>
          <a:p>
            <a:pPr marL="0" indent="0" algn="just">
              <a:buNone/>
            </a:pPr>
            <a:r>
              <a:rPr lang="en-US" sz="2400"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Ada </a:t>
            </a:r>
            <a:r>
              <a:rPr lang="id-ID" sz="2400" dirty="0">
                <a:latin typeface="Times New Roman" pitchFamily="18" charset="0"/>
                <a:cs typeface="Times New Roman" pitchFamily="18" charset="0"/>
              </a:rPr>
              <a:t>beberapa faktor yang, menurut penulis, mempunyai kontribusi besar dalam membangun peradaban muslim. Faktor- faktor tersebut adalah</a:t>
            </a:r>
            <a:r>
              <a:rPr lang="id-ID"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0">
              <a:buFont typeface="Wingdings" pitchFamily="2" charset="2"/>
              <a:buChar char="§"/>
            </a:pPr>
            <a:r>
              <a:rPr lang="id-ID" sz="2400" dirty="0">
                <a:latin typeface="Times New Roman" pitchFamily="18" charset="0"/>
                <a:cs typeface="Times New Roman" pitchFamily="18" charset="0"/>
              </a:rPr>
              <a:t>Pusat Intelektual </a:t>
            </a:r>
            <a:r>
              <a:rPr lang="id-ID" sz="2400" dirty="0" smtClean="0">
                <a:latin typeface="Times New Roman" pitchFamily="18" charset="0"/>
                <a:cs typeface="Times New Roman" pitchFamily="18" charset="0"/>
              </a:rPr>
              <a:t>Keagamaan</a:t>
            </a:r>
            <a:endParaRPr lang="en-US" sz="2400" dirty="0" smtClean="0">
              <a:latin typeface="Times New Roman" pitchFamily="18" charset="0"/>
              <a:cs typeface="Times New Roman" pitchFamily="18" charset="0"/>
            </a:endParaRPr>
          </a:p>
          <a:p>
            <a:pPr>
              <a:buFont typeface="Wingdings" pitchFamily="2" charset="2"/>
              <a:buChar char="§"/>
            </a:pPr>
            <a:r>
              <a:rPr lang="id-ID" sz="2400" dirty="0">
                <a:latin typeface="Times New Roman" pitchFamily="18" charset="0"/>
                <a:cs typeface="Times New Roman" pitchFamily="18" charset="0"/>
              </a:rPr>
              <a:t>Keterbukaan dan Selektif</a:t>
            </a:r>
            <a:endParaRPr lang="en-US" sz="2400" dirty="0">
              <a:latin typeface="Times New Roman" pitchFamily="18" charset="0"/>
              <a:cs typeface="Times New Roman" pitchFamily="18" charset="0"/>
            </a:endParaRPr>
          </a:p>
          <a:p>
            <a:pPr>
              <a:buFont typeface="Wingdings" pitchFamily="2" charset="2"/>
              <a:buChar char="§"/>
            </a:pPr>
            <a:r>
              <a:rPr lang="id-ID" sz="2400" dirty="0">
                <a:latin typeface="Times New Roman" pitchFamily="18" charset="0"/>
                <a:cs typeface="Times New Roman" pitchFamily="18" charset="0"/>
              </a:rPr>
              <a:t>Jembatan Penghubung antara Teks Keagamaan dengan Budaya dan Tradisi Lokal</a:t>
            </a:r>
            <a:endParaRPr lang="en-US" sz="2400" dirty="0">
              <a:latin typeface="Times New Roman" pitchFamily="18" charset="0"/>
              <a:cs typeface="Times New Roman" pitchFamily="18" charset="0"/>
            </a:endParaRPr>
          </a:p>
          <a:p>
            <a:pPr marL="0" lvl="0" indent="0">
              <a:buNone/>
            </a:pPr>
            <a:endParaRPr lang="en-US" sz="2400" dirty="0"/>
          </a:p>
          <a:p>
            <a:pPr marL="0" indent="0">
              <a:buNone/>
            </a:pPr>
            <a:endParaRPr lang="en-US" sz="2400" dirty="0"/>
          </a:p>
        </p:txBody>
      </p:sp>
    </p:spTree>
    <p:extLst>
      <p:ext uri="{BB962C8B-B14F-4D97-AF65-F5344CB8AC3E}">
        <p14:creationId xmlns:p14="http://schemas.microsoft.com/office/powerpoint/2010/main" xmlns="" val="21800700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1210</TotalTime>
  <Words>734</Words>
  <Application>Microsoft Office PowerPoint</Application>
  <PresentationFormat>On-screen Show (4:3)</PresentationFormat>
  <Paragraphs>51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Aspect</vt:lpstr>
      <vt:lpstr>POLITIK ISLAM DI KAWASAN MELAYU </vt:lpstr>
      <vt:lpstr>Slide 2</vt:lpstr>
      <vt:lpstr>PENDIDIKAN ISLAM DI KAWASAN MELAYU </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Acer</cp:lastModifiedBy>
  <cp:revision>16</cp:revision>
  <dcterms:created xsi:type="dcterms:W3CDTF">2019-10-26T16:01:26Z</dcterms:created>
  <dcterms:modified xsi:type="dcterms:W3CDTF">2019-10-28T04:15:48Z</dcterms:modified>
</cp:coreProperties>
</file>