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63" r:id="rId3"/>
    <p:sldId id="267" r:id="rId4"/>
    <p:sldId id="270" r:id="rId5"/>
    <p:sldId id="259" r:id="rId6"/>
    <p:sldId id="272" r:id="rId7"/>
    <p:sldId id="301" r:id="rId8"/>
    <p:sldId id="283" r:id="rId9"/>
    <p:sldId id="271" r:id="rId10"/>
    <p:sldId id="290" r:id="rId11"/>
    <p:sldId id="292" r:id="rId12"/>
    <p:sldId id="293" r:id="rId13"/>
    <p:sldId id="302" r:id="rId14"/>
    <p:sldId id="294" r:id="rId15"/>
    <p:sldId id="295" r:id="rId16"/>
    <p:sldId id="297" r:id="rId17"/>
    <p:sldId id="298" r:id="rId18"/>
    <p:sldId id="299" r:id="rId19"/>
    <p:sldId id="273" r:id="rId20"/>
    <p:sldId id="300" r:id="rId21"/>
    <p:sldId id="281" r:id="rId22"/>
    <p:sldId id="275" r:id="rId23"/>
    <p:sldId id="280" r:id="rId24"/>
    <p:sldId id="276" r:id="rId25"/>
    <p:sldId id="284" r:id="rId26"/>
    <p:sldId id="286" r:id="rId27"/>
    <p:sldId id="303" r:id="rId28"/>
    <p:sldId id="287" r:id="rId29"/>
    <p:sldId id="288" r:id="rId30"/>
    <p:sldId id="289" r:id="rId31"/>
    <p:sldId id="269"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72FFA9"/>
    <a:srgbClr val="50B4C8"/>
    <a:srgbClr val="2DFF7D"/>
    <a:srgbClr val="999999"/>
    <a:srgbClr val="00FE61"/>
    <a:srgbClr val="FCF004"/>
    <a:srgbClr val="EAF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0" d="100"/>
          <a:sy n="80" d="100"/>
        </p:scale>
        <p:origin x="1056"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770467"/>
            <a:ext cx="8086725" cy="3352800"/>
          </a:xfrm>
        </p:spPr>
        <p:txBody>
          <a:bodyPr anchor="b">
            <a:noAutofit/>
          </a:bodyPr>
          <a:lstStyle>
            <a:lvl1pPr algn="l">
              <a:lnSpc>
                <a:spcPct val="80000"/>
              </a:lnSpc>
              <a:defRPr sz="80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00634" y="4198409"/>
            <a:ext cx="6921151" cy="1645920"/>
          </a:xfrm>
        </p:spPr>
        <p:txBody>
          <a:bodyPr>
            <a:normAutofit/>
          </a:bodyPr>
          <a:lstStyle>
            <a:lvl1pPr marL="0" indent="0" algn="l">
              <a:buNone/>
              <a:defRPr sz="28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75000"/>
                  </a:srgbClr>
                </a:solidFill>
              </a:defRPr>
            </a:lvl1pPr>
          </a:lstStyle>
          <a:p>
            <a:fld id="{513DB3D1-05F1-479B-9C16-3CD4BF2D99AA}" type="datetimeFigureOut">
              <a:rPr lang="en-US" smtClean="0"/>
              <a:t>2/23/2015</a:t>
            </a:fld>
            <a:endParaRPr lang="en-US"/>
          </a:p>
        </p:txBody>
      </p:sp>
      <p:sp>
        <p:nvSpPr>
          <p:cNvPr id="8" name="Footer Placeholder 7"/>
          <p:cNvSpPr>
            <a:spLocks noGrp="1"/>
          </p:cNvSpPr>
          <p:nvPr>
            <p:ph type="ftr" sz="quarter" idx="11"/>
          </p:nvPr>
        </p:nvSpPr>
        <p:spPr/>
        <p:txBody>
          <a:bodyPr/>
          <a:lstStyle>
            <a:lvl1pPr>
              <a:defRPr>
                <a:solidFill>
                  <a:srgbClr val="FFFFFF">
                    <a:alpha val="75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0000"/>
                  </a:srgbClr>
                </a:solidFill>
              </a:defRPr>
            </a:lvl1pPr>
          </a:lstStyle>
          <a:p>
            <a:fld id="{C0819B20-5F05-4989-AE2A-1B04E777E6F6}" type="slidenum">
              <a:rPr lang="en-US" smtClean="0"/>
              <a:t>‹#›</a:t>
            </a:fld>
            <a:endParaRPr lang="en-US"/>
          </a:p>
        </p:txBody>
      </p:sp>
    </p:spTree>
    <p:extLst>
      <p:ext uri="{BB962C8B-B14F-4D97-AF65-F5344CB8AC3E}">
        <p14:creationId xmlns:p14="http://schemas.microsoft.com/office/powerpoint/2010/main" val="389321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3DB3D1-05F1-479B-9C16-3CD4BF2D99AA}" type="datetimeFigureOut">
              <a:rPr lang="en-US" smtClean="0"/>
              <a:t>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19B20-5F05-4989-AE2A-1B04E777E6F6}" type="slidenum">
              <a:rPr lang="en-US" smtClean="0"/>
              <a:t>‹#›</a:t>
            </a:fld>
            <a:endParaRPr lang="en-US"/>
          </a:p>
        </p:txBody>
      </p:sp>
    </p:spTree>
    <p:extLst>
      <p:ext uri="{BB962C8B-B14F-4D97-AF65-F5344CB8AC3E}">
        <p14:creationId xmlns:p14="http://schemas.microsoft.com/office/powerpoint/2010/main" val="462645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3DB3D1-05F1-479B-9C16-3CD4BF2D99AA}" type="datetimeFigureOut">
              <a:rPr lang="en-US" smtClean="0"/>
              <a:t>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19B20-5F05-4989-AE2A-1B04E777E6F6}" type="slidenum">
              <a:rPr lang="en-US" smtClean="0"/>
              <a:t>‹#›</a:t>
            </a:fld>
            <a:endParaRPr lang="en-US"/>
          </a:p>
        </p:txBody>
      </p:sp>
    </p:spTree>
    <p:extLst>
      <p:ext uri="{BB962C8B-B14F-4D97-AF65-F5344CB8AC3E}">
        <p14:creationId xmlns:p14="http://schemas.microsoft.com/office/powerpoint/2010/main" val="1473980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3DB3D1-05F1-479B-9C16-3CD4BF2D99AA}" type="datetimeFigureOut">
              <a:rPr lang="en-US" smtClean="0"/>
              <a:t>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19B20-5F05-4989-AE2A-1B04E777E6F6}" type="slidenum">
              <a:rPr lang="en-US" smtClean="0"/>
              <a:t>‹#›</a:t>
            </a:fld>
            <a:endParaRPr lang="en-US"/>
          </a:p>
        </p:txBody>
      </p:sp>
    </p:spTree>
    <p:extLst>
      <p:ext uri="{BB962C8B-B14F-4D97-AF65-F5344CB8AC3E}">
        <p14:creationId xmlns:p14="http://schemas.microsoft.com/office/powerpoint/2010/main" val="3512768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0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00634" y="4187275"/>
            <a:ext cx="6919722" cy="1645920"/>
          </a:xfrm>
        </p:spPr>
        <p:txBody>
          <a:bodyPr anchor="t">
            <a:normAutofit/>
          </a:bodyPr>
          <a:lstStyle>
            <a:lvl1pPr marL="0" indent="0">
              <a:buNone/>
              <a:defRPr sz="28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3DB3D1-05F1-479B-9C16-3CD4BF2D99AA}" type="datetimeFigureOut">
              <a:rPr lang="en-US" smtClean="0"/>
              <a:t>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19B20-5F05-4989-AE2A-1B04E777E6F6}" type="slidenum">
              <a:rPr lang="en-US" smtClean="0"/>
              <a:t>‹#›</a:t>
            </a:fld>
            <a:endParaRPr lang="en-US"/>
          </a:p>
        </p:txBody>
      </p:sp>
    </p:spTree>
    <p:extLst>
      <p:ext uri="{BB962C8B-B14F-4D97-AF65-F5344CB8AC3E}">
        <p14:creationId xmlns:p14="http://schemas.microsoft.com/office/powerpoint/2010/main" val="4133215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7492"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57738"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13DB3D1-05F1-479B-9C16-3CD4BF2D99AA}" type="datetimeFigureOut">
              <a:rPr lang="en-US" smtClean="0"/>
              <a:t>2/23/2015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819B20-5F05-4989-AE2A-1B04E777E6F6}" type="slidenum">
              <a:rPr lang="en-US" smtClean="0"/>
              <a:t>‹#›</a:t>
            </a:fld>
            <a:endParaRPr lang="en-US"/>
          </a:p>
        </p:txBody>
      </p:sp>
    </p:spTree>
    <p:extLst>
      <p:ext uri="{BB962C8B-B14F-4D97-AF65-F5344CB8AC3E}">
        <p14:creationId xmlns:p14="http://schemas.microsoft.com/office/powerpoint/2010/main" val="1649014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07492" y="2032000"/>
            <a:ext cx="3806190" cy="723400"/>
          </a:xfrm>
        </p:spPr>
        <p:txBody>
          <a:bodyPr anchor="ctr">
            <a:normAutofit/>
          </a:bodyPr>
          <a:lstStyle>
            <a:lvl1pPr marL="0" indent="0">
              <a:spcBef>
                <a:spcPts val="0"/>
              </a:spcBef>
              <a:buNone/>
              <a:defRPr sz="20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492" y="2736150"/>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66310" y="2029968"/>
            <a:ext cx="3806190" cy="722376"/>
          </a:xfrm>
        </p:spPr>
        <p:txBody>
          <a:bodyPr anchor="ctr">
            <a:normAutofit/>
          </a:bodyPr>
          <a:lstStyle>
            <a:lvl1pPr marL="0" indent="0">
              <a:spcBef>
                <a:spcPts val="0"/>
              </a:spcBef>
              <a:buNone/>
              <a:defRPr sz="20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6310" y="2734056"/>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13DB3D1-05F1-479B-9C16-3CD4BF2D99AA}" type="datetimeFigureOut">
              <a:rPr lang="en-US" smtClean="0"/>
              <a:t>2/23/2015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819B20-5F05-4989-AE2A-1B04E777E6F6}" type="slidenum">
              <a:rPr lang="en-US" smtClean="0"/>
              <a:t>‹#›</a:t>
            </a:fld>
            <a:endParaRPr lang="en-US"/>
          </a:p>
        </p:txBody>
      </p:sp>
    </p:spTree>
    <p:extLst>
      <p:ext uri="{BB962C8B-B14F-4D97-AF65-F5344CB8AC3E}">
        <p14:creationId xmlns:p14="http://schemas.microsoft.com/office/powerpoint/2010/main" val="1188286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13DB3D1-05F1-479B-9C16-3CD4BF2D99AA}" type="datetimeFigureOut">
              <a:rPr lang="en-US" smtClean="0"/>
              <a:t>2/23/2015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819B20-5F05-4989-AE2A-1B04E777E6F6}" type="slidenum">
              <a:rPr lang="en-US" smtClean="0"/>
              <a:t>‹#›</a:t>
            </a:fld>
            <a:endParaRPr lang="en-US"/>
          </a:p>
        </p:txBody>
      </p:sp>
    </p:spTree>
    <p:extLst>
      <p:ext uri="{BB962C8B-B14F-4D97-AF65-F5344CB8AC3E}">
        <p14:creationId xmlns:p14="http://schemas.microsoft.com/office/powerpoint/2010/main" val="2463845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3DB3D1-05F1-479B-9C16-3CD4BF2D99AA}" type="datetimeFigureOut">
              <a:rPr lang="en-US" smtClean="0"/>
              <a:t>2/23/2015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819B20-5F05-4989-AE2A-1B04E777E6F6}" type="slidenum">
              <a:rPr lang="en-US" smtClean="0"/>
              <a:t>‹#›</a:t>
            </a:fld>
            <a:endParaRPr lang="en-US"/>
          </a:p>
        </p:txBody>
      </p:sp>
    </p:spTree>
    <p:extLst>
      <p:ext uri="{BB962C8B-B14F-4D97-AF65-F5344CB8AC3E}">
        <p14:creationId xmlns:p14="http://schemas.microsoft.com/office/powerpoint/2010/main" val="4232208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36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500">
                <a:solidFill>
                  <a:srgbClr val="40404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513DB3D1-05F1-479B-9C16-3CD4BF2D99AA}" type="datetimeFigureOut">
              <a:rPr lang="en-US" smtClean="0"/>
              <a:t>2/23/2015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C0819B20-5F05-4989-AE2A-1B04E777E6F6}" type="slidenum">
              <a:rPr lang="en-US" smtClean="0"/>
              <a:t>‹#›</a:t>
            </a:fld>
            <a:endParaRPr lang="en-US"/>
          </a:p>
        </p:txBody>
      </p:sp>
    </p:spTree>
    <p:extLst>
      <p:ext uri="{BB962C8B-B14F-4D97-AF65-F5344CB8AC3E}">
        <p14:creationId xmlns:p14="http://schemas.microsoft.com/office/powerpoint/2010/main" val="1596767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68"/>
            <a:ext cx="8085582" cy="613283"/>
          </a:xfrm>
        </p:spPr>
        <p:txBody>
          <a:bodyPr anchor="b">
            <a:normAutofit/>
          </a:bodyPr>
          <a:lstStyle>
            <a:lvl1pPr>
              <a:lnSpc>
                <a:spcPct val="85000"/>
              </a:lnSpc>
              <a:defRPr sz="28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9144000" cy="5330952"/>
          </a:xfrm>
          <a:solidFill>
            <a:schemeClr val="accent1">
              <a:lumMod val="40000"/>
              <a:lumOff val="60000"/>
            </a:schemeClr>
          </a:solidFill>
        </p:spPr>
        <p:txBody>
          <a:bodyPr anchor="t"/>
          <a:lstStyle>
            <a:lvl1pPr marL="0" indent="0" algn="ctr">
              <a:spcBef>
                <a:spcPts val="800"/>
              </a:spcBef>
              <a:buNone/>
              <a:defRPr sz="3200">
                <a:solidFill>
                  <a:srgbClr val="4D4D4D"/>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spcBef>
                <a:spcPts val="1200"/>
              </a:spcBef>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rgbClr val="FFFFFF">
                    <a:alpha val="75000"/>
                  </a:srgbClr>
                </a:solidFill>
              </a:defRPr>
            </a:lvl1pPr>
          </a:lstStyle>
          <a:p>
            <a:fld id="{513DB3D1-05F1-479B-9C16-3CD4BF2D99AA}" type="datetimeFigureOut">
              <a:rPr lang="en-US" smtClean="0"/>
              <a:t>2/23/2015</a:t>
            </a:fld>
            <a:endParaRPr lang="en-US"/>
          </a:p>
        </p:txBody>
      </p:sp>
      <p:sp>
        <p:nvSpPr>
          <p:cNvPr id="6" name="Footer Placeholder 5"/>
          <p:cNvSpPr>
            <a:spLocks noGrp="1"/>
          </p:cNvSpPr>
          <p:nvPr>
            <p:ph type="ftr" sz="quarter" idx="11"/>
          </p:nvPr>
        </p:nvSpPr>
        <p:spPr/>
        <p:txBody>
          <a:bodyPr/>
          <a:lstStyle>
            <a:lvl1pPr>
              <a:defRPr>
                <a:solidFill>
                  <a:srgbClr val="FFFFFF">
                    <a:alpha val="75000"/>
                  </a:srgb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C0819B20-5F05-4989-AE2A-1B04E777E6F6}" type="slidenum">
              <a:rPr lang="en-US" smtClean="0"/>
              <a:t>‹#›</a:t>
            </a:fld>
            <a:endParaRPr lang="en-US"/>
          </a:p>
        </p:txBody>
      </p:sp>
    </p:spTree>
    <p:extLst>
      <p:ext uri="{BB962C8B-B14F-4D97-AF65-F5344CB8AC3E}">
        <p14:creationId xmlns:p14="http://schemas.microsoft.com/office/powerpoint/2010/main" val="3553303253"/>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499533"/>
            <a:ext cx="8079581"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7206" y="1993393"/>
            <a:ext cx="8065294"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75000"/>
                  </a:schemeClr>
                </a:solidFill>
              </a:defRPr>
            </a:lvl1pPr>
          </a:lstStyle>
          <a:p>
            <a:fld id="{513DB3D1-05F1-479B-9C16-3CD4BF2D99AA}" type="datetimeFigureOut">
              <a:rPr lang="en-US" smtClean="0"/>
              <a:t>2/23/2015</a:t>
            </a:fld>
            <a:endParaRPr lang="en-US"/>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75000"/>
                  </a:schemeClr>
                </a:solidFill>
              </a:defRPr>
            </a:lvl1pPr>
          </a:lstStyle>
          <a:p>
            <a:endParaRPr lang="en-US"/>
          </a:p>
        </p:txBody>
      </p:sp>
      <p:sp>
        <p:nvSpPr>
          <p:cNvPr id="6" name="Slide Number Placeholder 5"/>
          <p:cNvSpPr>
            <a:spLocks noGrp="1"/>
          </p:cNvSpPr>
          <p:nvPr>
            <p:ph type="sldNum" sz="quarter" idx="4"/>
          </p:nvPr>
        </p:nvSpPr>
        <p:spPr>
          <a:xfrm>
            <a:off x="6541193" y="5829748"/>
            <a:ext cx="2194560" cy="1397039"/>
          </a:xfrm>
          <a:prstGeom prst="rect">
            <a:avLst/>
          </a:prstGeom>
        </p:spPr>
        <p:txBody>
          <a:bodyPr vert="horz" lIns="91440" tIns="45720" rIns="91440" bIns="45720" rtlCol="0" anchor="b"/>
          <a:lstStyle>
            <a:lvl1pPr algn="r">
              <a:defRPr sz="9000" b="0">
                <a:ln>
                  <a:noFill/>
                </a:ln>
                <a:solidFill>
                  <a:schemeClr val="accent1">
                    <a:alpha val="20000"/>
                  </a:schemeClr>
                </a:solidFill>
                <a:latin typeface="+mj-lt"/>
              </a:defRPr>
            </a:lvl1pPr>
          </a:lstStyle>
          <a:p>
            <a:fld id="{C0819B20-5F05-4989-AE2A-1B04E777E6F6}" type="slidenum">
              <a:rPr lang="en-US" smtClean="0"/>
              <a:t>‹#›</a:t>
            </a:fld>
            <a:endParaRPr lang="en-US"/>
          </a:p>
        </p:txBody>
      </p:sp>
    </p:spTree>
    <p:extLst>
      <p:ext uri="{BB962C8B-B14F-4D97-AF65-F5344CB8AC3E}">
        <p14:creationId xmlns:p14="http://schemas.microsoft.com/office/powerpoint/2010/main" val="363554451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8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B050"/>
            </a:gs>
            <a:gs pos="74000">
              <a:schemeClr val="bg1"/>
            </a:gs>
            <a:gs pos="83000">
              <a:schemeClr val="bg1"/>
            </a:gs>
            <a:gs pos="100000">
              <a:schemeClr val="bg1"/>
            </a:gs>
          </a:gsLst>
          <a:lin ang="16200000" scaled="0"/>
        </a:gradFill>
        <a:effectLst/>
      </p:bgPr>
    </p:bg>
    <p:spTree>
      <p:nvGrpSpPr>
        <p:cNvPr id="1" name=""/>
        <p:cNvGrpSpPr/>
        <p:nvPr/>
      </p:nvGrpSpPr>
      <p:grpSpPr>
        <a:xfrm>
          <a:off x="0" y="0"/>
          <a:ext cx="0" cy="0"/>
          <a:chOff x="0" y="0"/>
          <a:chExt cx="0" cy="0"/>
        </a:xfrm>
      </p:grpSpPr>
      <p:sp>
        <p:nvSpPr>
          <p:cNvPr id="6" name="Rectangle 5"/>
          <p:cNvSpPr/>
          <p:nvPr/>
        </p:nvSpPr>
        <p:spPr>
          <a:xfrm>
            <a:off x="0" y="5769494"/>
            <a:ext cx="9144000" cy="109830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itchFamily="2" charset="0"/>
              <a:ea typeface="Roboto" pitchFamily="2" charset="0"/>
            </a:endParaRPr>
          </a:p>
        </p:txBody>
      </p:sp>
      <p:sp>
        <p:nvSpPr>
          <p:cNvPr id="3" name="Subtitle 2"/>
          <p:cNvSpPr>
            <a:spLocks noGrp="1"/>
          </p:cNvSpPr>
          <p:nvPr>
            <p:ph type="body" idx="1"/>
          </p:nvPr>
        </p:nvSpPr>
        <p:spPr>
          <a:xfrm>
            <a:off x="500634" y="6144865"/>
            <a:ext cx="7342600" cy="474877"/>
          </a:xfrm>
        </p:spPr>
        <p:txBody>
          <a:bodyPr>
            <a:noAutofit/>
          </a:bodyPr>
          <a:lstStyle/>
          <a:p>
            <a:r>
              <a:rPr lang="id-ID" b="1" dirty="0" smtClean="0">
                <a:solidFill>
                  <a:srgbClr val="00B050"/>
                </a:solidFill>
                <a:latin typeface="Roboto Thin" pitchFamily="2" charset="0"/>
                <a:ea typeface="Roboto Thin" pitchFamily="2" charset="0"/>
              </a:rPr>
              <a:t>SIAKAD MTsN JEMBER 1</a:t>
            </a:r>
            <a:endParaRPr lang="en-US" b="1" dirty="0">
              <a:solidFill>
                <a:srgbClr val="00B050"/>
              </a:solidFill>
              <a:latin typeface="Roboto Thin" pitchFamily="2" charset="0"/>
              <a:ea typeface="Roboto Thin" pitchFamily="2"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44000" cy="5769495"/>
          </a:xfrm>
          <a:prstGeom prst="rect">
            <a:avLst/>
          </a:prstGeom>
          <a:gradFill>
            <a:gsLst>
              <a:gs pos="0">
                <a:srgbClr val="00B050"/>
              </a:gs>
              <a:gs pos="74000">
                <a:schemeClr val="bg1"/>
              </a:gs>
              <a:gs pos="83000">
                <a:schemeClr val="bg1"/>
              </a:gs>
              <a:gs pos="100000">
                <a:schemeClr val="bg1"/>
              </a:gs>
            </a:gsLst>
            <a:lin ang="16200000" scaled="0"/>
          </a:gradFill>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335308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0 -1.48148E-6 L 0 -0.6169 " pathEditMode="relative" rAng="0" ptsTypes="AA">
                                      <p:cBhvr>
                                        <p:cTn id="6" dur="2000" fill="hold"/>
                                        <p:tgtEl>
                                          <p:spTgt spid="6"/>
                                        </p:tgtEl>
                                        <p:attrNameLst>
                                          <p:attrName>ppt_x</p:attrName>
                                          <p:attrName>ppt_y</p:attrName>
                                        </p:attrNameLst>
                                      </p:cBhvr>
                                      <p:rCtr x="0" y="-30856"/>
                                    </p:animMotion>
                                  </p:childTnLst>
                                </p:cTn>
                              </p:par>
                              <p:par>
                                <p:cTn id="7" presetID="64" presetClass="path" presetSubtype="0" accel="50000" decel="50000" fill="hold" grpId="0" nodeType="withEffect">
                                  <p:stCondLst>
                                    <p:cond delay="0"/>
                                  </p:stCondLst>
                                  <p:childTnLst>
                                    <p:animMotion origin="layout" path="M 5.55556E-7 3.33333E-6 L 0.00278 -0.56551 " pathEditMode="relative" rAng="0" ptsTypes="AA">
                                      <p:cBhvr>
                                        <p:cTn id="8" dur="2000" fill="hold"/>
                                        <p:tgtEl>
                                          <p:spTgt spid="3">
                                            <p:txEl>
                                              <p:pRg st="0" end="0"/>
                                            </p:txEl>
                                          </p:spTgt>
                                        </p:tgtEl>
                                        <p:attrNameLst>
                                          <p:attrName>ppt_x</p:attrName>
                                          <p:attrName>ppt_y</p:attrName>
                                        </p:attrNameLst>
                                      </p:cBhvr>
                                      <p:rCtr x="139" y="-28287"/>
                                    </p:animMotion>
                                  </p:childTnLst>
                                </p:cTn>
                              </p:par>
                              <p:par>
                                <p:cTn id="9" presetID="64" presetClass="path" presetSubtype="0" accel="50000" decel="50000" fill="hold" nodeType="withEffect">
                                  <p:stCondLst>
                                    <p:cond delay="0"/>
                                  </p:stCondLst>
                                  <p:childTnLst>
                                    <p:animMotion origin="layout" path="M 0 -1.85185E-6 L 0 -0.61643 " pathEditMode="relative" rAng="0" ptsTypes="AA">
                                      <p:cBhvr>
                                        <p:cTn id="10" dur="2000" fill="hold"/>
                                        <p:tgtEl>
                                          <p:spTgt spid="8"/>
                                        </p:tgtEl>
                                        <p:attrNameLst>
                                          <p:attrName>ppt_x</p:attrName>
                                          <p:attrName>ppt_y</p:attrName>
                                        </p:attrNameLst>
                                      </p:cBhvr>
                                      <p:rCtr x="0" y="-30833"/>
                                    </p:animMotion>
                                  </p:childTnLst>
                                </p:cTn>
                              </p:par>
                              <p:par>
                                <p:cTn id="11" presetID="10" presetClass="exit" presetSubtype="0" fill="hold" nodeType="withEffect">
                                  <p:stCondLst>
                                    <p:cond delay="200"/>
                                  </p:stCondLst>
                                  <p:childTnLst>
                                    <p:animEffect transition="out" filter="fade">
                                      <p:cBhvr>
                                        <p:cTn id="12" dur="1500"/>
                                        <p:tgtEl>
                                          <p:spTgt spid="8"/>
                                        </p:tgtEl>
                                      </p:cBhvr>
                                    </p:animEffect>
                                    <p:set>
                                      <p:cBhvr>
                                        <p:cTn id="13" dur="1" fill="hold">
                                          <p:stCondLst>
                                            <p:cond delay="1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
            <a:ext cx="9144000" cy="1579552"/>
          </a:xfrm>
          <a:prstGeom prst="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478632" y="164206"/>
            <a:ext cx="8079581" cy="1251141"/>
          </a:xfrm>
        </p:spPr>
        <p:txBody>
          <a:bodyPr>
            <a:normAutofit/>
          </a:bodyPr>
          <a:lstStyle/>
          <a:p>
            <a:r>
              <a:rPr lang="id-ID" sz="4400" dirty="0" smtClean="0">
                <a:solidFill>
                  <a:schemeClr val="bg1"/>
                </a:solidFill>
                <a:latin typeface="Roboto Thin" pitchFamily="2" charset="0"/>
                <a:ea typeface="Roboto Thin" pitchFamily="2" charset="0"/>
              </a:rPr>
              <a:t>Use Case </a:t>
            </a:r>
            <a:r>
              <a:rPr lang="id-ID" sz="4400" dirty="0" smtClean="0">
                <a:solidFill>
                  <a:schemeClr val="bg1"/>
                </a:solidFill>
                <a:latin typeface="Roboto Thin" pitchFamily="2" charset="0"/>
                <a:ea typeface="Roboto Thin" pitchFamily="2" charset="0"/>
              </a:rPr>
              <a:t>Diagram &amp; Batasan</a:t>
            </a:r>
            <a:endParaRPr lang="en-US" sz="4400" dirty="0">
              <a:solidFill>
                <a:schemeClr val="bg1"/>
              </a:solidFill>
              <a:latin typeface="Roboto Thin" pitchFamily="2" charset="0"/>
              <a:ea typeface="Roboto Thin" pitchFamily="2" charset="0"/>
            </a:endParaRPr>
          </a:p>
        </p:txBody>
      </p:sp>
      <p:sp>
        <p:nvSpPr>
          <p:cNvPr id="5" name="Content Placeholder 4"/>
          <p:cNvSpPr>
            <a:spLocks noGrp="1"/>
          </p:cNvSpPr>
          <p:nvPr>
            <p:ph idx="1"/>
          </p:nvPr>
        </p:nvSpPr>
        <p:spPr>
          <a:xfrm>
            <a:off x="478632" y="2062510"/>
            <a:ext cx="8188850" cy="4474768"/>
          </a:xfrm>
        </p:spPr>
        <p:txBody>
          <a:bodyPr>
            <a:normAutofit/>
          </a:bodyPr>
          <a:lstStyle/>
          <a:p>
            <a:pPr>
              <a:lnSpc>
                <a:spcPct val="150000"/>
              </a:lnSpc>
              <a:buFont typeface="Courier New" panose="02070309020205020404" pitchFamily="49" charset="0"/>
              <a:buChar char="o"/>
            </a:pPr>
            <a:r>
              <a:rPr lang="id-ID" sz="2800" dirty="0" smtClean="0">
                <a:latin typeface="Roboto" pitchFamily="2" charset="0"/>
                <a:ea typeface="Roboto" pitchFamily="2" charset="0"/>
              </a:rPr>
              <a:t>Aktor: Kepala Sekolah</a:t>
            </a:r>
          </a:p>
          <a:p>
            <a:pPr lvl="1">
              <a:lnSpc>
                <a:spcPct val="150000"/>
              </a:lnSpc>
              <a:buFont typeface="Courier New" panose="02070309020205020404" pitchFamily="49" charset="0"/>
              <a:buChar char="o"/>
            </a:pPr>
            <a:r>
              <a:rPr lang="id-ID" sz="2800" dirty="0" smtClean="0">
                <a:latin typeface="Roboto" pitchFamily="2" charset="0"/>
                <a:ea typeface="Roboto" pitchFamily="2" charset="0"/>
              </a:rPr>
              <a:t>Melihat Informasi seluruh siswa</a:t>
            </a:r>
          </a:p>
          <a:p>
            <a:pPr lvl="2">
              <a:lnSpc>
                <a:spcPct val="150000"/>
              </a:lnSpc>
              <a:buFont typeface="Courier New" panose="02070309020205020404" pitchFamily="49" charset="0"/>
              <a:buChar char="o"/>
            </a:pPr>
            <a:r>
              <a:rPr lang="id-ID" dirty="0" smtClean="0">
                <a:latin typeface="Roboto" pitchFamily="2" charset="0"/>
                <a:ea typeface="Roboto" pitchFamily="2" charset="0"/>
              </a:rPr>
              <a:t>Kepala sekolah dapat melihat seluruh informasi dari siswanya. Kepala sekolah dapat mencari menggunakan search box atau langsung melihat pada list siswa. Info yang dapat dilihat adalah yang berkaitan dengan akademis, kelakuan, ekskul dan biodata siswa</a:t>
            </a:r>
          </a:p>
          <a:p>
            <a:pPr>
              <a:lnSpc>
                <a:spcPct val="150000"/>
              </a:lnSpc>
              <a:buFont typeface="Courier New" panose="02070309020205020404" pitchFamily="49" charset="0"/>
              <a:buChar char="o"/>
            </a:pPr>
            <a:endParaRPr lang="en-US" sz="2800" dirty="0" smtClean="0">
              <a:latin typeface="Roboto Thin" pitchFamily="2" charset="0"/>
              <a:ea typeface="Roboto Thin" pitchFamily="2" charset="0"/>
            </a:endParaRPr>
          </a:p>
        </p:txBody>
      </p:sp>
    </p:spTree>
    <p:extLst>
      <p:ext uri="{BB962C8B-B14F-4D97-AF65-F5344CB8AC3E}">
        <p14:creationId xmlns:p14="http://schemas.microsoft.com/office/powerpoint/2010/main" val="185695412"/>
      </p:ext>
    </p:extLst>
  </p:cSld>
  <p:clrMapOvr>
    <a:masterClrMapping/>
  </p:clrMapOvr>
  <p:transition spd="slow">
    <p:cover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
            <a:ext cx="9144000" cy="1579552"/>
          </a:xfrm>
          <a:prstGeom prst="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478632" y="164206"/>
            <a:ext cx="8079581" cy="1251141"/>
          </a:xfrm>
        </p:spPr>
        <p:txBody>
          <a:bodyPr>
            <a:normAutofit/>
          </a:bodyPr>
          <a:lstStyle/>
          <a:p>
            <a:r>
              <a:rPr lang="id-ID" sz="4400" dirty="0" smtClean="0">
                <a:solidFill>
                  <a:schemeClr val="bg1"/>
                </a:solidFill>
                <a:latin typeface="Roboto Thin" pitchFamily="2" charset="0"/>
                <a:ea typeface="Roboto Thin" pitchFamily="2" charset="0"/>
              </a:rPr>
              <a:t>Use Case </a:t>
            </a:r>
            <a:r>
              <a:rPr lang="id-ID" sz="4400" dirty="0">
                <a:solidFill>
                  <a:schemeClr val="bg1"/>
                </a:solidFill>
                <a:latin typeface="Roboto Thin" pitchFamily="2" charset="0"/>
                <a:ea typeface="Roboto Thin" pitchFamily="2" charset="0"/>
              </a:rPr>
              <a:t>Diagram &amp; Batasan</a:t>
            </a:r>
            <a:endParaRPr lang="en-US" sz="4400" dirty="0">
              <a:solidFill>
                <a:schemeClr val="bg1"/>
              </a:solidFill>
              <a:latin typeface="Roboto Thin" pitchFamily="2" charset="0"/>
              <a:ea typeface="Roboto Thin" pitchFamily="2" charset="0"/>
            </a:endParaRPr>
          </a:p>
        </p:txBody>
      </p:sp>
      <p:sp>
        <p:nvSpPr>
          <p:cNvPr id="5" name="Content Placeholder 4"/>
          <p:cNvSpPr>
            <a:spLocks noGrp="1"/>
          </p:cNvSpPr>
          <p:nvPr>
            <p:ph idx="1"/>
          </p:nvPr>
        </p:nvSpPr>
        <p:spPr>
          <a:xfrm>
            <a:off x="478632" y="2062510"/>
            <a:ext cx="8188850" cy="4474768"/>
          </a:xfrm>
        </p:spPr>
        <p:txBody>
          <a:bodyPr>
            <a:normAutofit fontScale="92500" lnSpcReduction="20000"/>
          </a:bodyPr>
          <a:lstStyle/>
          <a:p>
            <a:pPr>
              <a:lnSpc>
                <a:spcPct val="150000"/>
              </a:lnSpc>
              <a:buFont typeface="Courier New" panose="02070309020205020404" pitchFamily="49" charset="0"/>
              <a:buChar char="o"/>
            </a:pPr>
            <a:r>
              <a:rPr lang="id-ID" sz="2800" dirty="0" smtClean="0">
                <a:latin typeface="Roboto" pitchFamily="2" charset="0"/>
                <a:ea typeface="Roboto" pitchFamily="2" charset="0"/>
              </a:rPr>
              <a:t>Aktor: Murid</a:t>
            </a:r>
          </a:p>
          <a:p>
            <a:pPr marL="273050" lvl="1" indent="-96838">
              <a:lnSpc>
                <a:spcPct val="150000"/>
              </a:lnSpc>
              <a:buFont typeface="Courier New" panose="02070309020205020404" pitchFamily="49" charset="0"/>
              <a:buChar char="o"/>
            </a:pPr>
            <a:r>
              <a:rPr lang="id-ID" sz="2800" dirty="0">
                <a:latin typeface="Roboto" pitchFamily="2" charset="0"/>
                <a:ea typeface="Roboto" pitchFamily="2" charset="0"/>
              </a:rPr>
              <a:t>Melihat Ranking </a:t>
            </a:r>
            <a:r>
              <a:rPr lang="id-ID" sz="2800" dirty="0" smtClean="0">
                <a:latin typeface="Roboto" pitchFamily="2" charset="0"/>
                <a:ea typeface="Roboto" pitchFamily="2" charset="0"/>
              </a:rPr>
              <a:t>Nilai </a:t>
            </a:r>
          </a:p>
          <a:p>
            <a:pPr marL="547688" lvl="2" indent="-82550">
              <a:lnSpc>
                <a:spcPct val="150000"/>
              </a:lnSpc>
              <a:buFont typeface="Courier New" panose="02070309020205020404" pitchFamily="49" charset="0"/>
              <a:buChar char="o"/>
            </a:pPr>
            <a:r>
              <a:rPr lang="id-ID" dirty="0" smtClean="0">
                <a:latin typeface="Roboto" pitchFamily="2" charset="0"/>
                <a:ea typeface="Roboto" pitchFamily="2" charset="0"/>
              </a:rPr>
              <a:t>Siswa dapat melihat ranking kelas terkini, dari data nilai yang diinputkan oleh guru mata pelajaran.</a:t>
            </a:r>
          </a:p>
          <a:p>
            <a:pPr marL="401638" lvl="1" indent="-225425">
              <a:lnSpc>
                <a:spcPct val="150000"/>
              </a:lnSpc>
              <a:buFont typeface="Courier New" panose="02070309020205020404" pitchFamily="49" charset="0"/>
              <a:buChar char="o"/>
            </a:pPr>
            <a:r>
              <a:rPr lang="id-ID" sz="2800" i="0" dirty="0" smtClean="0">
                <a:latin typeface="Roboto" pitchFamily="2" charset="0"/>
                <a:ea typeface="Roboto" pitchFamily="2" charset="0"/>
              </a:rPr>
              <a:t>Melihat Perbaikan Nilai Mapel dan Kelakuan Terkini</a:t>
            </a:r>
          </a:p>
          <a:p>
            <a:pPr marL="675958" lvl="2" indent="-225425">
              <a:lnSpc>
                <a:spcPct val="150000"/>
              </a:lnSpc>
              <a:buFont typeface="Courier New" panose="02070309020205020404" pitchFamily="49" charset="0"/>
              <a:buChar char="o"/>
            </a:pPr>
            <a:r>
              <a:rPr lang="id-ID" dirty="0" smtClean="0">
                <a:latin typeface="Roboto" pitchFamily="2" charset="0"/>
                <a:ea typeface="Roboto" pitchFamily="2" charset="0"/>
              </a:rPr>
              <a:t>Siswa dapat melihat list apa saja kekurangan yang terjadi tiap mata pelajarannya. List ini di generate apabila murid tidak mengumulkan tugas atau ada nilai yang kosong</a:t>
            </a:r>
          </a:p>
          <a:p>
            <a:pPr marL="675958" lvl="3" indent="-225425">
              <a:lnSpc>
                <a:spcPct val="150000"/>
              </a:lnSpc>
              <a:buFont typeface="Courier New" panose="02070309020205020404" pitchFamily="49" charset="0"/>
              <a:buChar char="o"/>
            </a:pPr>
            <a:endParaRPr lang="en-US" sz="2600" i="0" dirty="0" smtClean="0">
              <a:latin typeface="Roboto Thin" pitchFamily="2" charset="0"/>
              <a:ea typeface="Roboto Thin" pitchFamily="2" charset="0"/>
            </a:endParaRPr>
          </a:p>
        </p:txBody>
      </p:sp>
    </p:spTree>
    <p:extLst>
      <p:ext uri="{BB962C8B-B14F-4D97-AF65-F5344CB8AC3E}">
        <p14:creationId xmlns:p14="http://schemas.microsoft.com/office/powerpoint/2010/main" val="1039618796"/>
      </p:ext>
    </p:extLst>
  </p:cSld>
  <p:clrMapOvr>
    <a:masterClrMapping/>
  </p:clrMapOvr>
  <p:transition spd="slow">
    <p:cover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
            <a:ext cx="9144000" cy="1579552"/>
          </a:xfrm>
          <a:prstGeom prst="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478632" y="164206"/>
            <a:ext cx="8079581" cy="1251141"/>
          </a:xfrm>
        </p:spPr>
        <p:txBody>
          <a:bodyPr>
            <a:normAutofit/>
          </a:bodyPr>
          <a:lstStyle/>
          <a:p>
            <a:r>
              <a:rPr lang="id-ID" sz="4400" dirty="0" smtClean="0">
                <a:solidFill>
                  <a:schemeClr val="bg1"/>
                </a:solidFill>
                <a:latin typeface="Roboto Thin" pitchFamily="2" charset="0"/>
                <a:ea typeface="Roboto Thin" pitchFamily="2" charset="0"/>
              </a:rPr>
              <a:t>Use Case </a:t>
            </a:r>
            <a:r>
              <a:rPr lang="id-ID" sz="4400" dirty="0">
                <a:solidFill>
                  <a:schemeClr val="bg1"/>
                </a:solidFill>
                <a:latin typeface="Roboto Thin" pitchFamily="2" charset="0"/>
                <a:ea typeface="Roboto Thin" pitchFamily="2" charset="0"/>
              </a:rPr>
              <a:t>Diagram &amp; Batasan</a:t>
            </a:r>
            <a:endParaRPr lang="en-US" sz="4400" dirty="0">
              <a:solidFill>
                <a:schemeClr val="bg1"/>
              </a:solidFill>
              <a:latin typeface="Roboto Thin" pitchFamily="2" charset="0"/>
              <a:ea typeface="Roboto Thin" pitchFamily="2" charset="0"/>
            </a:endParaRPr>
          </a:p>
        </p:txBody>
      </p:sp>
      <p:sp>
        <p:nvSpPr>
          <p:cNvPr id="5" name="Content Placeholder 4"/>
          <p:cNvSpPr>
            <a:spLocks noGrp="1"/>
          </p:cNvSpPr>
          <p:nvPr>
            <p:ph idx="1"/>
          </p:nvPr>
        </p:nvSpPr>
        <p:spPr>
          <a:xfrm>
            <a:off x="478632" y="2062510"/>
            <a:ext cx="8188850" cy="4474768"/>
          </a:xfrm>
        </p:spPr>
        <p:txBody>
          <a:bodyPr>
            <a:normAutofit lnSpcReduction="10000"/>
          </a:bodyPr>
          <a:lstStyle/>
          <a:p>
            <a:pPr>
              <a:lnSpc>
                <a:spcPct val="150000"/>
              </a:lnSpc>
              <a:buFont typeface="Courier New" panose="02070309020205020404" pitchFamily="49" charset="0"/>
              <a:buChar char="o"/>
            </a:pPr>
            <a:r>
              <a:rPr lang="id-ID" sz="2800" dirty="0" smtClean="0">
                <a:latin typeface="Roboto" pitchFamily="2" charset="0"/>
                <a:ea typeface="Roboto" pitchFamily="2" charset="0"/>
              </a:rPr>
              <a:t>Aktor: Murid</a:t>
            </a:r>
          </a:p>
          <a:p>
            <a:pPr marL="273050" lvl="1" indent="-96838">
              <a:lnSpc>
                <a:spcPct val="150000"/>
              </a:lnSpc>
              <a:buFont typeface="Courier New" panose="02070309020205020404" pitchFamily="49" charset="0"/>
              <a:buChar char="o"/>
            </a:pPr>
            <a:r>
              <a:rPr lang="id-ID" sz="2800" dirty="0" smtClean="0">
                <a:latin typeface="Roboto" pitchFamily="2" charset="0"/>
                <a:ea typeface="Roboto" pitchFamily="2" charset="0"/>
              </a:rPr>
              <a:t>Melihat Biodata Siswa</a:t>
            </a:r>
          </a:p>
          <a:p>
            <a:pPr marL="547688" lvl="2" indent="-82550">
              <a:lnSpc>
                <a:spcPct val="150000"/>
              </a:lnSpc>
              <a:buFont typeface="Courier New" panose="02070309020205020404" pitchFamily="49" charset="0"/>
              <a:buChar char="o"/>
            </a:pPr>
            <a:r>
              <a:rPr lang="id-ID" dirty="0" smtClean="0">
                <a:latin typeface="Roboto" pitchFamily="2" charset="0"/>
                <a:ea typeface="Roboto" pitchFamily="2" charset="0"/>
              </a:rPr>
              <a:t>Siswa dapat melihat informasi berkaitan dengan NISN dan data pribadi lainnya. Biodata ini juga dpat digunakan untuk mengikuti beasiswa.</a:t>
            </a:r>
          </a:p>
          <a:p>
            <a:pPr marL="401638" lvl="1" indent="-225425">
              <a:lnSpc>
                <a:spcPct val="150000"/>
              </a:lnSpc>
              <a:buFont typeface="Courier New" panose="02070309020205020404" pitchFamily="49" charset="0"/>
              <a:buChar char="o"/>
            </a:pPr>
            <a:r>
              <a:rPr lang="id-ID" sz="2800" i="0" dirty="0" smtClean="0">
                <a:latin typeface="Roboto" pitchFamily="2" charset="0"/>
                <a:ea typeface="Roboto" pitchFamily="2" charset="0"/>
              </a:rPr>
              <a:t>Melihat Nilai Mapel dan Kelakuan Terkini</a:t>
            </a:r>
          </a:p>
          <a:p>
            <a:pPr marL="675958" lvl="2" indent="-225425">
              <a:lnSpc>
                <a:spcPct val="150000"/>
              </a:lnSpc>
              <a:buFont typeface="Courier New" panose="02070309020205020404" pitchFamily="49" charset="0"/>
              <a:buChar char="o"/>
            </a:pPr>
            <a:r>
              <a:rPr lang="id-ID" dirty="0" smtClean="0">
                <a:latin typeface="Roboto" pitchFamily="2" charset="0"/>
                <a:ea typeface="Roboto" pitchFamily="2" charset="0"/>
              </a:rPr>
              <a:t>Siswa dapat melihat nilai mapel mereka per kompetensinya secara update dan melihat nilai kelakuan terkini mereka. </a:t>
            </a:r>
          </a:p>
          <a:p>
            <a:pPr marL="675958" lvl="3" indent="-225425">
              <a:lnSpc>
                <a:spcPct val="150000"/>
              </a:lnSpc>
              <a:buFont typeface="Courier New" panose="02070309020205020404" pitchFamily="49" charset="0"/>
              <a:buChar char="o"/>
            </a:pPr>
            <a:endParaRPr lang="en-US" sz="2600" i="0" dirty="0" smtClean="0">
              <a:latin typeface="Roboto Thin" pitchFamily="2" charset="0"/>
              <a:ea typeface="Roboto Thin" pitchFamily="2" charset="0"/>
            </a:endParaRPr>
          </a:p>
        </p:txBody>
      </p:sp>
    </p:spTree>
    <p:extLst>
      <p:ext uri="{BB962C8B-B14F-4D97-AF65-F5344CB8AC3E}">
        <p14:creationId xmlns:p14="http://schemas.microsoft.com/office/powerpoint/2010/main" val="22724691"/>
      </p:ext>
    </p:extLst>
  </p:cSld>
  <p:clrMapOvr>
    <a:masterClrMapping/>
  </p:clrMapOvr>
  <p:transition spd="slow">
    <p:cover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
            <a:ext cx="9144000" cy="1579552"/>
          </a:xfrm>
          <a:prstGeom prst="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478632" y="164206"/>
            <a:ext cx="8079581" cy="1251141"/>
          </a:xfrm>
        </p:spPr>
        <p:txBody>
          <a:bodyPr>
            <a:normAutofit/>
          </a:bodyPr>
          <a:lstStyle/>
          <a:p>
            <a:r>
              <a:rPr lang="id-ID" sz="4400" dirty="0" smtClean="0">
                <a:solidFill>
                  <a:schemeClr val="bg1"/>
                </a:solidFill>
                <a:latin typeface="Roboto Thin" pitchFamily="2" charset="0"/>
                <a:ea typeface="Roboto Thin" pitchFamily="2" charset="0"/>
              </a:rPr>
              <a:t>Use Case </a:t>
            </a:r>
            <a:r>
              <a:rPr lang="id-ID" sz="4400" dirty="0">
                <a:solidFill>
                  <a:schemeClr val="bg1"/>
                </a:solidFill>
                <a:latin typeface="Roboto Thin" pitchFamily="2" charset="0"/>
                <a:ea typeface="Roboto Thin" pitchFamily="2" charset="0"/>
              </a:rPr>
              <a:t>Diagram &amp; Batasan</a:t>
            </a:r>
            <a:endParaRPr lang="en-US" sz="4400" dirty="0">
              <a:solidFill>
                <a:schemeClr val="bg1"/>
              </a:solidFill>
              <a:latin typeface="Roboto Thin" pitchFamily="2" charset="0"/>
              <a:ea typeface="Roboto Thin" pitchFamily="2" charset="0"/>
            </a:endParaRPr>
          </a:p>
        </p:txBody>
      </p:sp>
      <p:sp>
        <p:nvSpPr>
          <p:cNvPr id="5" name="Content Placeholder 4"/>
          <p:cNvSpPr>
            <a:spLocks noGrp="1"/>
          </p:cNvSpPr>
          <p:nvPr>
            <p:ph idx="1"/>
          </p:nvPr>
        </p:nvSpPr>
        <p:spPr>
          <a:xfrm>
            <a:off x="478632" y="2062510"/>
            <a:ext cx="8188850" cy="4474768"/>
          </a:xfrm>
        </p:spPr>
        <p:txBody>
          <a:bodyPr>
            <a:normAutofit lnSpcReduction="10000"/>
          </a:bodyPr>
          <a:lstStyle/>
          <a:p>
            <a:pPr>
              <a:lnSpc>
                <a:spcPct val="150000"/>
              </a:lnSpc>
              <a:buFont typeface="Courier New" panose="02070309020205020404" pitchFamily="49" charset="0"/>
              <a:buChar char="o"/>
            </a:pPr>
            <a:r>
              <a:rPr lang="id-ID" sz="2800" dirty="0" smtClean="0">
                <a:latin typeface="Roboto" pitchFamily="2" charset="0"/>
                <a:ea typeface="Roboto" pitchFamily="2" charset="0"/>
              </a:rPr>
              <a:t>Aktor: Murid</a:t>
            </a:r>
          </a:p>
          <a:p>
            <a:pPr marL="273050" lvl="1" indent="-96838">
              <a:lnSpc>
                <a:spcPct val="150000"/>
              </a:lnSpc>
              <a:buFont typeface="Courier New" panose="02070309020205020404" pitchFamily="49" charset="0"/>
              <a:buChar char="o"/>
            </a:pPr>
            <a:r>
              <a:rPr lang="id-ID" sz="2800" dirty="0" smtClean="0">
                <a:latin typeface="Roboto" pitchFamily="2" charset="0"/>
                <a:ea typeface="Roboto" pitchFamily="2" charset="0"/>
              </a:rPr>
              <a:t>Melihat Transkrip Nilai</a:t>
            </a:r>
            <a:endParaRPr lang="id-ID" sz="2800" dirty="0" smtClean="0">
              <a:latin typeface="Roboto" pitchFamily="2" charset="0"/>
              <a:ea typeface="Roboto" pitchFamily="2" charset="0"/>
            </a:endParaRPr>
          </a:p>
          <a:p>
            <a:pPr marL="547688" lvl="2" indent="-82550">
              <a:lnSpc>
                <a:spcPct val="150000"/>
              </a:lnSpc>
              <a:buFont typeface="Courier New" panose="02070309020205020404" pitchFamily="49" charset="0"/>
              <a:buChar char="o"/>
            </a:pPr>
            <a:r>
              <a:rPr lang="id-ID" dirty="0" smtClean="0">
                <a:latin typeface="Roboto" pitchFamily="2" charset="0"/>
                <a:ea typeface="Roboto" pitchFamily="2" charset="0"/>
              </a:rPr>
              <a:t>Siswa dapat melihat </a:t>
            </a:r>
            <a:r>
              <a:rPr lang="id-ID" dirty="0" smtClean="0">
                <a:latin typeface="Roboto" pitchFamily="2" charset="0"/>
                <a:ea typeface="Roboto" pitchFamily="2" charset="0"/>
              </a:rPr>
              <a:t>laporan nilai pada akhir semester setelah pembagian raport. Laporan dapat di cetak oleh TU sebagai raport itu sendiri sebelum pembagian raport.</a:t>
            </a:r>
            <a:endParaRPr lang="id-ID" dirty="0" smtClean="0">
              <a:latin typeface="Roboto" pitchFamily="2" charset="0"/>
              <a:ea typeface="Roboto" pitchFamily="2" charset="0"/>
            </a:endParaRPr>
          </a:p>
          <a:p>
            <a:pPr marL="401638" lvl="1" indent="-225425">
              <a:lnSpc>
                <a:spcPct val="150000"/>
              </a:lnSpc>
              <a:buFont typeface="Courier New" panose="02070309020205020404" pitchFamily="49" charset="0"/>
              <a:buChar char="o"/>
            </a:pPr>
            <a:r>
              <a:rPr lang="id-ID" sz="2800" i="0" dirty="0" smtClean="0">
                <a:latin typeface="Roboto" pitchFamily="2" charset="0"/>
                <a:ea typeface="Roboto" pitchFamily="2" charset="0"/>
              </a:rPr>
              <a:t>Melihat Nilai Mapel dan Kelakuan Terkini</a:t>
            </a:r>
          </a:p>
          <a:p>
            <a:pPr marL="675958" lvl="2" indent="-225425">
              <a:lnSpc>
                <a:spcPct val="150000"/>
              </a:lnSpc>
              <a:buFont typeface="Courier New" panose="02070309020205020404" pitchFamily="49" charset="0"/>
              <a:buChar char="o"/>
            </a:pPr>
            <a:r>
              <a:rPr lang="id-ID" dirty="0" smtClean="0">
                <a:latin typeface="Roboto" pitchFamily="2" charset="0"/>
                <a:ea typeface="Roboto" pitchFamily="2" charset="0"/>
              </a:rPr>
              <a:t>Siswa </a:t>
            </a:r>
            <a:r>
              <a:rPr lang="id-ID" dirty="0" smtClean="0">
                <a:latin typeface="Roboto" pitchFamily="2" charset="0"/>
                <a:ea typeface="Roboto" pitchFamily="2" charset="0"/>
              </a:rPr>
              <a:t>dapat melihat nilai mapel mereka per kompetensinya secara update dan melihat nilai kelakuan terkini mereka. </a:t>
            </a:r>
          </a:p>
          <a:p>
            <a:pPr marL="675958" lvl="3" indent="-225425">
              <a:lnSpc>
                <a:spcPct val="150000"/>
              </a:lnSpc>
              <a:buFont typeface="Courier New" panose="02070309020205020404" pitchFamily="49" charset="0"/>
              <a:buChar char="o"/>
            </a:pPr>
            <a:endParaRPr lang="en-US" sz="2600" i="0" dirty="0" smtClean="0">
              <a:latin typeface="Roboto Thin" pitchFamily="2" charset="0"/>
              <a:ea typeface="Roboto Thin" pitchFamily="2" charset="0"/>
            </a:endParaRPr>
          </a:p>
        </p:txBody>
      </p:sp>
    </p:spTree>
    <p:extLst>
      <p:ext uri="{BB962C8B-B14F-4D97-AF65-F5344CB8AC3E}">
        <p14:creationId xmlns:p14="http://schemas.microsoft.com/office/powerpoint/2010/main" val="3467449661"/>
      </p:ext>
    </p:extLst>
  </p:cSld>
  <p:clrMapOvr>
    <a:masterClrMapping/>
  </p:clrMapOvr>
  <p:transition spd="slow">
    <p:cover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
            <a:ext cx="9144000" cy="1579552"/>
          </a:xfrm>
          <a:prstGeom prst="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478632" y="164206"/>
            <a:ext cx="8079581" cy="1251141"/>
          </a:xfrm>
        </p:spPr>
        <p:txBody>
          <a:bodyPr>
            <a:normAutofit/>
          </a:bodyPr>
          <a:lstStyle/>
          <a:p>
            <a:r>
              <a:rPr lang="id-ID" sz="4400" dirty="0" smtClean="0">
                <a:solidFill>
                  <a:schemeClr val="bg1"/>
                </a:solidFill>
                <a:latin typeface="Roboto Thin" pitchFamily="2" charset="0"/>
                <a:ea typeface="Roboto Thin" pitchFamily="2" charset="0"/>
              </a:rPr>
              <a:t>Use Case </a:t>
            </a:r>
            <a:r>
              <a:rPr lang="id-ID" sz="4400" dirty="0">
                <a:solidFill>
                  <a:schemeClr val="bg1"/>
                </a:solidFill>
                <a:latin typeface="Roboto Thin" pitchFamily="2" charset="0"/>
                <a:ea typeface="Roboto Thin" pitchFamily="2" charset="0"/>
              </a:rPr>
              <a:t>Diagram &amp; Batasan</a:t>
            </a:r>
            <a:endParaRPr lang="en-US" sz="4400" dirty="0">
              <a:solidFill>
                <a:schemeClr val="bg1"/>
              </a:solidFill>
              <a:latin typeface="Roboto Thin" pitchFamily="2" charset="0"/>
              <a:ea typeface="Roboto Thin" pitchFamily="2" charset="0"/>
            </a:endParaRPr>
          </a:p>
        </p:txBody>
      </p:sp>
      <p:sp>
        <p:nvSpPr>
          <p:cNvPr id="5" name="Content Placeholder 4"/>
          <p:cNvSpPr>
            <a:spLocks noGrp="1"/>
          </p:cNvSpPr>
          <p:nvPr>
            <p:ph idx="1"/>
          </p:nvPr>
        </p:nvSpPr>
        <p:spPr>
          <a:xfrm>
            <a:off x="478632" y="2062510"/>
            <a:ext cx="8188850" cy="4474768"/>
          </a:xfrm>
        </p:spPr>
        <p:txBody>
          <a:bodyPr>
            <a:normAutofit/>
          </a:bodyPr>
          <a:lstStyle/>
          <a:p>
            <a:pPr>
              <a:lnSpc>
                <a:spcPct val="150000"/>
              </a:lnSpc>
              <a:buFont typeface="Courier New" panose="02070309020205020404" pitchFamily="49" charset="0"/>
              <a:buChar char="o"/>
            </a:pPr>
            <a:r>
              <a:rPr lang="id-ID" sz="2800" dirty="0" smtClean="0">
                <a:latin typeface="Roboto" pitchFamily="2" charset="0"/>
                <a:ea typeface="Roboto" pitchFamily="2" charset="0"/>
              </a:rPr>
              <a:t>Aktor: Bimbingan Kounseling</a:t>
            </a:r>
          </a:p>
          <a:p>
            <a:pPr marL="273050" lvl="1" indent="-96838">
              <a:lnSpc>
                <a:spcPct val="150000"/>
              </a:lnSpc>
              <a:buFont typeface="Courier New" panose="02070309020205020404" pitchFamily="49" charset="0"/>
              <a:buChar char="o"/>
            </a:pPr>
            <a:r>
              <a:rPr lang="id-ID" sz="2800" dirty="0" smtClean="0">
                <a:latin typeface="Roboto" pitchFamily="2" charset="0"/>
                <a:ea typeface="Roboto" pitchFamily="2" charset="0"/>
              </a:rPr>
              <a:t>Mengelola Nilai Prestasi dan Pelanggaran</a:t>
            </a:r>
          </a:p>
          <a:p>
            <a:pPr marL="547688" lvl="2" indent="-82550">
              <a:lnSpc>
                <a:spcPct val="150000"/>
              </a:lnSpc>
              <a:buFont typeface="Courier New" panose="02070309020205020404" pitchFamily="49" charset="0"/>
              <a:buChar char="o"/>
            </a:pPr>
            <a:r>
              <a:rPr lang="id-ID" dirty="0" smtClean="0">
                <a:latin typeface="Roboto" pitchFamily="2" charset="0"/>
                <a:ea typeface="Roboto" pitchFamily="2" charset="0"/>
              </a:rPr>
              <a:t>Guru BK dapat melakukan input, delete, dan update nilai prestasi dan pelanggaran dari setiap siswa</a:t>
            </a:r>
          </a:p>
          <a:p>
            <a:pPr marL="401638" lvl="1" indent="-225425">
              <a:lnSpc>
                <a:spcPct val="150000"/>
              </a:lnSpc>
              <a:buFont typeface="Courier New" panose="02070309020205020404" pitchFamily="49" charset="0"/>
              <a:buChar char="o"/>
            </a:pPr>
            <a:r>
              <a:rPr lang="id-ID" sz="2800" dirty="0" smtClean="0">
                <a:latin typeface="Roboto" pitchFamily="2" charset="0"/>
                <a:ea typeface="Roboto" pitchFamily="2" charset="0"/>
              </a:rPr>
              <a:t>Menambah Jenis Prestasi dan Pelanggaran</a:t>
            </a:r>
            <a:endParaRPr lang="id-ID" sz="2800" i="0" dirty="0" smtClean="0">
              <a:latin typeface="Roboto" pitchFamily="2" charset="0"/>
              <a:ea typeface="Roboto" pitchFamily="2" charset="0"/>
            </a:endParaRPr>
          </a:p>
          <a:p>
            <a:pPr marL="675958" lvl="2" indent="-225425">
              <a:lnSpc>
                <a:spcPct val="150000"/>
              </a:lnSpc>
              <a:buFont typeface="Courier New" panose="02070309020205020404" pitchFamily="49" charset="0"/>
              <a:buChar char="o"/>
            </a:pPr>
            <a:r>
              <a:rPr lang="id-ID" dirty="0" smtClean="0">
                <a:latin typeface="Roboto" pitchFamily="2" charset="0"/>
                <a:ea typeface="Roboto" pitchFamily="2" charset="0"/>
              </a:rPr>
              <a:t>Guru BK dapat menambah jenis – jenis pelanggaran dan prestasi sesuai dengan kebutuhan </a:t>
            </a:r>
          </a:p>
          <a:p>
            <a:pPr marL="675958" lvl="3" indent="-225425">
              <a:lnSpc>
                <a:spcPct val="150000"/>
              </a:lnSpc>
              <a:buFont typeface="Courier New" panose="02070309020205020404" pitchFamily="49" charset="0"/>
              <a:buChar char="o"/>
            </a:pPr>
            <a:endParaRPr lang="en-US" sz="2600" i="0" dirty="0" smtClean="0">
              <a:latin typeface="Roboto Thin" pitchFamily="2" charset="0"/>
              <a:ea typeface="Roboto Thin" pitchFamily="2" charset="0"/>
            </a:endParaRPr>
          </a:p>
        </p:txBody>
      </p:sp>
    </p:spTree>
    <p:extLst>
      <p:ext uri="{BB962C8B-B14F-4D97-AF65-F5344CB8AC3E}">
        <p14:creationId xmlns:p14="http://schemas.microsoft.com/office/powerpoint/2010/main" val="2889960808"/>
      </p:ext>
    </p:extLst>
  </p:cSld>
  <p:clrMapOvr>
    <a:masterClrMapping/>
  </p:clrMapOvr>
  <p:transition spd="slow">
    <p:cover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
            <a:ext cx="9144000" cy="1579552"/>
          </a:xfrm>
          <a:prstGeom prst="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478632" y="164206"/>
            <a:ext cx="8079581" cy="1251141"/>
          </a:xfrm>
        </p:spPr>
        <p:txBody>
          <a:bodyPr>
            <a:normAutofit/>
          </a:bodyPr>
          <a:lstStyle/>
          <a:p>
            <a:r>
              <a:rPr lang="id-ID" sz="4400" dirty="0" smtClean="0">
                <a:solidFill>
                  <a:schemeClr val="bg1"/>
                </a:solidFill>
                <a:latin typeface="Roboto Thin" pitchFamily="2" charset="0"/>
                <a:ea typeface="Roboto Thin" pitchFamily="2" charset="0"/>
              </a:rPr>
              <a:t>Use Case </a:t>
            </a:r>
            <a:r>
              <a:rPr lang="id-ID" sz="4400" dirty="0">
                <a:solidFill>
                  <a:schemeClr val="bg1"/>
                </a:solidFill>
                <a:latin typeface="Roboto Thin" pitchFamily="2" charset="0"/>
                <a:ea typeface="Roboto Thin" pitchFamily="2" charset="0"/>
              </a:rPr>
              <a:t>Diagram &amp; Batasan</a:t>
            </a:r>
            <a:endParaRPr lang="en-US" sz="4400" dirty="0">
              <a:solidFill>
                <a:schemeClr val="bg1"/>
              </a:solidFill>
              <a:latin typeface="Roboto Thin" pitchFamily="2" charset="0"/>
              <a:ea typeface="Roboto Thin" pitchFamily="2" charset="0"/>
            </a:endParaRPr>
          </a:p>
        </p:txBody>
      </p:sp>
      <p:sp>
        <p:nvSpPr>
          <p:cNvPr id="5" name="Content Placeholder 4"/>
          <p:cNvSpPr>
            <a:spLocks noGrp="1"/>
          </p:cNvSpPr>
          <p:nvPr>
            <p:ph idx="1"/>
          </p:nvPr>
        </p:nvSpPr>
        <p:spPr>
          <a:xfrm>
            <a:off x="478632" y="2062510"/>
            <a:ext cx="8188850" cy="4474768"/>
          </a:xfrm>
        </p:spPr>
        <p:txBody>
          <a:bodyPr>
            <a:normAutofit fontScale="92500" lnSpcReduction="20000"/>
          </a:bodyPr>
          <a:lstStyle/>
          <a:p>
            <a:pPr>
              <a:lnSpc>
                <a:spcPct val="150000"/>
              </a:lnSpc>
              <a:buFont typeface="Courier New" panose="02070309020205020404" pitchFamily="49" charset="0"/>
              <a:buChar char="o"/>
            </a:pPr>
            <a:r>
              <a:rPr lang="id-ID" sz="2800" dirty="0" smtClean="0">
                <a:latin typeface="Roboto" pitchFamily="2" charset="0"/>
                <a:ea typeface="Roboto" pitchFamily="2" charset="0"/>
              </a:rPr>
              <a:t>Aktor: Wali Kelas</a:t>
            </a:r>
          </a:p>
          <a:p>
            <a:pPr marL="273050" lvl="1" indent="-96838">
              <a:lnSpc>
                <a:spcPct val="150000"/>
              </a:lnSpc>
              <a:buFont typeface="Courier New" panose="02070309020205020404" pitchFamily="49" charset="0"/>
              <a:buChar char="o"/>
            </a:pPr>
            <a:r>
              <a:rPr lang="id-ID" sz="2800" dirty="0">
                <a:latin typeface="Roboto" pitchFamily="2" charset="0"/>
                <a:ea typeface="Roboto" pitchFamily="2" charset="0"/>
              </a:rPr>
              <a:t>Mengabsen Siswa Kelasnya</a:t>
            </a:r>
          </a:p>
          <a:p>
            <a:pPr marL="547688" lvl="2" indent="-82550">
              <a:lnSpc>
                <a:spcPct val="150000"/>
              </a:lnSpc>
              <a:buFont typeface="Courier New" panose="02070309020205020404" pitchFamily="49" charset="0"/>
              <a:buChar char="o"/>
            </a:pPr>
            <a:r>
              <a:rPr lang="id-ID" dirty="0">
                <a:latin typeface="Roboto" pitchFamily="2" charset="0"/>
                <a:ea typeface="Roboto" pitchFamily="2" charset="0"/>
              </a:rPr>
              <a:t>Usecase ini dibuat untuk wali kelas agar dapat melakukan absensi di tiap kelasnya. Terdapat sebuah halaman pada SI, dimana tertera nama dan nomor induk siswa beserta check list keterangan. Lalu dapat diinputkan check list berupa keterangan masuk, izin, sakit, atau alpha.</a:t>
            </a:r>
            <a:endParaRPr lang="id-ID" dirty="0" smtClean="0">
              <a:latin typeface="Roboto" pitchFamily="2" charset="0"/>
              <a:ea typeface="Roboto" pitchFamily="2" charset="0"/>
            </a:endParaRPr>
          </a:p>
          <a:p>
            <a:pPr marL="401638" lvl="1" indent="-225425">
              <a:lnSpc>
                <a:spcPct val="150000"/>
              </a:lnSpc>
              <a:buFont typeface="Courier New" panose="02070309020205020404" pitchFamily="49" charset="0"/>
              <a:buChar char="o"/>
            </a:pPr>
            <a:r>
              <a:rPr lang="id-ID" sz="2800" dirty="0" smtClean="0">
                <a:latin typeface="Roboto" pitchFamily="2" charset="0"/>
                <a:ea typeface="Roboto" pitchFamily="2" charset="0"/>
              </a:rPr>
              <a:t>Menambah Jenis Prestasi dan Pelanggaran</a:t>
            </a:r>
            <a:endParaRPr lang="id-ID" sz="2800" i="0" dirty="0" smtClean="0">
              <a:latin typeface="Roboto" pitchFamily="2" charset="0"/>
              <a:ea typeface="Roboto" pitchFamily="2" charset="0"/>
            </a:endParaRPr>
          </a:p>
          <a:p>
            <a:pPr marL="675958" lvl="2" indent="-225425">
              <a:lnSpc>
                <a:spcPct val="150000"/>
              </a:lnSpc>
              <a:buFont typeface="Courier New" panose="02070309020205020404" pitchFamily="49" charset="0"/>
              <a:buChar char="o"/>
            </a:pPr>
            <a:r>
              <a:rPr lang="id-ID" dirty="0" smtClean="0">
                <a:latin typeface="Roboto" pitchFamily="2" charset="0"/>
                <a:ea typeface="Roboto" pitchFamily="2" charset="0"/>
              </a:rPr>
              <a:t>Guru BK dapat menambah jenis – jenis pelanggaran dan prestasi sesuai dengan kebutuhan </a:t>
            </a:r>
          </a:p>
          <a:p>
            <a:pPr marL="675958" lvl="3" indent="-225425">
              <a:lnSpc>
                <a:spcPct val="150000"/>
              </a:lnSpc>
              <a:buFont typeface="Courier New" panose="02070309020205020404" pitchFamily="49" charset="0"/>
              <a:buChar char="o"/>
            </a:pPr>
            <a:endParaRPr lang="en-US" sz="2600" i="0" dirty="0" smtClean="0">
              <a:latin typeface="Roboto Thin" pitchFamily="2" charset="0"/>
              <a:ea typeface="Roboto Thin" pitchFamily="2" charset="0"/>
            </a:endParaRPr>
          </a:p>
        </p:txBody>
      </p:sp>
    </p:spTree>
    <p:extLst>
      <p:ext uri="{BB962C8B-B14F-4D97-AF65-F5344CB8AC3E}">
        <p14:creationId xmlns:p14="http://schemas.microsoft.com/office/powerpoint/2010/main" val="1787047738"/>
      </p:ext>
    </p:extLst>
  </p:cSld>
  <p:clrMapOvr>
    <a:masterClrMapping/>
  </p:clrMapOvr>
  <p:transition spd="slow">
    <p:cover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
            <a:ext cx="9144000" cy="1579552"/>
          </a:xfrm>
          <a:prstGeom prst="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478632" y="164206"/>
            <a:ext cx="8079581" cy="1251141"/>
          </a:xfrm>
        </p:spPr>
        <p:txBody>
          <a:bodyPr>
            <a:normAutofit/>
          </a:bodyPr>
          <a:lstStyle/>
          <a:p>
            <a:r>
              <a:rPr lang="id-ID" sz="4400" dirty="0" smtClean="0">
                <a:solidFill>
                  <a:schemeClr val="bg1"/>
                </a:solidFill>
                <a:latin typeface="Roboto Thin" pitchFamily="2" charset="0"/>
                <a:ea typeface="Roboto Thin" pitchFamily="2" charset="0"/>
              </a:rPr>
              <a:t>Use Case </a:t>
            </a:r>
            <a:r>
              <a:rPr lang="id-ID" sz="4400" dirty="0">
                <a:solidFill>
                  <a:schemeClr val="bg1"/>
                </a:solidFill>
                <a:latin typeface="Roboto Thin" pitchFamily="2" charset="0"/>
                <a:ea typeface="Roboto Thin" pitchFamily="2" charset="0"/>
              </a:rPr>
              <a:t>Diagram &amp; Batasan</a:t>
            </a:r>
            <a:endParaRPr lang="en-US" sz="4400" dirty="0">
              <a:solidFill>
                <a:schemeClr val="bg1"/>
              </a:solidFill>
              <a:latin typeface="Roboto Thin" pitchFamily="2" charset="0"/>
              <a:ea typeface="Roboto Thin" pitchFamily="2" charset="0"/>
            </a:endParaRPr>
          </a:p>
        </p:txBody>
      </p:sp>
      <p:sp>
        <p:nvSpPr>
          <p:cNvPr id="5" name="Content Placeholder 4"/>
          <p:cNvSpPr>
            <a:spLocks noGrp="1"/>
          </p:cNvSpPr>
          <p:nvPr>
            <p:ph idx="1"/>
          </p:nvPr>
        </p:nvSpPr>
        <p:spPr>
          <a:xfrm>
            <a:off x="478632" y="2062510"/>
            <a:ext cx="8188850" cy="4474768"/>
          </a:xfrm>
        </p:spPr>
        <p:txBody>
          <a:bodyPr>
            <a:normAutofit fontScale="92500" lnSpcReduction="20000"/>
          </a:bodyPr>
          <a:lstStyle/>
          <a:p>
            <a:pPr>
              <a:lnSpc>
                <a:spcPct val="150000"/>
              </a:lnSpc>
              <a:buFont typeface="Courier New" panose="02070309020205020404" pitchFamily="49" charset="0"/>
              <a:buChar char="o"/>
            </a:pPr>
            <a:r>
              <a:rPr lang="id-ID" sz="2800" dirty="0" smtClean="0">
                <a:latin typeface="Roboto" pitchFamily="2" charset="0"/>
                <a:ea typeface="Roboto" pitchFamily="2" charset="0"/>
              </a:rPr>
              <a:t>Aktor: Guru</a:t>
            </a:r>
          </a:p>
          <a:p>
            <a:pPr marL="273050" lvl="1" indent="-96838">
              <a:lnSpc>
                <a:spcPct val="150000"/>
              </a:lnSpc>
              <a:buFont typeface="Courier New" panose="02070309020205020404" pitchFamily="49" charset="0"/>
              <a:buChar char="o"/>
            </a:pPr>
            <a:r>
              <a:rPr lang="id-ID" sz="2800" dirty="0">
                <a:latin typeface="Roboto" pitchFamily="2" charset="0"/>
                <a:ea typeface="Roboto" pitchFamily="2" charset="0"/>
              </a:rPr>
              <a:t>Memasukkan Nilai Ekskul</a:t>
            </a:r>
          </a:p>
          <a:p>
            <a:pPr marL="547688" lvl="2" indent="-82550">
              <a:lnSpc>
                <a:spcPct val="150000"/>
              </a:lnSpc>
              <a:buFont typeface="Courier New" panose="02070309020205020404" pitchFamily="49" charset="0"/>
              <a:buChar char="o"/>
            </a:pPr>
            <a:r>
              <a:rPr lang="id-ID" dirty="0" smtClean="0">
                <a:latin typeface="Roboto" pitchFamily="2" charset="0"/>
                <a:ea typeface="Roboto" pitchFamily="2" charset="0"/>
              </a:rPr>
              <a:t>Usecase </a:t>
            </a:r>
            <a:r>
              <a:rPr lang="id-ID" dirty="0">
                <a:latin typeface="Roboto" pitchFamily="2" charset="0"/>
                <a:ea typeface="Roboto" pitchFamily="2" charset="0"/>
              </a:rPr>
              <a:t>ini dibuat untuk melakukan proses penginputan nilai tiap ekskul. Guru disini merupakan guru pembimbing ekskul, dimana akan </a:t>
            </a:r>
            <a:r>
              <a:rPr lang="id-ID" dirty="0" smtClean="0">
                <a:latin typeface="Roboto" pitchFamily="2" charset="0"/>
                <a:ea typeface="Roboto" pitchFamily="2" charset="0"/>
              </a:rPr>
              <a:t>mendapatkan nilai dari pembimbing ekskul masing-masing</a:t>
            </a:r>
          </a:p>
          <a:p>
            <a:pPr marL="401638" lvl="1" indent="-225425">
              <a:lnSpc>
                <a:spcPct val="150000"/>
              </a:lnSpc>
              <a:buFont typeface="Courier New" panose="02070309020205020404" pitchFamily="49" charset="0"/>
              <a:buChar char="o"/>
            </a:pPr>
            <a:r>
              <a:rPr lang="id-ID" sz="2800" dirty="0">
                <a:latin typeface="Roboto" pitchFamily="2" charset="0"/>
                <a:ea typeface="Roboto" pitchFamily="2" charset="0"/>
              </a:rPr>
              <a:t>Memasukkan Nilai Mata Pelajaran</a:t>
            </a:r>
            <a:endParaRPr lang="id-ID" sz="2800" i="0" dirty="0" smtClean="0">
              <a:latin typeface="Roboto" pitchFamily="2" charset="0"/>
              <a:ea typeface="Roboto" pitchFamily="2" charset="0"/>
            </a:endParaRPr>
          </a:p>
          <a:p>
            <a:pPr marL="675958" lvl="2" indent="-225425">
              <a:lnSpc>
                <a:spcPct val="150000"/>
              </a:lnSpc>
              <a:buFont typeface="Courier New" panose="02070309020205020404" pitchFamily="49" charset="0"/>
              <a:buChar char="o"/>
            </a:pPr>
            <a:r>
              <a:rPr lang="id-ID" dirty="0" smtClean="0">
                <a:latin typeface="Roboto" pitchFamily="2" charset="0"/>
                <a:ea typeface="Roboto" pitchFamily="2" charset="0"/>
              </a:rPr>
              <a:t>Usecase </a:t>
            </a:r>
            <a:r>
              <a:rPr lang="id-ID" dirty="0">
                <a:latin typeface="Roboto" pitchFamily="2" charset="0"/>
                <a:ea typeface="Roboto" pitchFamily="2" charset="0"/>
              </a:rPr>
              <a:t>ini dibuat untuk melakukan proses penginputan nilai tiap mata pelajaran. Guru disini merupakan guru tiap mata pelajaran yang ada di sekolah tersebut. </a:t>
            </a:r>
            <a:endParaRPr lang="id-ID" dirty="0" smtClean="0">
              <a:latin typeface="Roboto" pitchFamily="2" charset="0"/>
              <a:ea typeface="Roboto" pitchFamily="2" charset="0"/>
            </a:endParaRPr>
          </a:p>
          <a:p>
            <a:pPr marL="675958" lvl="3" indent="-225425">
              <a:lnSpc>
                <a:spcPct val="150000"/>
              </a:lnSpc>
              <a:buFont typeface="Courier New" panose="02070309020205020404" pitchFamily="49" charset="0"/>
              <a:buChar char="o"/>
            </a:pPr>
            <a:endParaRPr lang="en-US" sz="2600" i="0" dirty="0" smtClean="0">
              <a:latin typeface="Roboto Thin" pitchFamily="2" charset="0"/>
              <a:ea typeface="Roboto Thin" pitchFamily="2" charset="0"/>
            </a:endParaRPr>
          </a:p>
        </p:txBody>
      </p:sp>
    </p:spTree>
    <p:extLst>
      <p:ext uri="{BB962C8B-B14F-4D97-AF65-F5344CB8AC3E}">
        <p14:creationId xmlns:p14="http://schemas.microsoft.com/office/powerpoint/2010/main" val="567102372"/>
      </p:ext>
    </p:extLst>
  </p:cSld>
  <p:clrMapOvr>
    <a:masterClrMapping/>
  </p:clrMapOvr>
  <p:transition spd="slow">
    <p:cover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
            <a:ext cx="9144000" cy="1579552"/>
          </a:xfrm>
          <a:prstGeom prst="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478632" y="164206"/>
            <a:ext cx="8079581" cy="1251141"/>
          </a:xfrm>
        </p:spPr>
        <p:txBody>
          <a:bodyPr>
            <a:normAutofit/>
          </a:bodyPr>
          <a:lstStyle/>
          <a:p>
            <a:r>
              <a:rPr lang="id-ID" sz="4400" dirty="0" smtClean="0">
                <a:solidFill>
                  <a:schemeClr val="bg1"/>
                </a:solidFill>
                <a:latin typeface="Roboto Thin" pitchFamily="2" charset="0"/>
                <a:ea typeface="Roboto Thin" pitchFamily="2" charset="0"/>
              </a:rPr>
              <a:t>Use Case </a:t>
            </a:r>
            <a:r>
              <a:rPr lang="id-ID" sz="4400" dirty="0">
                <a:solidFill>
                  <a:schemeClr val="bg1"/>
                </a:solidFill>
                <a:latin typeface="Roboto Thin" pitchFamily="2" charset="0"/>
                <a:ea typeface="Roboto Thin" pitchFamily="2" charset="0"/>
              </a:rPr>
              <a:t>Diagram &amp; Batasan</a:t>
            </a:r>
            <a:endParaRPr lang="en-US" sz="4400" dirty="0">
              <a:solidFill>
                <a:schemeClr val="bg1"/>
              </a:solidFill>
              <a:latin typeface="Roboto Thin" pitchFamily="2" charset="0"/>
              <a:ea typeface="Roboto Thin" pitchFamily="2" charset="0"/>
            </a:endParaRPr>
          </a:p>
        </p:txBody>
      </p:sp>
      <p:sp>
        <p:nvSpPr>
          <p:cNvPr id="5" name="Content Placeholder 4"/>
          <p:cNvSpPr>
            <a:spLocks noGrp="1"/>
          </p:cNvSpPr>
          <p:nvPr>
            <p:ph idx="1"/>
          </p:nvPr>
        </p:nvSpPr>
        <p:spPr>
          <a:xfrm>
            <a:off x="478632" y="2062510"/>
            <a:ext cx="8188850" cy="4474768"/>
          </a:xfrm>
        </p:spPr>
        <p:txBody>
          <a:bodyPr>
            <a:normAutofit lnSpcReduction="10000"/>
          </a:bodyPr>
          <a:lstStyle/>
          <a:p>
            <a:pPr>
              <a:lnSpc>
                <a:spcPct val="150000"/>
              </a:lnSpc>
              <a:buFont typeface="Courier New" panose="02070309020205020404" pitchFamily="49" charset="0"/>
              <a:buChar char="o"/>
            </a:pPr>
            <a:r>
              <a:rPr lang="id-ID" sz="2800" dirty="0" smtClean="0">
                <a:latin typeface="Roboto" pitchFamily="2" charset="0"/>
                <a:ea typeface="Roboto" pitchFamily="2" charset="0"/>
              </a:rPr>
              <a:t>Aktor: Tata Usaha</a:t>
            </a:r>
          </a:p>
          <a:p>
            <a:pPr marL="273050" lvl="1" indent="-96838">
              <a:lnSpc>
                <a:spcPct val="150000"/>
              </a:lnSpc>
              <a:buFont typeface="Courier New" panose="02070309020205020404" pitchFamily="49" charset="0"/>
              <a:buChar char="o"/>
            </a:pPr>
            <a:r>
              <a:rPr lang="id-ID" sz="2800" dirty="0">
                <a:latin typeface="Roboto" pitchFamily="2" charset="0"/>
                <a:ea typeface="Roboto" pitchFamily="2" charset="0"/>
              </a:rPr>
              <a:t>Mengelola Data Pelajaran</a:t>
            </a:r>
          </a:p>
          <a:p>
            <a:pPr marL="547688" lvl="2" indent="-82550">
              <a:lnSpc>
                <a:spcPct val="150000"/>
              </a:lnSpc>
              <a:buFont typeface="Courier New" panose="02070309020205020404" pitchFamily="49" charset="0"/>
              <a:buChar char="o"/>
            </a:pPr>
            <a:r>
              <a:rPr lang="id-ID" dirty="0">
                <a:latin typeface="Roboto" pitchFamily="2" charset="0"/>
                <a:ea typeface="Roboto" pitchFamily="2" charset="0"/>
              </a:rPr>
              <a:t>usecase ini dibuat untuk karyawan tata usaha, dimana akan dapat melakukan pengelolaan input, update, delete untuk data mata pelajaran.</a:t>
            </a:r>
            <a:endParaRPr lang="id-ID" dirty="0" smtClean="0">
              <a:latin typeface="Roboto" pitchFamily="2" charset="0"/>
              <a:ea typeface="Roboto" pitchFamily="2" charset="0"/>
            </a:endParaRPr>
          </a:p>
          <a:p>
            <a:pPr marL="401638" lvl="1" indent="-225425">
              <a:lnSpc>
                <a:spcPct val="150000"/>
              </a:lnSpc>
              <a:buFont typeface="Courier New" panose="02070309020205020404" pitchFamily="49" charset="0"/>
              <a:buChar char="o"/>
            </a:pPr>
            <a:r>
              <a:rPr lang="id-ID" sz="2800" dirty="0">
                <a:latin typeface="Roboto" pitchFamily="2" charset="0"/>
                <a:ea typeface="Roboto" pitchFamily="2" charset="0"/>
              </a:rPr>
              <a:t>Menentukan Kelas dan Wali </a:t>
            </a:r>
            <a:r>
              <a:rPr lang="id-ID" sz="2800" dirty="0" smtClean="0">
                <a:latin typeface="Roboto" pitchFamily="2" charset="0"/>
                <a:ea typeface="Roboto" pitchFamily="2" charset="0"/>
              </a:rPr>
              <a:t>Kelas</a:t>
            </a:r>
            <a:endParaRPr lang="id-ID" sz="2800" i="0" dirty="0" smtClean="0">
              <a:latin typeface="Roboto" pitchFamily="2" charset="0"/>
              <a:ea typeface="Roboto" pitchFamily="2" charset="0"/>
            </a:endParaRPr>
          </a:p>
          <a:p>
            <a:pPr marL="675958" lvl="2" indent="-225425">
              <a:lnSpc>
                <a:spcPct val="150000"/>
              </a:lnSpc>
              <a:buFont typeface="Courier New" panose="02070309020205020404" pitchFamily="49" charset="0"/>
              <a:buChar char="o"/>
            </a:pPr>
            <a:r>
              <a:rPr lang="id-ID" dirty="0">
                <a:latin typeface="Roboto" pitchFamily="2" charset="0"/>
                <a:ea typeface="Roboto" pitchFamily="2" charset="0"/>
              </a:rPr>
              <a:t>usecase ini dibuat untuk pengambilan kelas dan wali kelas untuk tiap siswa. </a:t>
            </a:r>
            <a:endParaRPr lang="id-ID" dirty="0" smtClean="0">
              <a:latin typeface="Roboto" pitchFamily="2" charset="0"/>
              <a:ea typeface="Roboto" pitchFamily="2" charset="0"/>
            </a:endParaRPr>
          </a:p>
          <a:p>
            <a:pPr marL="675958" lvl="3" indent="-225425">
              <a:lnSpc>
                <a:spcPct val="150000"/>
              </a:lnSpc>
              <a:buFont typeface="Courier New" panose="02070309020205020404" pitchFamily="49" charset="0"/>
              <a:buChar char="o"/>
            </a:pPr>
            <a:endParaRPr lang="en-US" sz="2600" i="0" dirty="0" smtClean="0">
              <a:latin typeface="Roboto Thin" pitchFamily="2" charset="0"/>
              <a:ea typeface="Roboto Thin" pitchFamily="2" charset="0"/>
            </a:endParaRPr>
          </a:p>
        </p:txBody>
      </p:sp>
    </p:spTree>
    <p:extLst>
      <p:ext uri="{BB962C8B-B14F-4D97-AF65-F5344CB8AC3E}">
        <p14:creationId xmlns:p14="http://schemas.microsoft.com/office/powerpoint/2010/main" val="612916509"/>
      </p:ext>
    </p:extLst>
  </p:cSld>
  <p:clrMapOvr>
    <a:masterClrMapping/>
  </p:clrMapOvr>
  <p:transition spd="slow">
    <p:cover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
            <a:ext cx="9144000" cy="1579552"/>
          </a:xfrm>
          <a:prstGeom prst="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478632" y="164206"/>
            <a:ext cx="8079581" cy="1251141"/>
          </a:xfrm>
        </p:spPr>
        <p:txBody>
          <a:bodyPr>
            <a:normAutofit/>
          </a:bodyPr>
          <a:lstStyle/>
          <a:p>
            <a:r>
              <a:rPr lang="id-ID" sz="4400" dirty="0" smtClean="0">
                <a:solidFill>
                  <a:schemeClr val="bg1"/>
                </a:solidFill>
                <a:latin typeface="Roboto Thin" pitchFamily="2" charset="0"/>
                <a:ea typeface="Roboto Thin" pitchFamily="2" charset="0"/>
              </a:rPr>
              <a:t>Use Case </a:t>
            </a:r>
            <a:r>
              <a:rPr lang="id-ID" sz="4400" dirty="0">
                <a:solidFill>
                  <a:schemeClr val="bg1"/>
                </a:solidFill>
                <a:latin typeface="Roboto Thin" pitchFamily="2" charset="0"/>
                <a:ea typeface="Roboto Thin" pitchFamily="2" charset="0"/>
              </a:rPr>
              <a:t>Diagram &amp; Batasan</a:t>
            </a:r>
            <a:endParaRPr lang="en-US" sz="4400" dirty="0">
              <a:solidFill>
                <a:schemeClr val="bg1"/>
              </a:solidFill>
              <a:latin typeface="Roboto Thin" pitchFamily="2" charset="0"/>
              <a:ea typeface="Roboto Thin" pitchFamily="2" charset="0"/>
            </a:endParaRPr>
          </a:p>
        </p:txBody>
      </p:sp>
      <p:sp>
        <p:nvSpPr>
          <p:cNvPr id="5" name="Content Placeholder 4"/>
          <p:cNvSpPr>
            <a:spLocks noGrp="1"/>
          </p:cNvSpPr>
          <p:nvPr>
            <p:ph idx="1"/>
          </p:nvPr>
        </p:nvSpPr>
        <p:spPr>
          <a:xfrm>
            <a:off x="478632" y="2062510"/>
            <a:ext cx="8188850" cy="4474768"/>
          </a:xfrm>
        </p:spPr>
        <p:txBody>
          <a:bodyPr>
            <a:normAutofit fontScale="92500" lnSpcReduction="20000"/>
          </a:bodyPr>
          <a:lstStyle/>
          <a:p>
            <a:pPr>
              <a:lnSpc>
                <a:spcPct val="150000"/>
              </a:lnSpc>
              <a:buFont typeface="Courier New" panose="02070309020205020404" pitchFamily="49" charset="0"/>
              <a:buChar char="o"/>
            </a:pPr>
            <a:r>
              <a:rPr lang="id-ID" sz="2800" dirty="0" smtClean="0">
                <a:latin typeface="Roboto" pitchFamily="2" charset="0"/>
                <a:ea typeface="Roboto" pitchFamily="2" charset="0"/>
              </a:rPr>
              <a:t>Aktor: Tata Usaha</a:t>
            </a:r>
          </a:p>
          <a:p>
            <a:pPr marL="273050" lvl="1" indent="-96838">
              <a:lnSpc>
                <a:spcPct val="150000"/>
              </a:lnSpc>
              <a:buFont typeface="Courier New" panose="02070309020205020404" pitchFamily="49" charset="0"/>
              <a:buChar char="o"/>
            </a:pPr>
            <a:r>
              <a:rPr lang="id-ID" sz="2800" dirty="0">
                <a:latin typeface="Roboto" pitchFamily="2" charset="0"/>
                <a:ea typeface="Roboto" pitchFamily="2" charset="0"/>
              </a:rPr>
              <a:t>Mengelola Data Ekskul</a:t>
            </a:r>
          </a:p>
          <a:p>
            <a:pPr marL="547688" lvl="2" indent="-82550">
              <a:lnSpc>
                <a:spcPct val="150000"/>
              </a:lnSpc>
              <a:buFont typeface="Courier New" panose="02070309020205020404" pitchFamily="49" charset="0"/>
              <a:buChar char="o"/>
            </a:pPr>
            <a:r>
              <a:rPr lang="id-ID" dirty="0">
                <a:latin typeface="Roboto" pitchFamily="2" charset="0"/>
                <a:ea typeface="Roboto" pitchFamily="2" charset="0"/>
              </a:rPr>
              <a:t>usecase ini dibuat untuk pengelolaan ekstra kulikuler, dimana data ekskul dapat ditambahkan, delete, maupun diupdate. Tiap ekskul juga bisa diinputkan data-data mahasiswa yang mengikuti ekskul tersebut.</a:t>
            </a:r>
            <a:endParaRPr lang="id-ID" dirty="0" smtClean="0">
              <a:latin typeface="Roboto" pitchFamily="2" charset="0"/>
              <a:ea typeface="Roboto" pitchFamily="2" charset="0"/>
            </a:endParaRPr>
          </a:p>
          <a:p>
            <a:pPr marL="401638" lvl="1" indent="-225425">
              <a:lnSpc>
                <a:spcPct val="150000"/>
              </a:lnSpc>
              <a:buFont typeface="Courier New" panose="02070309020205020404" pitchFamily="49" charset="0"/>
              <a:buChar char="o"/>
            </a:pPr>
            <a:r>
              <a:rPr lang="id-ID" sz="2800" dirty="0">
                <a:latin typeface="Roboto" pitchFamily="2" charset="0"/>
                <a:ea typeface="Roboto" pitchFamily="2" charset="0"/>
              </a:rPr>
              <a:t>Mengelola Data Siswa</a:t>
            </a:r>
            <a:endParaRPr lang="id-ID" sz="2800" i="0" dirty="0" smtClean="0">
              <a:latin typeface="Roboto" pitchFamily="2" charset="0"/>
              <a:ea typeface="Roboto" pitchFamily="2" charset="0"/>
            </a:endParaRPr>
          </a:p>
          <a:p>
            <a:pPr marL="675958" lvl="2" indent="-225425">
              <a:lnSpc>
                <a:spcPct val="150000"/>
              </a:lnSpc>
              <a:buFont typeface="Courier New" panose="02070309020205020404" pitchFamily="49" charset="0"/>
              <a:buChar char="o"/>
            </a:pPr>
            <a:r>
              <a:rPr lang="id-ID" dirty="0" smtClean="0">
                <a:latin typeface="Roboto" pitchFamily="2" charset="0"/>
                <a:ea typeface="Roboto" pitchFamily="2" charset="0"/>
              </a:rPr>
              <a:t>Usecase ini dibuat untuk melakukan proses penginputan nilai tiap mata pelajaran. Guru disini merupakan guru tiap mata pelajaran yang ada di sekolah tersebut. </a:t>
            </a:r>
          </a:p>
          <a:p>
            <a:pPr marL="675958" lvl="3" indent="-225425">
              <a:lnSpc>
                <a:spcPct val="150000"/>
              </a:lnSpc>
              <a:buFont typeface="Courier New" panose="02070309020205020404" pitchFamily="49" charset="0"/>
              <a:buChar char="o"/>
            </a:pPr>
            <a:endParaRPr lang="en-US" sz="2600" i="0" dirty="0" smtClean="0">
              <a:latin typeface="Roboto Thin" pitchFamily="2" charset="0"/>
              <a:ea typeface="Roboto Thin" pitchFamily="2" charset="0"/>
            </a:endParaRPr>
          </a:p>
        </p:txBody>
      </p:sp>
    </p:spTree>
    <p:extLst>
      <p:ext uri="{BB962C8B-B14F-4D97-AF65-F5344CB8AC3E}">
        <p14:creationId xmlns:p14="http://schemas.microsoft.com/office/powerpoint/2010/main" val="4051172928"/>
      </p:ext>
    </p:extLst>
  </p:cSld>
  <p:clrMapOvr>
    <a:masterClrMapping/>
  </p:clrMapOvr>
  <p:transition spd="slow">
    <p:cover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
            <a:ext cx="9144000" cy="1579552"/>
          </a:xfrm>
          <a:prstGeom prst="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itchFamily="2" charset="0"/>
              <a:ea typeface="Roboto" pitchFamily="2" charset="0"/>
            </a:endParaRPr>
          </a:p>
        </p:txBody>
      </p:sp>
      <p:sp>
        <p:nvSpPr>
          <p:cNvPr id="4" name="Title 3"/>
          <p:cNvSpPr>
            <a:spLocks noGrp="1"/>
          </p:cNvSpPr>
          <p:nvPr>
            <p:ph type="title"/>
          </p:nvPr>
        </p:nvSpPr>
        <p:spPr>
          <a:xfrm>
            <a:off x="478632" y="164206"/>
            <a:ext cx="8079581" cy="1251141"/>
          </a:xfrm>
        </p:spPr>
        <p:txBody>
          <a:bodyPr>
            <a:normAutofit/>
          </a:bodyPr>
          <a:lstStyle/>
          <a:p>
            <a:r>
              <a:rPr lang="id-ID" sz="4400" dirty="0" smtClean="0">
                <a:solidFill>
                  <a:schemeClr val="bg1"/>
                </a:solidFill>
                <a:latin typeface="Roboto Thin" pitchFamily="2" charset="0"/>
                <a:ea typeface="Roboto Thin" pitchFamily="2" charset="0"/>
              </a:rPr>
              <a:t>Performance &amp; Interfaces</a:t>
            </a:r>
            <a:endParaRPr lang="en-US" dirty="0">
              <a:solidFill>
                <a:schemeClr val="bg1"/>
              </a:solidFill>
              <a:latin typeface="Roboto Thin" pitchFamily="2" charset="0"/>
              <a:ea typeface="Roboto Thin" pitchFamily="2" charset="0"/>
            </a:endParaRPr>
          </a:p>
        </p:txBody>
      </p:sp>
      <p:sp>
        <p:nvSpPr>
          <p:cNvPr id="5" name="Content Placeholder 4"/>
          <p:cNvSpPr>
            <a:spLocks noGrp="1"/>
          </p:cNvSpPr>
          <p:nvPr>
            <p:ph idx="1"/>
          </p:nvPr>
        </p:nvSpPr>
        <p:spPr>
          <a:xfrm>
            <a:off x="478632" y="1905000"/>
            <a:ext cx="8065294" cy="4019278"/>
          </a:xfrm>
        </p:spPr>
        <p:txBody>
          <a:bodyPr>
            <a:noAutofit/>
          </a:bodyPr>
          <a:lstStyle/>
          <a:p>
            <a:pPr>
              <a:lnSpc>
                <a:spcPct val="120000"/>
              </a:lnSpc>
              <a:buClr>
                <a:srgbClr val="00B050"/>
              </a:buClr>
              <a:buFont typeface="Arial" panose="020B0604020202020204" pitchFamily="34" charset="0"/>
              <a:buChar char="•"/>
            </a:pPr>
            <a:r>
              <a:rPr lang="en-US" sz="2000" dirty="0">
                <a:latin typeface="Roboto" panose="02000000000000000000" pitchFamily="2" charset="0"/>
                <a:ea typeface="Roboto" panose="02000000000000000000" pitchFamily="2" charset="0"/>
              </a:rPr>
              <a:t> </a:t>
            </a:r>
            <a:r>
              <a:rPr lang="id-ID" sz="2000" b="1" dirty="0" smtClean="0">
                <a:latin typeface="Roboto" panose="02000000000000000000" pitchFamily="2" charset="0"/>
                <a:ea typeface="Roboto" panose="02000000000000000000" pitchFamily="2" charset="0"/>
              </a:rPr>
              <a:t>Performance</a:t>
            </a:r>
            <a:endParaRPr lang="en-US" sz="2000" b="1" dirty="0">
              <a:latin typeface="Roboto" panose="02000000000000000000" pitchFamily="2" charset="0"/>
              <a:ea typeface="Roboto" panose="02000000000000000000" pitchFamily="2" charset="0"/>
            </a:endParaRPr>
          </a:p>
          <a:p>
            <a:pPr lvl="1">
              <a:lnSpc>
                <a:spcPct val="120000"/>
              </a:lnSpc>
              <a:buClr>
                <a:schemeClr val="bg1"/>
              </a:buClr>
              <a:buFont typeface="Arial" panose="020B0604020202020204" pitchFamily="34" charset="0"/>
              <a:buChar char="•"/>
            </a:pPr>
            <a:r>
              <a:rPr lang="id-ID" sz="2000" dirty="0" smtClean="0">
                <a:latin typeface="Roboto" panose="02000000000000000000" pitchFamily="2" charset="0"/>
                <a:ea typeface="Roboto" panose="02000000000000000000" pitchFamily="2" charset="0"/>
              </a:rPr>
              <a:t>Maksimal total trafik data 1 GB</a:t>
            </a:r>
          </a:p>
          <a:p>
            <a:pPr lvl="1">
              <a:lnSpc>
                <a:spcPct val="120000"/>
              </a:lnSpc>
              <a:buClr>
                <a:schemeClr val="bg1"/>
              </a:buClr>
              <a:buFont typeface="Arial" panose="020B0604020202020204" pitchFamily="34" charset="0"/>
              <a:buChar char="•"/>
            </a:pPr>
            <a:r>
              <a:rPr lang="id-ID" sz="2000" dirty="0" smtClean="0">
                <a:latin typeface="Roboto" panose="02000000000000000000" pitchFamily="2" charset="0"/>
                <a:ea typeface="Roboto" panose="02000000000000000000" pitchFamily="2" charset="0"/>
              </a:rPr>
              <a:t>Waktu Akses (dengan kecepatan internet minimal100 kBps) adalah &lt;20 detik</a:t>
            </a:r>
            <a:endParaRPr lang="en-US" sz="2000" dirty="0">
              <a:latin typeface="Roboto" panose="02000000000000000000" pitchFamily="2" charset="0"/>
              <a:ea typeface="Roboto" panose="02000000000000000000" pitchFamily="2" charset="0"/>
            </a:endParaRPr>
          </a:p>
          <a:p>
            <a:pPr>
              <a:lnSpc>
                <a:spcPct val="120000"/>
              </a:lnSpc>
              <a:buClr>
                <a:srgbClr val="00B050"/>
              </a:buClr>
              <a:buFont typeface="Arial" panose="020B0604020202020204" pitchFamily="34" charset="0"/>
              <a:buChar char="•"/>
            </a:pPr>
            <a:r>
              <a:rPr lang="id-ID" sz="2000" b="1" dirty="0" smtClean="0">
                <a:latin typeface="Roboto" panose="02000000000000000000" pitchFamily="2" charset="0"/>
                <a:ea typeface="Roboto" panose="02000000000000000000" pitchFamily="2" charset="0"/>
              </a:rPr>
              <a:t>Interfaces</a:t>
            </a:r>
            <a:endParaRPr lang="en-US" sz="2000" b="1" dirty="0">
              <a:latin typeface="Roboto" panose="02000000000000000000" pitchFamily="2" charset="0"/>
              <a:ea typeface="Roboto" panose="02000000000000000000" pitchFamily="2" charset="0"/>
            </a:endParaRPr>
          </a:p>
          <a:p>
            <a:pPr lvl="1">
              <a:lnSpc>
                <a:spcPct val="120000"/>
              </a:lnSpc>
              <a:buClr>
                <a:schemeClr val="bg1"/>
              </a:buClr>
              <a:buFont typeface="Arial" panose="020B0604020202020204" pitchFamily="34" charset="0"/>
              <a:buChar char="•"/>
            </a:pPr>
            <a:r>
              <a:rPr lang="id-ID" sz="2000" dirty="0" smtClean="0">
                <a:latin typeface="Roboto" panose="02000000000000000000" pitchFamily="2" charset="0"/>
                <a:ea typeface="Roboto" panose="02000000000000000000" pitchFamily="2" charset="0"/>
              </a:rPr>
              <a:t>Interfaces yang digunakan pada sistem informasi ini adalah interfaces web pada umumnya, yaitu layar monitor serta mouse dan keyboard untuk input data</a:t>
            </a:r>
            <a:endParaRPr lang="en-US" sz="2000" dirty="0">
              <a:latin typeface="Roboto" panose="02000000000000000000" pitchFamily="2" charset="0"/>
              <a:ea typeface="Roboto" panose="02000000000000000000" pitchFamily="2" charset="0"/>
            </a:endParaRPr>
          </a:p>
        </p:txBody>
      </p:sp>
      <p:grpSp>
        <p:nvGrpSpPr>
          <p:cNvPr id="12" name="Group 11"/>
          <p:cNvGrpSpPr/>
          <p:nvPr/>
        </p:nvGrpSpPr>
        <p:grpSpPr>
          <a:xfrm>
            <a:off x="8184723" y="5924278"/>
            <a:ext cx="669705" cy="669705"/>
            <a:chOff x="996287" y="4278573"/>
            <a:chExt cx="968991" cy="968991"/>
          </a:xfrm>
        </p:grpSpPr>
        <p:sp>
          <p:nvSpPr>
            <p:cNvPr id="13" name="Oval 12"/>
            <p:cNvSpPr/>
            <p:nvPr/>
          </p:nvSpPr>
          <p:spPr>
            <a:xfrm>
              <a:off x="996287" y="4278573"/>
              <a:ext cx="968991" cy="968991"/>
            </a:xfrm>
            <a:prstGeom prst="ellipse">
              <a:avLst/>
            </a:prstGeom>
            <a:solidFill>
              <a:srgbClr val="FCF00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1268535" y="4552236"/>
              <a:ext cx="417725" cy="421666"/>
            </a:xfrm>
            <a:prstGeom prst="rect">
              <a:avLst/>
            </a:prstGeom>
          </p:spPr>
        </p:pic>
      </p:grpSp>
    </p:spTree>
    <p:extLst>
      <p:ext uri="{BB962C8B-B14F-4D97-AF65-F5344CB8AC3E}">
        <p14:creationId xmlns:p14="http://schemas.microsoft.com/office/powerpoint/2010/main" val="3850632633"/>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300" fill="hold"/>
                                        <p:tgtEl>
                                          <p:spTgt spid="12"/>
                                        </p:tgtEl>
                                        <p:attrNameLst>
                                          <p:attrName>ppt_x</p:attrName>
                                        </p:attrNameLst>
                                      </p:cBhvr>
                                      <p:tavLst>
                                        <p:tav tm="0">
                                          <p:val>
                                            <p:strVal val="#ppt_x"/>
                                          </p:val>
                                        </p:tav>
                                        <p:tav tm="100000">
                                          <p:val>
                                            <p:strVal val="#ppt_x"/>
                                          </p:val>
                                        </p:tav>
                                      </p:tavLst>
                                    </p:anim>
                                    <p:anim calcmode="lin" valueType="num">
                                      <p:cBhvr additive="base">
                                        <p:cTn id="8" dur="3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
            <a:ext cx="9144000" cy="1579552"/>
          </a:xfrm>
          <a:prstGeom prst="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478632" y="164206"/>
            <a:ext cx="8079581" cy="1251141"/>
          </a:xfrm>
        </p:spPr>
        <p:txBody>
          <a:bodyPr>
            <a:normAutofit/>
          </a:bodyPr>
          <a:lstStyle/>
          <a:p>
            <a:r>
              <a:rPr lang="id-ID" sz="4400" dirty="0" smtClean="0">
                <a:solidFill>
                  <a:schemeClr val="bg1"/>
                </a:solidFill>
                <a:latin typeface="Roboto Thin" pitchFamily="2" charset="0"/>
                <a:ea typeface="Roboto Thin" pitchFamily="2" charset="0"/>
              </a:rPr>
              <a:t>Anggota Kelompok</a:t>
            </a:r>
            <a:endParaRPr lang="en-US" sz="4400" dirty="0">
              <a:solidFill>
                <a:schemeClr val="bg1"/>
              </a:solidFill>
              <a:latin typeface="Roboto Thin" pitchFamily="2" charset="0"/>
              <a:ea typeface="Roboto Thin" pitchFamily="2" charset="0"/>
            </a:endParaRPr>
          </a:p>
        </p:txBody>
      </p:sp>
      <p:sp>
        <p:nvSpPr>
          <p:cNvPr id="5" name="Content Placeholder 4"/>
          <p:cNvSpPr>
            <a:spLocks noGrp="1"/>
          </p:cNvSpPr>
          <p:nvPr>
            <p:ph idx="1"/>
          </p:nvPr>
        </p:nvSpPr>
        <p:spPr>
          <a:xfrm>
            <a:off x="478632" y="2062510"/>
            <a:ext cx="8188850" cy="4474768"/>
          </a:xfrm>
        </p:spPr>
        <p:txBody>
          <a:bodyPr>
            <a:normAutofit/>
          </a:bodyPr>
          <a:lstStyle/>
          <a:p>
            <a:pPr>
              <a:lnSpc>
                <a:spcPct val="150000"/>
              </a:lnSpc>
              <a:buClr>
                <a:srgbClr val="00B050"/>
              </a:buClr>
              <a:buFont typeface="Courier New" panose="02070309020205020404" pitchFamily="49" charset="0"/>
              <a:buChar char="o"/>
            </a:pPr>
            <a:r>
              <a:rPr lang="id-ID" sz="2800" dirty="0">
                <a:latin typeface="Roboto" pitchFamily="2" charset="0"/>
                <a:ea typeface="Roboto" pitchFamily="2" charset="0"/>
              </a:rPr>
              <a:t> </a:t>
            </a:r>
            <a:r>
              <a:rPr lang="id-ID" sz="2800" dirty="0" smtClean="0">
                <a:latin typeface="Roboto Thin" pitchFamily="2" charset="0"/>
                <a:ea typeface="Roboto Thin" pitchFamily="2" charset="0"/>
              </a:rPr>
              <a:t>Randy Bastian			5112100035</a:t>
            </a:r>
            <a:endParaRPr lang="en-US" sz="2800" dirty="0" smtClean="0">
              <a:latin typeface="Roboto Thin" pitchFamily="2" charset="0"/>
              <a:ea typeface="Roboto Thin" pitchFamily="2" charset="0"/>
            </a:endParaRPr>
          </a:p>
        </p:txBody>
      </p:sp>
      <p:sp>
        <p:nvSpPr>
          <p:cNvPr id="8" name="Content Placeholder 4"/>
          <p:cNvSpPr txBox="1">
            <a:spLocks/>
          </p:cNvSpPr>
          <p:nvPr/>
        </p:nvSpPr>
        <p:spPr>
          <a:xfrm>
            <a:off x="478632" y="2545467"/>
            <a:ext cx="8188850" cy="4474768"/>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lnSpc>
                <a:spcPct val="150000"/>
              </a:lnSpc>
              <a:buClr>
                <a:srgbClr val="00B050"/>
              </a:buClr>
              <a:buFont typeface="Courier New" panose="02070309020205020404" pitchFamily="49" charset="0"/>
              <a:buChar char="o"/>
            </a:pPr>
            <a:r>
              <a:rPr lang="id-ID" sz="2800" dirty="0">
                <a:latin typeface="Roboto Thin" pitchFamily="2" charset="0"/>
                <a:ea typeface="Roboto Thin" pitchFamily="2" charset="0"/>
              </a:rPr>
              <a:t> </a:t>
            </a:r>
            <a:r>
              <a:rPr lang="id-ID" sz="2800" dirty="0" smtClean="0">
                <a:latin typeface="Roboto Thin" pitchFamily="2" charset="0"/>
                <a:ea typeface="Roboto Thin" pitchFamily="2" charset="0"/>
              </a:rPr>
              <a:t>Dewi Maya Fitriana		5112100039</a:t>
            </a:r>
            <a:endParaRPr lang="en-US" sz="2800" dirty="0" smtClean="0">
              <a:latin typeface="Roboto Thin" pitchFamily="2" charset="0"/>
              <a:ea typeface="Roboto Thin" pitchFamily="2" charset="0"/>
            </a:endParaRPr>
          </a:p>
        </p:txBody>
      </p:sp>
      <p:sp>
        <p:nvSpPr>
          <p:cNvPr id="9" name="Content Placeholder 4"/>
          <p:cNvSpPr txBox="1">
            <a:spLocks/>
          </p:cNvSpPr>
          <p:nvPr/>
        </p:nvSpPr>
        <p:spPr>
          <a:xfrm>
            <a:off x="478632" y="3028424"/>
            <a:ext cx="8188850" cy="4474768"/>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lnSpc>
                <a:spcPct val="150000"/>
              </a:lnSpc>
              <a:buClr>
                <a:srgbClr val="00B050"/>
              </a:buClr>
              <a:buFont typeface="Courier New" panose="02070309020205020404" pitchFamily="49" charset="0"/>
              <a:buChar char="o"/>
            </a:pPr>
            <a:r>
              <a:rPr lang="en-US" sz="2800" dirty="0" smtClean="0">
                <a:latin typeface="Roboto" pitchFamily="2" charset="0"/>
                <a:ea typeface="Roboto" pitchFamily="2" charset="0"/>
              </a:rPr>
              <a:t> </a:t>
            </a:r>
            <a:r>
              <a:rPr lang="id-ID" sz="2800" dirty="0" smtClean="0">
                <a:latin typeface="Roboto Thin" pitchFamily="2" charset="0"/>
                <a:ea typeface="Roboto Thin" pitchFamily="2" charset="0"/>
              </a:rPr>
              <a:t>Muh Iqbal Tanjung		5112100069</a:t>
            </a:r>
            <a:endParaRPr lang="en-US" sz="2800" dirty="0" smtClean="0">
              <a:latin typeface="Roboto Thin" pitchFamily="2" charset="0"/>
              <a:ea typeface="Roboto Thin" pitchFamily="2" charset="0"/>
            </a:endParaRPr>
          </a:p>
        </p:txBody>
      </p:sp>
      <p:sp>
        <p:nvSpPr>
          <p:cNvPr id="10" name="Content Placeholder 4"/>
          <p:cNvSpPr txBox="1">
            <a:spLocks/>
          </p:cNvSpPr>
          <p:nvPr/>
        </p:nvSpPr>
        <p:spPr>
          <a:xfrm>
            <a:off x="478632" y="3511381"/>
            <a:ext cx="8188850" cy="4474768"/>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lnSpc>
                <a:spcPct val="150000"/>
              </a:lnSpc>
              <a:buClr>
                <a:srgbClr val="00B050"/>
              </a:buClr>
              <a:buFont typeface="Courier New" panose="02070309020205020404" pitchFamily="49" charset="0"/>
              <a:buChar char="o"/>
            </a:pPr>
            <a:r>
              <a:rPr lang="en-US" sz="2800" dirty="0" smtClean="0">
                <a:latin typeface="Roboto" pitchFamily="2" charset="0"/>
                <a:ea typeface="Roboto" pitchFamily="2" charset="0"/>
              </a:rPr>
              <a:t> </a:t>
            </a:r>
            <a:r>
              <a:rPr lang="id-ID" sz="2800" dirty="0" smtClean="0">
                <a:latin typeface="Roboto Thin" pitchFamily="2" charset="0"/>
                <a:ea typeface="Roboto Thin" pitchFamily="2" charset="0"/>
              </a:rPr>
              <a:t>Muh Arief Ridwan		5112100097</a:t>
            </a:r>
            <a:endParaRPr lang="en-US" sz="2800" dirty="0" smtClean="0">
              <a:latin typeface="Roboto Thin" pitchFamily="2" charset="0"/>
              <a:ea typeface="Roboto Thin" pitchFamily="2" charset="0"/>
            </a:endParaRPr>
          </a:p>
        </p:txBody>
      </p:sp>
      <p:sp>
        <p:nvSpPr>
          <p:cNvPr id="11" name="Content Placeholder 4"/>
          <p:cNvSpPr txBox="1">
            <a:spLocks/>
          </p:cNvSpPr>
          <p:nvPr/>
        </p:nvSpPr>
        <p:spPr>
          <a:xfrm>
            <a:off x="478632" y="3994338"/>
            <a:ext cx="8188850" cy="4474768"/>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lnSpc>
                <a:spcPct val="150000"/>
              </a:lnSpc>
              <a:buClr>
                <a:srgbClr val="00B050"/>
              </a:buClr>
              <a:buFont typeface="Courier New" panose="02070309020205020404" pitchFamily="49" charset="0"/>
              <a:buChar char="o"/>
            </a:pPr>
            <a:r>
              <a:rPr lang="en-US" sz="2800" dirty="0" smtClean="0">
                <a:latin typeface="Roboto" pitchFamily="2" charset="0"/>
                <a:ea typeface="Roboto" pitchFamily="2" charset="0"/>
              </a:rPr>
              <a:t> </a:t>
            </a:r>
            <a:r>
              <a:rPr lang="id-ID" sz="2800" dirty="0" smtClean="0">
                <a:latin typeface="Roboto Thin" pitchFamily="2" charset="0"/>
                <a:ea typeface="Roboto Thin" pitchFamily="2" charset="0"/>
              </a:rPr>
              <a:t>Aditya Putra Ferza		5112100108</a:t>
            </a:r>
            <a:endParaRPr lang="en-US" sz="2800" dirty="0" smtClean="0">
              <a:latin typeface="Roboto Thin" pitchFamily="2" charset="0"/>
              <a:ea typeface="Roboto Thin" pitchFamily="2" charset="0"/>
            </a:endParaRPr>
          </a:p>
        </p:txBody>
      </p:sp>
    </p:spTree>
    <p:extLst>
      <p:ext uri="{BB962C8B-B14F-4D97-AF65-F5344CB8AC3E}">
        <p14:creationId xmlns:p14="http://schemas.microsoft.com/office/powerpoint/2010/main" val="2613619964"/>
      </p:ext>
    </p:extLst>
  </p:cSld>
  <p:clrMapOvr>
    <a:masterClrMapping/>
  </p:clrMapOvr>
  <p:transition spd="slow">
    <p:cover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
            <a:ext cx="9144000" cy="1579552"/>
          </a:xfrm>
          <a:prstGeom prst="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itchFamily="2" charset="0"/>
              <a:ea typeface="Roboto" pitchFamily="2" charset="0"/>
            </a:endParaRPr>
          </a:p>
        </p:txBody>
      </p:sp>
      <p:sp>
        <p:nvSpPr>
          <p:cNvPr id="4" name="Title 3"/>
          <p:cNvSpPr>
            <a:spLocks noGrp="1"/>
          </p:cNvSpPr>
          <p:nvPr>
            <p:ph type="title"/>
          </p:nvPr>
        </p:nvSpPr>
        <p:spPr>
          <a:xfrm>
            <a:off x="478632" y="164206"/>
            <a:ext cx="8079581" cy="1251141"/>
          </a:xfrm>
        </p:spPr>
        <p:txBody>
          <a:bodyPr>
            <a:normAutofit/>
          </a:bodyPr>
          <a:lstStyle/>
          <a:p>
            <a:r>
              <a:rPr lang="id-ID" sz="4400" dirty="0" smtClean="0">
                <a:solidFill>
                  <a:schemeClr val="bg1"/>
                </a:solidFill>
                <a:latin typeface="Roboto Thin" pitchFamily="2" charset="0"/>
                <a:ea typeface="Roboto Thin" pitchFamily="2" charset="0"/>
              </a:rPr>
              <a:t>Kelayakan (feasibility)</a:t>
            </a:r>
            <a:endParaRPr lang="en-US" dirty="0">
              <a:solidFill>
                <a:schemeClr val="bg1"/>
              </a:solidFill>
              <a:latin typeface="Roboto Thin" pitchFamily="2" charset="0"/>
              <a:ea typeface="Roboto Thin" pitchFamily="2" charset="0"/>
            </a:endParaRPr>
          </a:p>
        </p:txBody>
      </p:sp>
      <p:sp>
        <p:nvSpPr>
          <p:cNvPr id="5" name="Content Placeholder 4"/>
          <p:cNvSpPr>
            <a:spLocks noGrp="1"/>
          </p:cNvSpPr>
          <p:nvPr>
            <p:ph idx="1"/>
          </p:nvPr>
        </p:nvSpPr>
        <p:spPr>
          <a:xfrm>
            <a:off x="478632" y="1905000"/>
            <a:ext cx="8065294" cy="4019278"/>
          </a:xfrm>
        </p:spPr>
        <p:txBody>
          <a:bodyPr>
            <a:noAutofit/>
          </a:bodyPr>
          <a:lstStyle/>
          <a:p>
            <a:pPr>
              <a:lnSpc>
                <a:spcPct val="120000"/>
              </a:lnSpc>
              <a:buClr>
                <a:srgbClr val="00B050"/>
              </a:buClr>
              <a:buFont typeface="Arial" panose="020B0604020202020204" pitchFamily="34" charset="0"/>
              <a:buChar char="•"/>
            </a:pPr>
            <a:r>
              <a:rPr lang="en-US" sz="1400" dirty="0">
                <a:latin typeface="Roboto" panose="02000000000000000000" pitchFamily="2" charset="0"/>
                <a:ea typeface="Roboto" panose="02000000000000000000" pitchFamily="2" charset="0"/>
              </a:rPr>
              <a:t> </a:t>
            </a:r>
            <a:r>
              <a:rPr lang="en-US" sz="1400" b="1" dirty="0">
                <a:latin typeface="Roboto" panose="02000000000000000000" pitchFamily="2" charset="0"/>
                <a:ea typeface="Roboto" panose="02000000000000000000" pitchFamily="2" charset="0"/>
              </a:rPr>
              <a:t>Technology </a:t>
            </a:r>
          </a:p>
          <a:p>
            <a:pPr lvl="1">
              <a:lnSpc>
                <a:spcPct val="120000"/>
              </a:lnSpc>
              <a:buClr>
                <a:schemeClr val="bg1"/>
              </a:buClr>
              <a:buFont typeface="Arial" panose="020B0604020202020204" pitchFamily="34" charset="0"/>
              <a:buChar char="•"/>
            </a:pPr>
            <a:r>
              <a:rPr lang="en-US" sz="1400" dirty="0" err="1">
                <a:latin typeface="Roboto" panose="02000000000000000000" pitchFamily="2" charset="0"/>
                <a:ea typeface="Roboto" panose="02000000000000000000" pitchFamily="2" charset="0"/>
              </a:rPr>
              <a:t>Secara</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teknis</a:t>
            </a:r>
            <a:r>
              <a:rPr lang="en-US" sz="1400" dirty="0">
                <a:latin typeface="Roboto" panose="02000000000000000000" pitchFamily="2" charset="0"/>
                <a:ea typeface="Roboto" panose="02000000000000000000" pitchFamily="2" charset="0"/>
              </a:rPr>
              <a:t> project </a:t>
            </a:r>
            <a:r>
              <a:rPr lang="en-US" sz="1400" dirty="0" err="1">
                <a:latin typeface="Roboto" panose="02000000000000000000" pitchFamily="2" charset="0"/>
                <a:ea typeface="Roboto" panose="02000000000000000000" pitchFamily="2" charset="0"/>
              </a:rPr>
              <a:t>ini</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sudah</a:t>
            </a:r>
            <a:r>
              <a:rPr lang="en-US" sz="1400" dirty="0">
                <a:latin typeface="Roboto" panose="02000000000000000000" pitchFamily="2" charset="0"/>
                <a:ea typeface="Roboto" panose="02000000000000000000" pitchFamily="2" charset="0"/>
              </a:rPr>
              <a:t> feasible, </a:t>
            </a:r>
            <a:r>
              <a:rPr lang="en-US" sz="1400" dirty="0" err="1">
                <a:latin typeface="Roboto" panose="02000000000000000000" pitchFamily="2" charset="0"/>
                <a:ea typeface="Roboto" panose="02000000000000000000" pitchFamily="2" charset="0"/>
              </a:rPr>
              <a:t>tiap</a:t>
            </a:r>
            <a:r>
              <a:rPr lang="en-US" sz="1400" dirty="0">
                <a:latin typeface="Roboto" panose="02000000000000000000" pitchFamily="2" charset="0"/>
                <a:ea typeface="Roboto" panose="02000000000000000000" pitchFamily="2" charset="0"/>
              </a:rPr>
              <a:t> use case </a:t>
            </a:r>
            <a:r>
              <a:rPr lang="en-US" sz="1400" dirty="0" err="1">
                <a:latin typeface="Roboto" panose="02000000000000000000" pitchFamily="2" charset="0"/>
                <a:ea typeface="Roboto" panose="02000000000000000000" pitchFamily="2" charset="0"/>
              </a:rPr>
              <a:t>bisa</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dipenuhi</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oleh</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sistem</a:t>
            </a:r>
            <a:endParaRPr lang="en-US" sz="1400" dirty="0">
              <a:latin typeface="Roboto" panose="02000000000000000000" pitchFamily="2" charset="0"/>
              <a:ea typeface="Roboto" panose="02000000000000000000" pitchFamily="2" charset="0"/>
            </a:endParaRPr>
          </a:p>
          <a:p>
            <a:pPr lvl="1">
              <a:lnSpc>
                <a:spcPct val="120000"/>
              </a:lnSpc>
              <a:buClr>
                <a:schemeClr val="bg1"/>
              </a:buClr>
              <a:buFont typeface="Arial" panose="020B0604020202020204" pitchFamily="34" charset="0"/>
              <a:buChar char="•"/>
            </a:pPr>
            <a:r>
              <a:rPr lang="en-US" sz="1400" dirty="0" err="1">
                <a:latin typeface="Roboto" panose="02000000000000000000" pitchFamily="2" charset="0"/>
                <a:ea typeface="Roboto" panose="02000000000000000000" pitchFamily="2" charset="0"/>
              </a:rPr>
              <a:t>Kemampuan</a:t>
            </a:r>
            <a:r>
              <a:rPr lang="en-US" sz="1400" dirty="0">
                <a:latin typeface="Roboto" panose="02000000000000000000" pitchFamily="2" charset="0"/>
                <a:ea typeface="Roboto" panose="02000000000000000000" pitchFamily="2" charset="0"/>
              </a:rPr>
              <a:t> hardware </a:t>
            </a:r>
            <a:r>
              <a:rPr lang="en-US" sz="1400" dirty="0" err="1">
                <a:latin typeface="Roboto" panose="02000000000000000000" pitchFamily="2" charset="0"/>
                <a:ea typeface="Roboto" panose="02000000000000000000" pitchFamily="2" charset="0"/>
              </a:rPr>
              <a:t>dan</a:t>
            </a:r>
            <a:r>
              <a:rPr lang="en-US" sz="1400" dirty="0">
                <a:latin typeface="Roboto" panose="02000000000000000000" pitchFamily="2" charset="0"/>
                <a:ea typeface="Roboto" panose="02000000000000000000" pitchFamily="2" charset="0"/>
              </a:rPr>
              <a:t> software yang </a:t>
            </a:r>
            <a:r>
              <a:rPr lang="en-US" sz="1400" dirty="0" err="1">
                <a:latin typeface="Roboto" panose="02000000000000000000" pitchFamily="2" charset="0"/>
                <a:ea typeface="Roboto" panose="02000000000000000000" pitchFamily="2" charset="0"/>
              </a:rPr>
              <a:t>dimiliki</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tim</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memadai</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dalam</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pengembangan</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proyek</a:t>
            </a:r>
            <a:r>
              <a:rPr lang="en-US" sz="1400" dirty="0">
                <a:latin typeface="Roboto" panose="02000000000000000000" pitchFamily="2" charset="0"/>
                <a:ea typeface="Roboto" panose="02000000000000000000" pitchFamily="2" charset="0"/>
              </a:rPr>
              <a:t> </a:t>
            </a:r>
          </a:p>
          <a:p>
            <a:pPr>
              <a:lnSpc>
                <a:spcPct val="120000"/>
              </a:lnSpc>
              <a:buClr>
                <a:srgbClr val="00B050"/>
              </a:buClr>
              <a:buFont typeface="Arial" panose="020B0604020202020204" pitchFamily="34" charset="0"/>
              <a:buChar char="•"/>
            </a:pPr>
            <a:r>
              <a:rPr lang="en-US" sz="1400" b="1" dirty="0">
                <a:latin typeface="Roboto" panose="02000000000000000000" pitchFamily="2" charset="0"/>
                <a:ea typeface="Roboto" panose="02000000000000000000" pitchFamily="2" charset="0"/>
              </a:rPr>
              <a:t>Finance</a:t>
            </a:r>
          </a:p>
          <a:p>
            <a:pPr lvl="1">
              <a:lnSpc>
                <a:spcPct val="120000"/>
              </a:lnSpc>
              <a:buClr>
                <a:schemeClr val="bg1"/>
              </a:buClr>
              <a:buFont typeface="Arial" panose="020B0604020202020204" pitchFamily="34" charset="0"/>
              <a:buChar char="•"/>
            </a:pPr>
            <a:r>
              <a:rPr lang="en-US" sz="1400" dirty="0" err="1">
                <a:latin typeface="Roboto" panose="02000000000000000000" pitchFamily="2" charset="0"/>
                <a:ea typeface="Roboto" panose="02000000000000000000" pitchFamily="2" charset="0"/>
              </a:rPr>
              <a:t>Secara</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finansial</a:t>
            </a:r>
            <a:r>
              <a:rPr lang="en-US" sz="1400" dirty="0">
                <a:latin typeface="Roboto" panose="02000000000000000000" pitchFamily="2" charset="0"/>
                <a:ea typeface="Roboto" panose="02000000000000000000" pitchFamily="2" charset="0"/>
              </a:rPr>
              <a:t> project </a:t>
            </a:r>
            <a:r>
              <a:rPr lang="en-US" sz="1400" dirty="0" err="1">
                <a:latin typeface="Roboto" panose="02000000000000000000" pitchFamily="2" charset="0"/>
                <a:ea typeface="Roboto" panose="02000000000000000000" pitchFamily="2" charset="0"/>
              </a:rPr>
              <a:t>ini</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layak</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karena</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pendapatan</a:t>
            </a:r>
            <a:r>
              <a:rPr lang="en-US" sz="1400" dirty="0">
                <a:latin typeface="Roboto" panose="02000000000000000000" pitchFamily="2" charset="0"/>
                <a:ea typeface="Roboto" panose="02000000000000000000" pitchFamily="2" charset="0"/>
              </a:rPr>
              <a:t> yang </a:t>
            </a:r>
            <a:r>
              <a:rPr lang="en-US" sz="1400" dirty="0" err="1">
                <a:latin typeface="Roboto" panose="02000000000000000000" pitchFamily="2" charset="0"/>
                <a:ea typeface="Roboto" panose="02000000000000000000" pitchFamily="2" charset="0"/>
              </a:rPr>
              <a:t>lebih</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besar</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dari</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pengeluaran</a:t>
            </a:r>
            <a:endParaRPr lang="en-US" sz="1400" dirty="0">
              <a:latin typeface="Roboto" panose="02000000000000000000" pitchFamily="2" charset="0"/>
              <a:ea typeface="Roboto" panose="02000000000000000000" pitchFamily="2" charset="0"/>
            </a:endParaRPr>
          </a:p>
          <a:p>
            <a:pPr>
              <a:lnSpc>
                <a:spcPct val="120000"/>
              </a:lnSpc>
              <a:buClr>
                <a:srgbClr val="00B050"/>
              </a:buClr>
              <a:buFont typeface="Arial" panose="020B0604020202020204" pitchFamily="34" charset="0"/>
              <a:buChar char="•"/>
            </a:pPr>
            <a:r>
              <a:rPr lang="en-US" sz="1400" b="1" dirty="0">
                <a:latin typeface="Roboto" panose="02000000000000000000" pitchFamily="2" charset="0"/>
                <a:ea typeface="Roboto" panose="02000000000000000000" pitchFamily="2" charset="0"/>
              </a:rPr>
              <a:t>Time </a:t>
            </a:r>
          </a:p>
          <a:p>
            <a:pPr lvl="1">
              <a:lnSpc>
                <a:spcPct val="120000"/>
              </a:lnSpc>
              <a:buClr>
                <a:schemeClr val="bg1"/>
              </a:buClr>
              <a:buFont typeface="Arial" panose="020B0604020202020204" pitchFamily="34" charset="0"/>
              <a:buChar char="•"/>
            </a:pPr>
            <a:r>
              <a:rPr lang="en-US" sz="1400" dirty="0" err="1">
                <a:latin typeface="Roboto" panose="02000000000000000000" pitchFamily="2" charset="0"/>
                <a:ea typeface="Roboto" panose="02000000000000000000" pitchFamily="2" charset="0"/>
              </a:rPr>
              <a:t>Waktu</a:t>
            </a:r>
            <a:r>
              <a:rPr lang="en-US" sz="1400" dirty="0">
                <a:latin typeface="Roboto" panose="02000000000000000000" pitchFamily="2" charset="0"/>
                <a:ea typeface="Roboto" panose="02000000000000000000" pitchFamily="2" charset="0"/>
              </a:rPr>
              <a:t> yang </a:t>
            </a:r>
            <a:r>
              <a:rPr lang="en-US" sz="1400" dirty="0" err="1">
                <a:latin typeface="Roboto" panose="02000000000000000000" pitchFamily="2" charset="0"/>
                <a:ea typeface="Roboto" panose="02000000000000000000" pitchFamily="2" charset="0"/>
              </a:rPr>
              <a:t>tersedia</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untuk</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megerjakan</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proyek</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ini</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tidak</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mencukupi</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untuk</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menangani</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hal</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tersebut</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beberapa</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fitur</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dihapuskan</a:t>
            </a:r>
            <a:endParaRPr lang="en-US" sz="1400" dirty="0">
              <a:latin typeface="Roboto" panose="02000000000000000000" pitchFamily="2" charset="0"/>
              <a:ea typeface="Roboto" panose="02000000000000000000" pitchFamily="2" charset="0"/>
            </a:endParaRPr>
          </a:p>
          <a:p>
            <a:pPr>
              <a:lnSpc>
                <a:spcPct val="120000"/>
              </a:lnSpc>
              <a:buClr>
                <a:srgbClr val="00B050"/>
              </a:buClr>
              <a:buFont typeface="Arial" panose="020B0604020202020204" pitchFamily="34" charset="0"/>
              <a:buChar char="•"/>
            </a:pPr>
            <a:r>
              <a:rPr lang="en-US" sz="1400" b="1" dirty="0">
                <a:latin typeface="Roboto" panose="02000000000000000000" pitchFamily="2" charset="0"/>
                <a:ea typeface="Roboto" panose="02000000000000000000" pitchFamily="2" charset="0"/>
              </a:rPr>
              <a:t>Resources </a:t>
            </a:r>
          </a:p>
          <a:p>
            <a:pPr lvl="1">
              <a:lnSpc>
                <a:spcPct val="120000"/>
              </a:lnSpc>
              <a:buClr>
                <a:schemeClr val="bg1"/>
              </a:buClr>
              <a:buFont typeface="Arial" panose="020B0604020202020204" pitchFamily="34" charset="0"/>
              <a:buChar char="•"/>
            </a:pPr>
            <a:r>
              <a:rPr lang="en-US" sz="1400" dirty="0" err="1">
                <a:latin typeface="Roboto" panose="02000000000000000000" pitchFamily="2" charset="0"/>
                <a:ea typeface="Roboto" panose="02000000000000000000" pitchFamily="2" charset="0"/>
              </a:rPr>
              <a:t>Kompetensi</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dari</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masing-masing</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anggota</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tim</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memenuhi</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kelayakan</a:t>
            </a:r>
            <a:r>
              <a:rPr lang="en-US" sz="1400" dirty="0">
                <a:latin typeface="Roboto" panose="02000000000000000000" pitchFamily="2" charset="0"/>
                <a:ea typeface="Roboto" panose="02000000000000000000" pitchFamily="2" charset="0"/>
              </a:rPr>
              <a:t> yang </a:t>
            </a:r>
            <a:r>
              <a:rPr lang="en-US" sz="1400" dirty="0" err="1">
                <a:latin typeface="Roboto" panose="02000000000000000000" pitchFamily="2" charset="0"/>
                <a:ea typeface="Roboto" panose="02000000000000000000" pitchFamily="2" charset="0"/>
              </a:rPr>
              <a:t>dibutuhkan</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untuk</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mengembangkan</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proyek</a:t>
            </a:r>
            <a:endParaRPr lang="en-US" sz="1400" dirty="0">
              <a:latin typeface="Roboto" panose="02000000000000000000" pitchFamily="2" charset="0"/>
              <a:ea typeface="Roboto" panose="02000000000000000000" pitchFamily="2" charset="0"/>
            </a:endParaRPr>
          </a:p>
          <a:p>
            <a:pPr lvl="1">
              <a:lnSpc>
                <a:spcPct val="120000"/>
              </a:lnSpc>
              <a:buClr>
                <a:schemeClr val="bg1"/>
              </a:buClr>
              <a:buFont typeface="Arial" panose="020B0604020202020204" pitchFamily="34" charset="0"/>
              <a:buChar char="•"/>
            </a:pPr>
            <a:r>
              <a:rPr lang="en-US" sz="1400" dirty="0" err="1">
                <a:latin typeface="Roboto" panose="02000000000000000000" pitchFamily="2" charset="0"/>
                <a:ea typeface="Roboto" panose="02000000000000000000" pitchFamily="2" charset="0"/>
              </a:rPr>
              <a:t>Kemampuan</a:t>
            </a:r>
            <a:r>
              <a:rPr lang="en-US" sz="1400" dirty="0">
                <a:latin typeface="Roboto" panose="02000000000000000000" pitchFamily="2" charset="0"/>
                <a:ea typeface="Roboto" panose="02000000000000000000" pitchFamily="2" charset="0"/>
              </a:rPr>
              <a:t> hardware </a:t>
            </a:r>
            <a:r>
              <a:rPr lang="en-US" sz="1400" dirty="0" err="1">
                <a:latin typeface="Roboto" panose="02000000000000000000" pitchFamily="2" charset="0"/>
                <a:ea typeface="Roboto" panose="02000000000000000000" pitchFamily="2" charset="0"/>
              </a:rPr>
              <a:t>dan</a:t>
            </a:r>
            <a:r>
              <a:rPr lang="en-US" sz="1400" dirty="0">
                <a:latin typeface="Roboto" panose="02000000000000000000" pitchFamily="2" charset="0"/>
                <a:ea typeface="Roboto" panose="02000000000000000000" pitchFamily="2" charset="0"/>
              </a:rPr>
              <a:t> software yang </a:t>
            </a:r>
            <a:r>
              <a:rPr lang="en-US" sz="1400" dirty="0" err="1">
                <a:latin typeface="Roboto" panose="02000000000000000000" pitchFamily="2" charset="0"/>
                <a:ea typeface="Roboto" panose="02000000000000000000" pitchFamily="2" charset="0"/>
              </a:rPr>
              <a:t>dimiliki</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tim</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memadai</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dalam</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pengembangan</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proyek</a:t>
            </a:r>
            <a:r>
              <a:rPr lang="en-US" sz="1400" dirty="0">
                <a:latin typeface="Roboto" panose="02000000000000000000" pitchFamily="2" charset="0"/>
                <a:ea typeface="Roboto" panose="02000000000000000000" pitchFamily="2" charset="0"/>
              </a:rPr>
              <a:t> </a:t>
            </a:r>
          </a:p>
        </p:txBody>
      </p:sp>
      <p:grpSp>
        <p:nvGrpSpPr>
          <p:cNvPr id="12" name="Group 11"/>
          <p:cNvGrpSpPr/>
          <p:nvPr/>
        </p:nvGrpSpPr>
        <p:grpSpPr>
          <a:xfrm>
            <a:off x="8184723" y="5924278"/>
            <a:ext cx="669705" cy="669705"/>
            <a:chOff x="996287" y="4278573"/>
            <a:chExt cx="968991" cy="968991"/>
          </a:xfrm>
        </p:grpSpPr>
        <p:sp>
          <p:nvSpPr>
            <p:cNvPr id="13" name="Oval 12"/>
            <p:cNvSpPr/>
            <p:nvPr/>
          </p:nvSpPr>
          <p:spPr>
            <a:xfrm>
              <a:off x="996287" y="4278573"/>
              <a:ext cx="968991" cy="968991"/>
            </a:xfrm>
            <a:prstGeom prst="ellipse">
              <a:avLst/>
            </a:prstGeom>
            <a:solidFill>
              <a:srgbClr val="FCF00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1268535" y="4552236"/>
              <a:ext cx="417725" cy="421666"/>
            </a:xfrm>
            <a:prstGeom prst="rect">
              <a:avLst/>
            </a:prstGeom>
          </p:spPr>
        </p:pic>
      </p:grpSp>
    </p:spTree>
    <p:extLst>
      <p:ext uri="{BB962C8B-B14F-4D97-AF65-F5344CB8AC3E}">
        <p14:creationId xmlns:p14="http://schemas.microsoft.com/office/powerpoint/2010/main" val="1097657317"/>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300" fill="hold"/>
                                        <p:tgtEl>
                                          <p:spTgt spid="12"/>
                                        </p:tgtEl>
                                        <p:attrNameLst>
                                          <p:attrName>ppt_x</p:attrName>
                                        </p:attrNameLst>
                                      </p:cBhvr>
                                      <p:tavLst>
                                        <p:tav tm="0">
                                          <p:val>
                                            <p:strVal val="#ppt_x"/>
                                          </p:val>
                                        </p:tav>
                                        <p:tav tm="100000">
                                          <p:val>
                                            <p:strVal val="#ppt_x"/>
                                          </p:val>
                                        </p:tav>
                                      </p:tavLst>
                                    </p:anim>
                                    <p:anim calcmode="lin" valueType="num">
                                      <p:cBhvr additive="base">
                                        <p:cTn id="8" dur="3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34131"/>
          </a:xfrm>
          <a:prstGeom prst="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itchFamily="2" charset="0"/>
              <a:ea typeface="Roboto" pitchFamily="2" charset="0"/>
            </a:endParaRPr>
          </a:p>
        </p:txBody>
      </p:sp>
      <p:pic>
        <p:nvPicPr>
          <p:cNvPr id="7" name="Picture 6"/>
          <p:cNvPicPr>
            <a:picLocks noChangeAspect="1"/>
          </p:cNvPicPr>
          <p:nvPr/>
        </p:nvPicPr>
        <p:blipFill rotWithShape="1">
          <a:blip r:embed="rId2">
            <a:duotone>
              <a:prstClr val="black"/>
              <a:srgbClr val="00B050">
                <a:tint val="45000"/>
                <a:satMod val="400000"/>
              </a:srgbClr>
            </a:duotone>
            <a:extLst>
              <a:ext uri="{28A0092B-C50C-407E-A947-70E740481C1C}">
                <a14:useLocalDpi xmlns:a14="http://schemas.microsoft.com/office/drawing/2010/main" val="0"/>
              </a:ext>
            </a:extLst>
          </a:blip>
          <a:srcRect l="1586" r="4246" b="3174"/>
          <a:stretch/>
        </p:blipFill>
        <p:spPr>
          <a:xfrm>
            <a:off x="0" y="-58735"/>
            <a:ext cx="9169759" cy="5892864"/>
          </a:xfrm>
          <a:prstGeom prst="rect">
            <a:avLst/>
          </a:prstGeom>
        </p:spPr>
      </p:pic>
      <p:sp>
        <p:nvSpPr>
          <p:cNvPr id="2" name="Title 1"/>
          <p:cNvSpPr>
            <a:spLocks noGrp="1"/>
          </p:cNvSpPr>
          <p:nvPr>
            <p:ph type="title"/>
          </p:nvPr>
        </p:nvSpPr>
        <p:spPr>
          <a:xfrm>
            <a:off x="500634" y="4209171"/>
            <a:ext cx="8085582" cy="1186884"/>
          </a:xfrm>
        </p:spPr>
        <p:txBody>
          <a:bodyPr>
            <a:noAutofit/>
          </a:bodyPr>
          <a:lstStyle/>
          <a:p>
            <a:r>
              <a:rPr lang="id-ID" sz="5400" dirty="0" smtClean="0">
                <a:solidFill>
                  <a:schemeClr val="bg1"/>
                </a:solidFill>
                <a:latin typeface="Roboto Thin" pitchFamily="2" charset="0"/>
                <a:ea typeface="Roboto Thin" pitchFamily="2" charset="0"/>
              </a:rPr>
              <a:t>Analisa Resiko</a:t>
            </a:r>
            <a:endParaRPr lang="en-US" sz="5400" dirty="0">
              <a:solidFill>
                <a:schemeClr val="bg1"/>
              </a:solidFill>
              <a:latin typeface="Roboto Thin" pitchFamily="2" charset="0"/>
              <a:ea typeface="Roboto Thin" pitchFamily="2" charset="0"/>
            </a:endParaRPr>
          </a:p>
        </p:txBody>
      </p:sp>
      <p:sp>
        <p:nvSpPr>
          <p:cNvPr id="3" name="Subtitle 2"/>
          <p:cNvSpPr>
            <a:spLocks noGrp="1"/>
          </p:cNvSpPr>
          <p:nvPr>
            <p:ph type="body" idx="1"/>
          </p:nvPr>
        </p:nvSpPr>
        <p:spPr>
          <a:xfrm>
            <a:off x="500634" y="6144865"/>
            <a:ext cx="7342600" cy="474877"/>
          </a:xfrm>
        </p:spPr>
        <p:txBody>
          <a:bodyPr>
            <a:noAutofit/>
          </a:bodyPr>
          <a:lstStyle/>
          <a:p>
            <a:r>
              <a:rPr lang="id-ID" dirty="0" smtClean="0">
                <a:latin typeface="Roboto Thin" pitchFamily="2" charset="0"/>
                <a:ea typeface="Roboto Thin" pitchFamily="2" charset="0"/>
              </a:rPr>
              <a:t>Risk Analysis</a:t>
            </a:r>
            <a:endParaRPr lang="en-US" dirty="0">
              <a:latin typeface="Roboto Thin" pitchFamily="2" charset="0"/>
              <a:ea typeface="Roboto Thin" pitchFamily="2" charset="0"/>
            </a:endParaRPr>
          </a:p>
        </p:txBody>
      </p:sp>
    </p:spTree>
    <p:extLst>
      <p:ext uri="{BB962C8B-B14F-4D97-AF65-F5344CB8AC3E}">
        <p14:creationId xmlns:p14="http://schemas.microsoft.com/office/powerpoint/2010/main" val="38143059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0 -1.48148E-6 L 0 -0.6169 " pathEditMode="relative" rAng="0" ptsTypes="AA">
                                      <p:cBhvr>
                                        <p:cTn id="6" dur="2000" fill="hold"/>
                                        <p:tgtEl>
                                          <p:spTgt spid="6"/>
                                        </p:tgtEl>
                                        <p:attrNameLst>
                                          <p:attrName>ppt_x</p:attrName>
                                          <p:attrName>ppt_y</p:attrName>
                                        </p:attrNameLst>
                                      </p:cBhvr>
                                      <p:rCtr x="0" y="-30856"/>
                                    </p:animMotion>
                                  </p:childTnLst>
                                </p:cTn>
                              </p:par>
                              <p:par>
                                <p:cTn id="7" presetID="64" presetClass="path" presetSubtype="0" accel="50000" decel="50000" fill="hold" grpId="0" nodeType="withEffect">
                                  <p:stCondLst>
                                    <p:cond delay="0"/>
                                  </p:stCondLst>
                                  <p:childTnLst>
                                    <p:animMotion origin="layout" path="M 5E-6 -1.48148E-6 L -0.12188 -0.60023 " pathEditMode="relative" rAng="0" ptsTypes="AA">
                                      <p:cBhvr>
                                        <p:cTn id="8" dur="2000" fill="hold"/>
                                        <p:tgtEl>
                                          <p:spTgt spid="2"/>
                                        </p:tgtEl>
                                        <p:attrNameLst>
                                          <p:attrName>ppt_x</p:attrName>
                                          <p:attrName>ppt_y</p:attrName>
                                        </p:attrNameLst>
                                      </p:cBhvr>
                                      <p:rCtr x="-6094" y="-30023"/>
                                    </p:animMotion>
                                  </p:childTnLst>
                                </p:cTn>
                              </p:par>
                              <p:par>
                                <p:cTn id="9" presetID="6" presetClass="emph" presetSubtype="0" accel="50000" decel="50000" fill="hold" grpId="1" nodeType="withEffect">
                                  <p:stCondLst>
                                    <p:cond delay="0"/>
                                  </p:stCondLst>
                                  <p:childTnLst>
                                    <p:animScale>
                                      <p:cBhvr>
                                        <p:cTn id="10" dur="2000" fill="hold"/>
                                        <p:tgtEl>
                                          <p:spTgt spid="2"/>
                                        </p:tgtEl>
                                      </p:cBhvr>
                                      <p:by x="70000" y="70000"/>
                                    </p:animScale>
                                  </p:childTnLst>
                                </p:cTn>
                              </p:par>
                              <p:par>
                                <p:cTn id="11" presetID="64" presetClass="path" presetSubtype="0" accel="50000" decel="50000" fill="hold" grpId="0" nodeType="withEffect">
                                  <p:stCondLst>
                                    <p:cond delay="0"/>
                                  </p:stCondLst>
                                  <p:childTnLst>
                                    <p:animMotion origin="layout" path="M 5.55556E-7 3.33333E-6 L 0.00278 -0.56551 " pathEditMode="relative" rAng="0" ptsTypes="AA">
                                      <p:cBhvr>
                                        <p:cTn id="12" dur="2000" fill="hold"/>
                                        <p:tgtEl>
                                          <p:spTgt spid="3">
                                            <p:txEl>
                                              <p:pRg st="0" end="0"/>
                                            </p:txEl>
                                          </p:spTgt>
                                        </p:tgtEl>
                                        <p:attrNameLst>
                                          <p:attrName>ppt_x</p:attrName>
                                          <p:attrName>ppt_y</p:attrName>
                                        </p:attrNameLst>
                                      </p:cBhvr>
                                      <p:rCtr x="139" y="-28287"/>
                                    </p:animMotion>
                                  </p:childTnLst>
                                </p:cTn>
                              </p:par>
                              <p:par>
                                <p:cTn id="13" presetID="64" presetClass="path" presetSubtype="0" accel="50000" decel="50000" fill="hold" nodeType="withEffect">
                                  <p:stCondLst>
                                    <p:cond delay="0"/>
                                  </p:stCondLst>
                                  <p:childTnLst>
                                    <p:animMotion origin="layout" path="M 1.11111E-6 -4.81481E-6 L 1.11111E-6 -0.61643 " pathEditMode="relative" rAng="0" ptsTypes="AA">
                                      <p:cBhvr>
                                        <p:cTn id="14" dur="2000" fill="hold"/>
                                        <p:tgtEl>
                                          <p:spTgt spid="7"/>
                                        </p:tgtEl>
                                        <p:attrNameLst>
                                          <p:attrName>ppt_x</p:attrName>
                                          <p:attrName>ppt_y</p:attrName>
                                        </p:attrNameLst>
                                      </p:cBhvr>
                                      <p:rCtr x="0" y="-30833"/>
                                    </p:animMotion>
                                  </p:childTnLst>
                                </p:cTn>
                              </p:par>
                              <p:par>
                                <p:cTn id="15" presetID="10" presetClass="exit" presetSubtype="0" fill="hold" nodeType="withEffect">
                                  <p:stCondLst>
                                    <p:cond delay="200"/>
                                  </p:stCondLst>
                                  <p:childTnLst>
                                    <p:animEffect transition="out" filter="fade">
                                      <p:cBhvr>
                                        <p:cTn id="16" dur="1500"/>
                                        <p:tgtEl>
                                          <p:spTgt spid="7"/>
                                        </p:tgtEl>
                                      </p:cBhvr>
                                    </p:animEffect>
                                    <p:set>
                                      <p:cBhvr>
                                        <p:cTn id="17" dur="1" fill="hold">
                                          <p:stCondLst>
                                            <p:cond delay="1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P spid="2" grpId="1"/>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
            <a:ext cx="9144000" cy="1579552"/>
          </a:xfrm>
          <a:prstGeom prst="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itchFamily="2" charset="0"/>
              <a:ea typeface="Roboto" pitchFamily="2" charset="0"/>
            </a:endParaRPr>
          </a:p>
        </p:txBody>
      </p:sp>
      <p:sp>
        <p:nvSpPr>
          <p:cNvPr id="4" name="Title 3"/>
          <p:cNvSpPr>
            <a:spLocks noGrp="1"/>
          </p:cNvSpPr>
          <p:nvPr>
            <p:ph type="title"/>
          </p:nvPr>
        </p:nvSpPr>
        <p:spPr>
          <a:xfrm>
            <a:off x="478632" y="164206"/>
            <a:ext cx="8079581" cy="1251141"/>
          </a:xfrm>
        </p:spPr>
        <p:txBody>
          <a:bodyPr>
            <a:normAutofit/>
          </a:bodyPr>
          <a:lstStyle/>
          <a:p>
            <a:r>
              <a:rPr lang="id-ID" sz="4400" dirty="0" smtClean="0">
                <a:solidFill>
                  <a:schemeClr val="bg1"/>
                </a:solidFill>
                <a:latin typeface="Roboto Thin" pitchFamily="2" charset="0"/>
                <a:ea typeface="Roboto Thin" pitchFamily="2" charset="0"/>
              </a:rPr>
              <a:t>Analisa Resiko,</a:t>
            </a:r>
            <a:endParaRPr lang="en-US" dirty="0">
              <a:solidFill>
                <a:schemeClr val="bg1"/>
              </a:solidFill>
              <a:latin typeface="Roboto Thin" pitchFamily="2" charset="0"/>
              <a:ea typeface="Roboto Thin" pitchFamily="2" charset="0"/>
            </a:endParaRPr>
          </a:p>
        </p:txBody>
      </p:sp>
      <p:grpSp>
        <p:nvGrpSpPr>
          <p:cNvPr id="12" name="Group 11"/>
          <p:cNvGrpSpPr/>
          <p:nvPr/>
        </p:nvGrpSpPr>
        <p:grpSpPr>
          <a:xfrm>
            <a:off x="8184723" y="5924278"/>
            <a:ext cx="669705" cy="669705"/>
            <a:chOff x="996287" y="4278573"/>
            <a:chExt cx="968991" cy="968991"/>
          </a:xfrm>
        </p:grpSpPr>
        <p:sp>
          <p:nvSpPr>
            <p:cNvPr id="13" name="Oval 12"/>
            <p:cNvSpPr/>
            <p:nvPr/>
          </p:nvSpPr>
          <p:spPr>
            <a:xfrm>
              <a:off x="996287" y="4278573"/>
              <a:ext cx="968991" cy="968991"/>
            </a:xfrm>
            <a:prstGeom prst="ellipse">
              <a:avLst/>
            </a:prstGeom>
            <a:solidFill>
              <a:srgbClr val="FCF00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1268535" y="4552236"/>
              <a:ext cx="417725" cy="421666"/>
            </a:xfrm>
            <a:prstGeom prst="rect">
              <a:avLst/>
            </a:prstGeom>
          </p:spPr>
        </p:pic>
      </p:grpSp>
      <p:sp>
        <p:nvSpPr>
          <p:cNvPr id="2" name="Content Placeholder 1"/>
          <p:cNvSpPr>
            <a:spLocks noGrp="1"/>
          </p:cNvSpPr>
          <p:nvPr>
            <p:ph idx="1"/>
          </p:nvPr>
        </p:nvSpPr>
        <p:spPr/>
        <p:txBody>
          <a:bodyPr/>
          <a:lstStyle/>
          <a:p>
            <a:endParaRPr lang="id-ID"/>
          </a:p>
        </p:txBody>
      </p:sp>
      <p:graphicFrame>
        <p:nvGraphicFramePr>
          <p:cNvPr id="9" name="Content Placeholder 3"/>
          <p:cNvGraphicFramePr>
            <a:graphicFrameLocks/>
          </p:cNvGraphicFramePr>
          <p:nvPr>
            <p:extLst>
              <p:ext uri="{D42A27DB-BD31-4B8C-83A1-F6EECF244321}">
                <p14:modId xmlns:p14="http://schemas.microsoft.com/office/powerpoint/2010/main" val="3922688018"/>
              </p:ext>
            </p:extLst>
          </p:nvPr>
        </p:nvGraphicFramePr>
        <p:xfrm>
          <a:off x="431989" y="1902096"/>
          <a:ext cx="8229600" cy="3997960"/>
        </p:xfrm>
        <a:graphic>
          <a:graphicData uri="http://schemas.openxmlformats.org/drawingml/2006/table">
            <a:tbl>
              <a:tblPr firstRow="1" bandRow="1">
                <a:tableStyleId>{073A0DAA-6AF3-43AB-8588-CEC1D06C72B9}</a:tableStyleId>
              </a:tblPr>
              <a:tblGrid>
                <a:gridCol w="1718173"/>
                <a:gridCol w="6511427"/>
              </a:tblGrid>
              <a:tr h="370840">
                <a:tc>
                  <a:txBody>
                    <a:bodyPr/>
                    <a:lstStyle/>
                    <a:p>
                      <a:pPr algn="just">
                        <a:spcAft>
                          <a:spcPts val="0"/>
                        </a:spcAft>
                      </a:pPr>
                      <a:r>
                        <a:rPr lang="en-GB" sz="1400" dirty="0" smtClean="0">
                          <a:latin typeface="Roboto Thin" pitchFamily="2" charset="0"/>
                          <a:ea typeface="Roboto Thin" pitchFamily="2" charset="0"/>
                        </a:rPr>
                        <a:t>Risk </a:t>
                      </a:r>
                      <a:r>
                        <a:rPr lang="en-GB" sz="1400" dirty="0">
                          <a:latin typeface="Roboto Thin" pitchFamily="2" charset="0"/>
                          <a:ea typeface="Roboto Thin" pitchFamily="2" charset="0"/>
                        </a:rPr>
                        <a:t>type</a:t>
                      </a:r>
                      <a:endParaRPr lang="en-GB" sz="1400" b="1" dirty="0">
                        <a:solidFill>
                          <a:srgbClr val="000000"/>
                        </a:solidFill>
                        <a:latin typeface="Roboto Thin" pitchFamily="2" charset="0"/>
                        <a:ea typeface="Roboto Thin" pitchFamily="2" charset="0"/>
                        <a:cs typeface="Arial"/>
                      </a:endParaRPr>
                    </a:p>
                  </a:txBody>
                  <a:tcPr marL="73025" marR="73025" marT="91440" marB="91440"/>
                </a:tc>
                <a:tc>
                  <a:txBody>
                    <a:bodyPr/>
                    <a:lstStyle/>
                    <a:p>
                      <a:pPr algn="just">
                        <a:spcAft>
                          <a:spcPts val="0"/>
                        </a:spcAft>
                      </a:pPr>
                      <a:r>
                        <a:rPr lang="en-GB" sz="1400" dirty="0">
                          <a:latin typeface="Roboto Thin" pitchFamily="2" charset="0"/>
                          <a:ea typeface="Roboto Thin" pitchFamily="2" charset="0"/>
                        </a:rPr>
                        <a:t>Possible </a:t>
                      </a:r>
                      <a:r>
                        <a:rPr lang="en-GB" sz="1400" dirty="0" smtClean="0">
                          <a:latin typeface="Roboto Thin" pitchFamily="2" charset="0"/>
                          <a:ea typeface="Roboto Thin" pitchFamily="2" charset="0"/>
                        </a:rPr>
                        <a:t>risks</a:t>
                      </a:r>
                      <a:endParaRPr lang="en-GB" sz="1400" b="1" dirty="0">
                        <a:solidFill>
                          <a:srgbClr val="000000"/>
                        </a:solidFill>
                        <a:latin typeface="Roboto Thin" pitchFamily="2" charset="0"/>
                        <a:ea typeface="Roboto Thin" pitchFamily="2" charset="0"/>
                        <a:cs typeface="Arial"/>
                      </a:endParaRPr>
                    </a:p>
                  </a:txBody>
                  <a:tcPr marL="73025" marR="73025" marT="91440" marB="91440"/>
                </a:tc>
              </a:tr>
              <a:tr h="370840">
                <a:tc>
                  <a:txBody>
                    <a:bodyPr/>
                    <a:lstStyle/>
                    <a:p>
                      <a:pPr algn="just">
                        <a:spcAft>
                          <a:spcPts val="0"/>
                        </a:spcAft>
                      </a:pPr>
                      <a:r>
                        <a:rPr lang="en-GB" sz="1400" dirty="0" smtClean="0">
                          <a:latin typeface="Roboto Thin" pitchFamily="2" charset="0"/>
                          <a:ea typeface="Roboto Thin" pitchFamily="2" charset="0"/>
                        </a:rPr>
                        <a:t>Technology</a:t>
                      </a:r>
                      <a:endParaRPr lang="en-GB" sz="1400" dirty="0">
                        <a:solidFill>
                          <a:srgbClr val="000000"/>
                        </a:solidFill>
                        <a:latin typeface="Roboto Thin" pitchFamily="2" charset="0"/>
                        <a:ea typeface="Roboto Thin" pitchFamily="2" charset="0"/>
                        <a:cs typeface="Arial"/>
                      </a:endParaRPr>
                    </a:p>
                  </a:txBody>
                  <a:tcPr marL="73025" marR="73025" marT="0" marB="91440"/>
                </a:tc>
                <a:tc>
                  <a:txBody>
                    <a:bodyPr/>
                    <a:lstStyle/>
                    <a:p>
                      <a:pPr algn="just">
                        <a:spcAft>
                          <a:spcPts val="0"/>
                        </a:spcAft>
                      </a:pPr>
                      <a:r>
                        <a:rPr lang="id-ID" sz="1400" dirty="0" smtClean="0">
                          <a:latin typeface="Roboto Thin" pitchFamily="2" charset="0"/>
                          <a:ea typeface="Roboto Thin" pitchFamily="2" charset="0"/>
                        </a:rPr>
                        <a:t>Kemungkinan</a:t>
                      </a:r>
                      <a:r>
                        <a:rPr lang="id-ID" sz="1400" baseline="0" dirty="0" smtClean="0">
                          <a:latin typeface="Roboto Thin" pitchFamily="2" charset="0"/>
                          <a:ea typeface="Roboto Thin" pitchFamily="2" charset="0"/>
                        </a:rPr>
                        <a:t> database down disaat terjadi lonjakan traffik data.</a:t>
                      </a:r>
                    </a:p>
                    <a:p>
                      <a:pPr algn="just">
                        <a:spcAft>
                          <a:spcPts val="0"/>
                        </a:spcAft>
                      </a:pPr>
                      <a:r>
                        <a:rPr lang="id-ID" sz="1400" dirty="0" smtClean="0">
                          <a:latin typeface="Roboto Thin" pitchFamily="2" charset="0"/>
                          <a:ea typeface="Roboto Thin" pitchFamily="2" charset="0"/>
                        </a:rPr>
                        <a:t>Reusable</a:t>
                      </a:r>
                      <a:r>
                        <a:rPr lang="id-ID" sz="1400" baseline="0" dirty="0" smtClean="0">
                          <a:latin typeface="Roboto Thin" pitchFamily="2" charset="0"/>
                          <a:ea typeface="Roboto Thin" pitchFamily="2" charset="0"/>
                        </a:rPr>
                        <a:t> source kurang reliable, dikarenakan sumber yang ada kurang memadahi</a:t>
                      </a:r>
                      <a:endParaRPr lang="en-GB" sz="1400" dirty="0">
                        <a:solidFill>
                          <a:srgbClr val="000000"/>
                        </a:solidFill>
                        <a:latin typeface="Roboto Thin" pitchFamily="2" charset="0"/>
                        <a:ea typeface="Roboto Thin" pitchFamily="2" charset="0"/>
                        <a:cs typeface="Arial"/>
                      </a:endParaRPr>
                    </a:p>
                  </a:txBody>
                  <a:tcPr marL="73025" marR="73025" marT="0" marB="91440"/>
                </a:tc>
              </a:tr>
              <a:tr h="370840">
                <a:tc>
                  <a:txBody>
                    <a:bodyPr/>
                    <a:lstStyle/>
                    <a:p>
                      <a:pPr algn="just">
                        <a:spcAft>
                          <a:spcPts val="0"/>
                        </a:spcAft>
                      </a:pPr>
                      <a:r>
                        <a:rPr lang="en-GB" sz="1400">
                          <a:latin typeface="Roboto Thin" pitchFamily="2" charset="0"/>
                          <a:ea typeface="Roboto Thin" pitchFamily="2" charset="0"/>
                        </a:rPr>
                        <a:t>People</a:t>
                      </a:r>
                      <a:endParaRPr lang="en-GB" sz="1400">
                        <a:solidFill>
                          <a:srgbClr val="000000"/>
                        </a:solidFill>
                        <a:latin typeface="Roboto Thin" pitchFamily="2" charset="0"/>
                        <a:ea typeface="Roboto Thin" pitchFamily="2" charset="0"/>
                        <a:cs typeface="Arial"/>
                      </a:endParaRPr>
                    </a:p>
                  </a:txBody>
                  <a:tcPr marL="73025" marR="73025" marT="0" marB="91440"/>
                </a:tc>
                <a:tc>
                  <a:txBody>
                    <a:bodyPr/>
                    <a:lstStyle/>
                    <a:p>
                      <a:pPr algn="just">
                        <a:spcAft>
                          <a:spcPts val="0"/>
                        </a:spcAft>
                      </a:pPr>
                      <a:r>
                        <a:rPr lang="id-ID" sz="1400" dirty="0" smtClean="0">
                          <a:latin typeface="Roboto Thin" pitchFamily="2" charset="0"/>
                          <a:ea typeface="Roboto Thin" pitchFamily="2" charset="0"/>
                        </a:rPr>
                        <a:t>Kesibukan</a:t>
                      </a:r>
                      <a:r>
                        <a:rPr lang="id-ID" sz="1400" baseline="0" dirty="0" smtClean="0">
                          <a:latin typeface="Roboto Thin" pitchFamily="2" charset="0"/>
                          <a:ea typeface="Roboto Thin" pitchFamily="2" charset="0"/>
                        </a:rPr>
                        <a:t> masing-masing anggota diluar projek yang bisa mengganggu fokus dari masing anggota tim.</a:t>
                      </a:r>
                    </a:p>
                    <a:p>
                      <a:pPr algn="just">
                        <a:spcAft>
                          <a:spcPts val="0"/>
                        </a:spcAft>
                      </a:pPr>
                      <a:r>
                        <a:rPr lang="id-ID" sz="1400" baseline="0" dirty="0" smtClean="0">
                          <a:latin typeface="Roboto Thin" pitchFamily="2" charset="0"/>
                          <a:ea typeface="Roboto Thin" pitchFamily="2" charset="0"/>
                        </a:rPr>
                        <a:t>Apabila ada salah satu anggota tim sakit atau berhalangan, tidak ada pengganti.</a:t>
                      </a:r>
                      <a:endParaRPr lang="id-ID" sz="1400" baseline="0" dirty="0" smtClean="0">
                        <a:solidFill>
                          <a:srgbClr val="000000"/>
                        </a:solidFill>
                        <a:latin typeface="Roboto Thin" pitchFamily="2" charset="0"/>
                        <a:ea typeface="Roboto Thin" pitchFamily="2" charset="0"/>
                        <a:cs typeface="Arial"/>
                      </a:endParaRPr>
                    </a:p>
                  </a:txBody>
                  <a:tcPr marL="73025" marR="73025" marT="0" marB="91440"/>
                </a:tc>
              </a:tr>
              <a:tr h="370840">
                <a:tc>
                  <a:txBody>
                    <a:bodyPr/>
                    <a:lstStyle/>
                    <a:p>
                      <a:pPr algn="just">
                        <a:spcAft>
                          <a:spcPts val="0"/>
                        </a:spcAft>
                      </a:pPr>
                      <a:r>
                        <a:rPr lang="en-GB" sz="1400" dirty="0">
                          <a:latin typeface="Roboto Thin" pitchFamily="2" charset="0"/>
                          <a:ea typeface="Roboto Thin" pitchFamily="2" charset="0"/>
                        </a:rPr>
                        <a:t>Organizational</a:t>
                      </a:r>
                      <a:endParaRPr lang="en-GB" sz="1400" dirty="0">
                        <a:solidFill>
                          <a:srgbClr val="000000"/>
                        </a:solidFill>
                        <a:latin typeface="Roboto Thin" pitchFamily="2" charset="0"/>
                        <a:ea typeface="Roboto Thin" pitchFamily="2" charset="0"/>
                        <a:cs typeface="Arial"/>
                      </a:endParaRPr>
                    </a:p>
                  </a:txBody>
                  <a:tcPr marL="73025" marR="73025" marT="0" marB="91440"/>
                </a:tc>
                <a:tc>
                  <a:txBody>
                    <a:bodyPr/>
                    <a:lstStyle/>
                    <a:p>
                      <a:pPr algn="just">
                        <a:spcAft>
                          <a:spcPts val="0"/>
                        </a:spcAft>
                      </a:pPr>
                      <a:r>
                        <a:rPr lang="id-ID" sz="1400" dirty="0" smtClean="0">
                          <a:latin typeface="Roboto Thin" pitchFamily="2" charset="0"/>
                          <a:ea typeface="Roboto Thin" pitchFamily="2" charset="0"/>
                        </a:rPr>
                        <a:t>Beberapa tugas</a:t>
                      </a:r>
                      <a:r>
                        <a:rPr lang="id-ID" sz="1400" baseline="0" dirty="0" smtClean="0">
                          <a:latin typeface="Roboto Thin" pitchFamily="2" charset="0"/>
                          <a:ea typeface="Roboto Thin" pitchFamily="2" charset="0"/>
                        </a:rPr>
                        <a:t> yang telah terbagi sesuai di awal projek bisa berubah di tengah waktu pengembangan</a:t>
                      </a:r>
                      <a:endParaRPr lang="en-GB" sz="1400" dirty="0">
                        <a:solidFill>
                          <a:srgbClr val="000000"/>
                        </a:solidFill>
                        <a:latin typeface="Roboto Thin" pitchFamily="2" charset="0"/>
                        <a:ea typeface="Roboto Thin" pitchFamily="2" charset="0"/>
                        <a:cs typeface="Arial"/>
                      </a:endParaRPr>
                    </a:p>
                  </a:txBody>
                  <a:tcPr marL="73025" marR="73025" marT="0" marB="91440"/>
                </a:tc>
              </a:tr>
              <a:tr h="370840">
                <a:tc>
                  <a:txBody>
                    <a:bodyPr/>
                    <a:lstStyle/>
                    <a:p>
                      <a:pPr algn="just">
                        <a:spcAft>
                          <a:spcPts val="0"/>
                        </a:spcAft>
                      </a:pPr>
                      <a:r>
                        <a:rPr lang="en-GB" sz="1400">
                          <a:latin typeface="Roboto Thin" pitchFamily="2" charset="0"/>
                          <a:ea typeface="Roboto Thin" pitchFamily="2" charset="0"/>
                        </a:rPr>
                        <a:t>Tools</a:t>
                      </a:r>
                      <a:endParaRPr lang="en-GB" sz="1400">
                        <a:solidFill>
                          <a:srgbClr val="000000"/>
                        </a:solidFill>
                        <a:latin typeface="Roboto Thin" pitchFamily="2" charset="0"/>
                        <a:ea typeface="Roboto Thin" pitchFamily="2" charset="0"/>
                        <a:cs typeface="Arial"/>
                      </a:endParaRPr>
                    </a:p>
                  </a:txBody>
                  <a:tcPr marL="73025" marR="73025" marT="0" marB="91440"/>
                </a:tc>
                <a:tc>
                  <a:txBody>
                    <a:bodyPr/>
                    <a:lstStyle/>
                    <a:p>
                      <a:pPr algn="just">
                        <a:spcAft>
                          <a:spcPts val="0"/>
                        </a:spcAft>
                      </a:pPr>
                      <a:r>
                        <a:rPr lang="id-ID" sz="1400" dirty="0" smtClean="0">
                          <a:latin typeface="Roboto Thin" pitchFamily="2" charset="0"/>
                          <a:ea typeface="Roboto Thin" pitchFamily="2" charset="0"/>
                        </a:rPr>
                        <a:t>Penggunaan</a:t>
                      </a:r>
                      <a:r>
                        <a:rPr lang="id-ID" sz="1400" baseline="0" dirty="0" smtClean="0">
                          <a:latin typeface="Roboto Thin" pitchFamily="2" charset="0"/>
                          <a:ea typeface="Roboto Thin" pitchFamily="2" charset="0"/>
                        </a:rPr>
                        <a:t> github yang belum sepenuhnya dikuasai oleh anggota tim.</a:t>
                      </a:r>
                      <a:endParaRPr lang="id-ID" sz="1400" baseline="0" dirty="0" smtClean="0">
                        <a:solidFill>
                          <a:srgbClr val="000000"/>
                        </a:solidFill>
                        <a:latin typeface="Roboto Thin" pitchFamily="2" charset="0"/>
                        <a:ea typeface="Roboto Thin" pitchFamily="2" charset="0"/>
                        <a:cs typeface="Arial"/>
                      </a:endParaRPr>
                    </a:p>
                  </a:txBody>
                  <a:tcPr marL="73025" marR="73025" marT="0" marB="91440"/>
                </a:tc>
              </a:tr>
              <a:tr h="370840">
                <a:tc>
                  <a:txBody>
                    <a:bodyPr/>
                    <a:lstStyle/>
                    <a:p>
                      <a:pPr algn="just">
                        <a:spcAft>
                          <a:spcPts val="0"/>
                        </a:spcAft>
                      </a:pPr>
                      <a:r>
                        <a:rPr lang="en-GB" sz="1400">
                          <a:latin typeface="Roboto Thin" pitchFamily="2" charset="0"/>
                          <a:ea typeface="Roboto Thin" pitchFamily="2" charset="0"/>
                        </a:rPr>
                        <a:t>Requirements</a:t>
                      </a:r>
                      <a:endParaRPr lang="en-GB" sz="1400">
                        <a:solidFill>
                          <a:srgbClr val="000000"/>
                        </a:solidFill>
                        <a:latin typeface="Roboto Thin" pitchFamily="2" charset="0"/>
                        <a:ea typeface="Roboto Thin" pitchFamily="2" charset="0"/>
                        <a:cs typeface="Arial"/>
                      </a:endParaRPr>
                    </a:p>
                  </a:txBody>
                  <a:tcPr marL="73025" marR="73025" marT="0" marB="91440"/>
                </a:tc>
                <a:tc>
                  <a:txBody>
                    <a:bodyPr/>
                    <a:lstStyle/>
                    <a:p>
                      <a:pPr algn="just">
                        <a:spcAft>
                          <a:spcPts val="0"/>
                        </a:spcAft>
                      </a:pPr>
                      <a:r>
                        <a:rPr lang="id-ID" sz="1400" dirty="0" smtClean="0">
                          <a:latin typeface="Roboto Thin" pitchFamily="2" charset="0"/>
                          <a:ea typeface="Roboto Thin" pitchFamily="2" charset="0"/>
                        </a:rPr>
                        <a:t>Permohonan</a:t>
                      </a:r>
                      <a:r>
                        <a:rPr lang="id-ID" sz="1400" baseline="0" dirty="0" smtClean="0">
                          <a:latin typeface="Roboto Thin" pitchFamily="2" charset="0"/>
                          <a:ea typeface="Roboto Thin" pitchFamily="2" charset="0"/>
                        </a:rPr>
                        <a:t> p</a:t>
                      </a:r>
                      <a:r>
                        <a:rPr lang="id-ID" sz="1400" dirty="0" smtClean="0">
                          <a:latin typeface="Roboto Thin" pitchFamily="2" charset="0"/>
                          <a:ea typeface="Roboto Thin" pitchFamily="2" charset="0"/>
                        </a:rPr>
                        <a:t>erubahan pada sistem oleh klien diperbolehkan sebelum project</a:t>
                      </a:r>
                      <a:r>
                        <a:rPr lang="id-ID" sz="1400" baseline="0" dirty="0" smtClean="0">
                          <a:latin typeface="Roboto Thin" pitchFamily="2" charset="0"/>
                          <a:ea typeface="Roboto Thin" pitchFamily="2" charset="0"/>
                        </a:rPr>
                        <a:t> dirilis</a:t>
                      </a:r>
                    </a:p>
                    <a:p>
                      <a:pPr algn="just">
                        <a:spcAft>
                          <a:spcPts val="0"/>
                        </a:spcAft>
                      </a:pPr>
                      <a:r>
                        <a:rPr lang="id-ID" sz="1400" baseline="0" dirty="0" smtClean="0">
                          <a:latin typeface="Roboto Thin" pitchFamily="2" charset="0"/>
                          <a:ea typeface="Roboto Thin" pitchFamily="2" charset="0"/>
                        </a:rPr>
                        <a:t>Kemungkinan terjadi perubahan kebutuhan yang mendasar</a:t>
                      </a:r>
                    </a:p>
                    <a:p>
                      <a:pPr algn="just">
                        <a:spcAft>
                          <a:spcPts val="0"/>
                        </a:spcAft>
                      </a:pPr>
                      <a:r>
                        <a:rPr lang="id-ID" sz="1400" baseline="0" dirty="0" smtClean="0">
                          <a:latin typeface="Roboto Thin" pitchFamily="2" charset="0"/>
                          <a:ea typeface="Roboto Thin" pitchFamily="2" charset="0"/>
                        </a:rPr>
                        <a:t>Klien kurang memahami kebutuhan yang seharusnya ada untuk sistem</a:t>
                      </a:r>
                      <a:endParaRPr lang="en-GB" sz="1400" dirty="0">
                        <a:solidFill>
                          <a:srgbClr val="000000"/>
                        </a:solidFill>
                        <a:latin typeface="Roboto Thin" pitchFamily="2" charset="0"/>
                        <a:ea typeface="Roboto Thin" pitchFamily="2" charset="0"/>
                        <a:cs typeface="Arial"/>
                      </a:endParaRPr>
                    </a:p>
                  </a:txBody>
                  <a:tcPr marL="73025" marR="73025" marT="0" marB="91440"/>
                </a:tc>
              </a:tr>
              <a:tr h="370840">
                <a:tc>
                  <a:txBody>
                    <a:bodyPr/>
                    <a:lstStyle/>
                    <a:p>
                      <a:pPr algn="just">
                        <a:spcAft>
                          <a:spcPts val="0"/>
                        </a:spcAft>
                      </a:pPr>
                      <a:r>
                        <a:rPr lang="en-GB" sz="1400">
                          <a:latin typeface="Roboto Thin" pitchFamily="2" charset="0"/>
                          <a:ea typeface="Roboto Thin" pitchFamily="2" charset="0"/>
                        </a:rPr>
                        <a:t>Estimation</a:t>
                      </a:r>
                      <a:endParaRPr lang="en-GB" sz="1400">
                        <a:solidFill>
                          <a:srgbClr val="000000"/>
                        </a:solidFill>
                        <a:latin typeface="Roboto Thin" pitchFamily="2" charset="0"/>
                        <a:ea typeface="Roboto Thin" pitchFamily="2" charset="0"/>
                        <a:cs typeface="Arial"/>
                      </a:endParaRPr>
                    </a:p>
                  </a:txBody>
                  <a:tcPr marL="73025" marR="73025" marT="0" marB="91440"/>
                </a:tc>
                <a:tc>
                  <a:txBody>
                    <a:bodyPr/>
                    <a:lstStyle/>
                    <a:p>
                      <a:pPr algn="just">
                        <a:spcAft>
                          <a:spcPts val="0"/>
                        </a:spcAft>
                      </a:pPr>
                      <a:r>
                        <a:rPr lang="id-ID" sz="1400" dirty="0" smtClean="0">
                          <a:latin typeface="Roboto Thin" pitchFamily="2" charset="0"/>
                          <a:ea typeface="Roboto Thin" pitchFamily="2" charset="0"/>
                        </a:rPr>
                        <a:t>Waktu</a:t>
                      </a:r>
                      <a:r>
                        <a:rPr lang="id-ID" sz="1400" baseline="0" dirty="0" smtClean="0">
                          <a:latin typeface="Roboto Thin" pitchFamily="2" charset="0"/>
                          <a:ea typeface="Roboto Thin" pitchFamily="2" charset="0"/>
                        </a:rPr>
                        <a:t> yang sedikit, tidak ada cadangan apabila terjadi sesuatu hal yang tidak diinginkan</a:t>
                      </a:r>
                      <a:endParaRPr lang="en-GB" sz="1400" dirty="0">
                        <a:solidFill>
                          <a:srgbClr val="000000"/>
                        </a:solidFill>
                        <a:latin typeface="Roboto Thin" pitchFamily="2" charset="0"/>
                        <a:ea typeface="Roboto Thin" pitchFamily="2" charset="0"/>
                        <a:cs typeface="Arial"/>
                      </a:endParaRPr>
                    </a:p>
                  </a:txBody>
                  <a:tcPr marL="73025" marR="73025" marT="0" marB="91440"/>
                </a:tc>
              </a:tr>
            </a:tbl>
          </a:graphicData>
        </a:graphic>
      </p:graphicFrame>
    </p:spTree>
    <p:extLst>
      <p:ext uri="{BB962C8B-B14F-4D97-AF65-F5344CB8AC3E}">
        <p14:creationId xmlns:p14="http://schemas.microsoft.com/office/powerpoint/2010/main" val="1456594124"/>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300" fill="hold"/>
                                        <p:tgtEl>
                                          <p:spTgt spid="12"/>
                                        </p:tgtEl>
                                        <p:attrNameLst>
                                          <p:attrName>ppt_x</p:attrName>
                                        </p:attrNameLst>
                                      </p:cBhvr>
                                      <p:tavLst>
                                        <p:tav tm="0">
                                          <p:val>
                                            <p:strVal val="#ppt_x"/>
                                          </p:val>
                                        </p:tav>
                                        <p:tav tm="100000">
                                          <p:val>
                                            <p:strVal val="#ppt_x"/>
                                          </p:val>
                                        </p:tav>
                                      </p:tavLst>
                                    </p:anim>
                                    <p:anim calcmode="lin" valueType="num">
                                      <p:cBhvr additive="base">
                                        <p:cTn id="8" dur="3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34131"/>
          </a:xfrm>
          <a:prstGeom prst="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itchFamily="2" charset="0"/>
              <a:ea typeface="Roboto" pitchFamily="2" charset="0"/>
            </a:endParaRPr>
          </a:p>
        </p:txBody>
      </p:sp>
      <p:pic>
        <p:nvPicPr>
          <p:cNvPr id="7" name="Picture 6"/>
          <p:cNvPicPr>
            <a:picLocks noChangeAspect="1"/>
          </p:cNvPicPr>
          <p:nvPr/>
        </p:nvPicPr>
        <p:blipFill rotWithShape="1">
          <a:blip r:embed="rId2">
            <a:duotone>
              <a:prstClr val="black"/>
              <a:srgbClr val="00B050">
                <a:tint val="45000"/>
                <a:satMod val="400000"/>
              </a:srgbClr>
            </a:duotone>
            <a:extLst>
              <a:ext uri="{28A0092B-C50C-407E-A947-70E740481C1C}">
                <a14:useLocalDpi xmlns:a14="http://schemas.microsoft.com/office/drawing/2010/main" val="0"/>
              </a:ext>
            </a:extLst>
          </a:blip>
          <a:srcRect l="1586" r="4246" b="3174"/>
          <a:stretch/>
        </p:blipFill>
        <p:spPr>
          <a:xfrm>
            <a:off x="0" y="-58735"/>
            <a:ext cx="9169759" cy="5892864"/>
          </a:xfrm>
          <a:prstGeom prst="rect">
            <a:avLst/>
          </a:prstGeom>
        </p:spPr>
      </p:pic>
      <p:sp>
        <p:nvSpPr>
          <p:cNvPr id="2" name="Title 1"/>
          <p:cNvSpPr>
            <a:spLocks noGrp="1"/>
          </p:cNvSpPr>
          <p:nvPr>
            <p:ph type="title"/>
          </p:nvPr>
        </p:nvSpPr>
        <p:spPr>
          <a:xfrm>
            <a:off x="500634" y="4209171"/>
            <a:ext cx="8085582" cy="1186884"/>
          </a:xfrm>
        </p:spPr>
        <p:txBody>
          <a:bodyPr>
            <a:noAutofit/>
          </a:bodyPr>
          <a:lstStyle/>
          <a:p>
            <a:r>
              <a:rPr lang="id-ID" sz="5400" dirty="0" smtClean="0">
                <a:solidFill>
                  <a:schemeClr val="bg1"/>
                </a:solidFill>
                <a:latin typeface="Roboto Thin" pitchFamily="2" charset="0"/>
                <a:ea typeface="Roboto Thin" pitchFamily="2" charset="0"/>
              </a:rPr>
              <a:t>Sumberdaya Proyek</a:t>
            </a:r>
            <a:endParaRPr lang="en-US" sz="5400" dirty="0">
              <a:solidFill>
                <a:schemeClr val="bg1"/>
              </a:solidFill>
              <a:latin typeface="Roboto Thin" pitchFamily="2" charset="0"/>
              <a:ea typeface="Roboto Thin" pitchFamily="2" charset="0"/>
            </a:endParaRPr>
          </a:p>
        </p:txBody>
      </p:sp>
      <p:sp>
        <p:nvSpPr>
          <p:cNvPr id="3" name="Subtitle 2"/>
          <p:cNvSpPr>
            <a:spLocks noGrp="1"/>
          </p:cNvSpPr>
          <p:nvPr>
            <p:ph type="body" idx="1"/>
          </p:nvPr>
        </p:nvSpPr>
        <p:spPr>
          <a:xfrm>
            <a:off x="500634" y="6144865"/>
            <a:ext cx="7342600" cy="474877"/>
          </a:xfrm>
        </p:spPr>
        <p:txBody>
          <a:bodyPr>
            <a:noAutofit/>
          </a:bodyPr>
          <a:lstStyle/>
          <a:p>
            <a:r>
              <a:rPr lang="id-ID" dirty="0" smtClean="0">
                <a:latin typeface="Roboto Thin" pitchFamily="2" charset="0"/>
                <a:ea typeface="Roboto Thin" pitchFamily="2" charset="0"/>
              </a:rPr>
              <a:t>Project Resource</a:t>
            </a:r>
            <a:endParaRPr lang="en-US" dirty="0">
              <a:latin typeface="Roboto Thin" pitchFamily="2" charset="0"/>
              <a:ea typeface="Roboto Thin" pitchFamily="2" charset="0"/>
            </a:endParaRPr>
          </a:p>
        </p:txBody>
      </p:sp>
    </p:spTree>
    <p:extLst>
      <p:ext uri="{BB962C8B-B14F-4D97-AF65-F5344CB8AC3E}">
        <p14:creationId xmlns:p14="http://schemas.microsoft.com/office/powerpoint/2010/main" val="14013706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0 -1.48148E-6 L 0 -0.6169 " pathEditMode="relative" rAng="0" ptsTypes="AA">
                                      <p:cBhvr>
                                        <p:cTn id="6" dur="2000" fill="hold"/>
                                        <p:tgtEl>
                                          <p:spTgt spid="6"/>
                                        </p:tgtEl>
                                        <p:attrNameLst>
                                          <p:attrName>ppt_x</p:attrName>
                                          <p:attrName>ppt_y</p:attrName>
                                        </p:attrNameLst>
                                      </p:cBhvr>
                                      <p:rCtr x="0" y="-30856"/>
                                    </p:animMotion>
                                  </p:childTnLst>
                                </p:cTn>
                              </p:par>
                              <p:par>
                                <p:cTn id="7" presetID="64" presetClass="path" presetSubtype="0" accel="50000" decel="50000" fill="hold" grpId="0" nodeType="withEffect">
                                  <p:stCondLst>
                                    <p:cond delay="0"/>
                                  </p:stCondLst>
                                  <p:childTnLst>
                                    <p:animMotion origin="layout" path="M 5E-6 -1.48148E-6 L -0.12188 -0.60023 " pathEditMode="relative" rAng="0" ptsTypes="AA">
                                      <p:cBhvr>
                                        <p:cTn id="8" dur="2000" fill="hold"/>
                                        <p:tgtEl>
                                          <p:spTgt spid="2"/>
                                        </p:tgtEl>
                                        <p:attrNameLst>
                                          <p:attrName>ppt_x</p:attrName>
                                          <p:attrName>ppt_y</p:attrName>
                                        </p:attrNameLst>
                                      </p:cBhvr>
                                      <p:rCtr x="-6094" y="-30023"/>
                                    </p:animMotion>
                                  </p:childTnLst>
                                </p:cTn>
                              </p:par>
                              <p:par>
                                <p:cTn id="9" presetID="6" presetClass="emph" presetSubtype="0" accel="50000" decel="50000" fill="hold" grpId="1" nodeType="withEffect">
                                  <p:stCondLst>
                                    <p:cond delay="0"/>
                                  </p:stCondLst>
                                  <p:childTnLst>
                                    <p:animScale>
                                      <p:cBhvr>
                                        <p:cTn id="10" dur="2000" fill="hold"/>
                                        <p:tgtEl>
                                          <p:spTgt spid="2"/>
                                        </p:tgtEl>
                                      </p:cBhvr>
                                      <p:by x="70000" y="70000"/>
                                    </p:animScale>
                                  </p:childTnLst>
                                </p:cTn>
                              </p:par>
                              <p:par>
                                <p:cTn id="11" presetID="64" presetClass="path" presetSubtype="0" accel="50000" decel="50000" fill="hold" grpId="0" nodeType="withEffect">
                                  <p:stCondLst>
                                    <p:cond delay="0"/>
                                  </p:stCondLst>
                                  <p:childTnLst>
                                    <p:animMotion origin="layout" path="M 2.77556E-17 3.33333E-6 L 0.00278 -0.56551 " pathEditMode="relative" rAng="0" ptsTypes="AA">
                                      <p:cBhvr>
                                        <p:cTn id="12" dur="2000" fill="hold"/>
                                        <p:tgtEl>
                                          <p:spTgt spid="3">
                                            <p:txEl>
                                              <p:pRg st="0" end="0"/>
                                            </p:txEl>
                                          </p:spTgt>
                                        </p:tgtEl>
                                        <p:attrNameLst>
                                          <p:attrName>ppt_x</p:attrName>
                                          <p:attrName>ppt_y</p:attrName>
                                        </p:attrNameLst>
                                      </p:cBhvr>
                                      <p:rCtr x="139" y="-28287"/>
                                    </p:animMotion>
                                  </p:childTnLst>
                                </p:cTn>
                              </p:par>
                              <p:par>
                                <p:cTn id="13" presetID="64" presetClass="path" presetSubtype="0" accel="50000" decel="50000" fill="hold" nodeType="withEffect">
                                  <p:stCondLst>
                                    <p:cond delay="0"/>
                                  </p:stCondLst>
                                  <p:childTnLst>
                                    <p:animMotion origin="layout" path="M 1.11111E-6 -4.81481E-6 L 1.11111E-6 -0.61643 " pathEditMode="relative" rAng="0" ptsTypes="AA">
                                      <p:cBhvr>
                                        <p:cTn id="14" dur="2000" fill="hold"/>
                                        <p:tgtEl>
                                          <p:spTgt spid="7"/>
                                        </p:tgtEl>
                                        <p:attrNameLst>
                                          <p:attrName>ppt_x</p:attrName>
                                          <p:attrName>ppt_y</p:attrName>
                                        </p:attrNameLst>
                                      </p:cBhvr>
                                      <p:rCtr x="0" y="-30833"/>
                                    </p:animMotion>
                                  </p:childTnLst>
                                </p:cTn>
                              </p:par>
                              <p:par>
                                <p:cTn id="15" presetID="10" presetClass="exit" presetSubtype="0" fill="hold" nodeType="withEffect">
                                  <p:stCondLst>
                                    <p:cond delay="200"/>
                                  </p:stCondLst>
                                  <p:childTnLst>
                                    <p:animEffect transition="out" filter="fade">
                                      <p:cBhvr>
                                        <p:cTn id="16" dur="1500"/>
                                        <p:tgtEl>
                                          <p:spTgt spid="7"/>
                                        </p:tgtEl>
                                      </p:cBhvr>
                                    </p:animEffect>
                                    <p:set>
                                      <p:cBhvr>
                                        <p:cTn id="17" dur="1" fill="hold">
                                          <p:stCondLst>
                                            <p:cond delay="1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P spid="2" grpId="1"/>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
            <a:ext cx="9144000" cy="1579552"/>
          </a:xfrm>
          <a:prstGeom prst="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itchFamily="2" charset="0"/>
              <a:ea typeface="Roboto" pitchFamily="2" charset="0"/>
            </a:endParaRPr>
          </a:p>
        </p:txBody>
      </p:sp>
      <p:sp>
        <p:nvSpPr>
          <p:cNvPr id="4" name="Title 3"/>
          <p:cNvSpPr>
            <a:spLocks noGrp="1"/>
          </p:cNvSpPr>
          <p:nvPr>
            <p:ph type="title"/>
          </p:nvPr>
        </p:nvSpPr>
        <p:spPr>
          <a:xfrm>
            <a:off x="478632" y="164206"/>
            <a:ext cx="8079581" cy="1251141"/>
          </a:xfrm>
        </p:spPr>
        <p:txBody>
          <a:bodyPr>
            <a:normAutofit/>
          </a:bodyPr>
          <a:lstStyle/>
          <a:p>
            <a:r>
              <a:rPr lang="id-ID" sz="4400" dirty="0" smtClean="0">
                <a:solidFill>
                  <a:schemeClr val="bg1"/>
                </a:solidFill>
                <a:latin typeface="Roboto Thin" pitchFamily="2" charset="0"/>
                <a:ea typeface="Roboto Thin" pitchFamily="2" charset="0"/>
              </a:rPr>
              <a:t>Sumberdaya Manusia,</a:t>
            </a:r>
            <a:endParaRPr lang="en-US" dirty="0">
              <a:solidFill>
                <a:schemeClr val="bg1"/>
              </a:solidFill>
              <a:latin typeface="Roboto Thin" pitchFamily="2" charset="0"/>
              <a:ea typeface="Roboto Thin" pitchFamily="2" charset="0"/>
            </a:endParaRPr>
          </a:p>
        </p:txBody>
      </p:sp>
      <p:sp>
        <p:nvSpPr>
          <p:cNvPr id="5" name="Content Placeholder 4"/>
          <p:cNvSpPr>
            <a:spLocks noGrp="1"/>
          </p:cNvSpPr>
          <p:nvPr>
            <p:ph idx="1"/>
          </p:nvPr>
        </p:nvSpPr>
        <p:spPr>
          <a:xfrm>
            <a:off x="478632" y="2088268"/>
            <a:ext cx="8065294" cy="3766185"/>
          </a:xfrm>
        </p:spPr>
        <p:txBody>
          <a:bodyPr>
            <a:normAutofit fontScale="85000" lnSpcReduction="10000"/>
          </a:bodyPr>
          <a:lstStyle/>
          <a:p>
            <a:pPr>
              <a:lnSpc>
                <a:spcPct val="150000"/>
              </a:lnSpc>
              <a:buClr>
                <a:srgbClr val="00B050"/>
              </a:buClr>
              <a:buFont typeface="Courier New" panose="02070309020205020404" pitchFamily="49" charset="0"/>
              <a:buChar char="o"/>
            </a:pPr>
            <a:r>
              <a:rPr lang="en-US" sz="2800" dirty="0">
                <a:latin typeface="Roboto" panose="02000000000000000000" pitchFamily="2" charset="0"/>
                <a:ea typeface="Roboto" panose="02000000000000000000" pitchFamily="2" charset="0"/>
              </a:rPr>
              <a:t>4-5 </a:t>
            </a:r>
            <a:r>
              <a:rPr lang="en-US" sz="2800" dirty="0" err="1">
                <a:latin typeface="Roboto" panose="02000000000000000000" pitchFamily="2" charset="0"/>
                <a:ea typeface="Roboto" panose="02000000000000000000" pitchFamily="2" charset="0"/>
              </a:rPr>
              <a:t>tenaga</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ahli</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terbagi</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atas</a:t>
            </a:r>
            <a:r>
              <a:rPr lang="en-US" sz="2800" dirty="0">
                <a:latin typeface="Roboto" panose="02000000000000000000" pitchFamily="2" charset="0"/>
                <a:ea typeface="Roboto" panose="02000000000000000000" pitchFamily="2" charset="0"/>
              </a:rPr>
              <a:t> project manager, </a:t>
            </a:r>
            <a:r>
              <a:rPr lang="en-US" sz="2800" dirty="0" err="1">
                <a:latin typeface="Roboto" panose="02000000000000000000" pitchFamily="2" charset="0"/>
                <a:ea typeface="Roboto" panose="02000000000000000000" pitchFamily="2" charset="0"/>
              </a:rPr>
              <a:t>sistem</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analis</a:t>
            </a:r>
            <a:r>
              <a:rPr lang="en-US" sz="2800" dirty="0">
                <a:latin typeface="Roboto" panose="02000000000000000000" pitchFamily="2" charset="0"/>
                <a:ea typeface="Roboto" panose="02000000000000000000" pitchFamily="2" charset="0"/>
              </a:rPr>
              <a:t>, programmer, </a:t>
            </a:r>
            <a:r>
              <a:rPr lang="en-US" sz="2800" dirty="0" err="1">
                <a:latin typeface="Roboto" panose="02000000000000000000" pitchFamily="2" charset="0"/>
                <a:ea typeface="Roboto" panose="02000000000000000000" pitchFamily="2" charset="0"/>
              </a:rPr>
              <a:t>desainer</a:t>
            </a:r>
            <a:r>
              <a:rPr lang="en-US" sz="2800" dirty="0">
                <a:latin typeface="Roboto" panose="02000000000000000000" pitchFamily="2" charset="0"/>
                <a:ea typeface="Roboto" panose="02000000000000000000" pitchFamily="2" charset="0"/>
              </a:rPr>
              <a:t>, debugger, </a:t>
            </a:r>
            <a:r>
              <a:rPr lang="en-US" sz="2800" dirty="0" err="1">
                <a:latin typeface="Roboto" panose="02000000000000000000" pitchFamily="2" charset="0"/>
                <a:ea typeface="Roboto" panose="02000000000000000000" pitchFamily="2" charset="0"/>
              </a:rPr>
              <a:t>dan</a:t>
            </a:r>
            <a:r>
              <a:rPr lang="en-US" sz="2800" dirty="0">
                <a:latin typeface="Roboto" panose="02000000000000000000" pitchFamily="2" charset="0"/>
                <a:ea typeface="Roboto" panose="02000000000000000000" pitchFamily="2" charset="0"/>
              </a:rPr>
              <a:t> tester.</a:t>
            </a:r>
          </a:p>
          <a:p>
            <a:pPr>
              <a:lnSpc>
                <a:spcPct val="150000"/>
              </a:lnSpc>
              <a:buClr>
                <a:srgbClr val="00B050"/>
              </a:buClr>
              <a:buFont typeface="Courier New" panose="02070309020205020404" pitchFamily="49" charset="0"/>
              <a:buChar char="o"/>
            </a:pPr>
            <a:r>
              <a:rPr lang="en-US" sz="2800" dirty="0" err="1">
                <a:latin typeface="Roboto" panose="02000000000000000000" pitchFamily="2" charset="0"/>
                <a:ea typeface="Roboto" panose="02000000000000000000" pitchFamily="2" charset="0"/>
              </a:rPr>
              <a:t>Beberapa</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perancang</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bertempat</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tinggal</a:t>
            </a:r>
            <a:r>
              <a:rPr lang="en-US" sz="2800" dirty="0">
                <a:latin typeface="Roboto" panose="02000000000000000000" pitchFamily="2" charset="0"/>
                <a:ea typeface="Roboto" panose="02000000000000000000" pitchFamily="2" charset="0"/>
              </a:rPr>
              <a:t> yang </a:t>
            </a:r>
            <a:r>
              <a:rPr lang="en-US" sz="2800" dirty="0" err="1">
                <a:latin typeface="Roboto" panose="02000000000000000000" pitchFamily="2" charset="0"/>
                <a:ea typeface="Roboto" panose="02000000000000000000" pitchFamily="2" charset="0"/>
              </a:rPr>
              <a:t>jauh</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dari</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kantor</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sehingga</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sulit</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bertatap</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muka</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antar</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anggota</a:t>
            </a:r>
            <a:endParaRPr lang="en-US" sz="2800" dirty="0">
              <a:latin typeface="Roboto" panose="02000000000000000000" pitchFamily="2" charset="0"/>
              <a:ea typeface="Roboto" panose="02000000000000000000" pitchFamily="2" charset="0"/>
            </a:endParaRPr>
          </a:p>
          <a:p>
            <a:pPr>
              <a:lnSpc>
                <a:spcPct val="150000"/>
              </a:lnSpc>
              <a:buClr>
                <a:srgbClr val="00B050"/>
              </a:buClr>
              <a:buFont typeface="Courier New" panose="02070309020205020404" pitchFamily="49" charset="0"/>
              <a:buChar char="o"/>
            </a:pPr>
            <a:r>
              <a:rPr lang="en-US" sz="2800" dirty="0" err="1">
                <a:latin typeface="Roboto" panose="02000000000000000000" pitchFamily="2" charset="0"/>
                <a:ea typeface="Roboto" panose="02000000000000000000" pitchFamily="2" charset="0"/>
              </a:rPr>
              <a:t>Untuk</a:t>
            </a:r>
            <a:r>
              <a:rPr lang="en-US" sz="2800" dirty="0">
                <a:latin typeface="Roboto" panose="02000000000000000000" pitchFamily="2" charset="0"/>
                <a:ea typeface="Roboto" panose="02000000000000000000" pitchFamily="2" charset="0"/>
              </a:rPr>
              <a:t> list </a:t>
            </a:r>
            <a:r>
              <a:rPr lang="en-US" sz="2800" dirty="0" err="1">
                <a:latin typeface="Roboto" panose="02000000000000000000" pitchFamily="2" charset="0"/>
                <a:ea typeface="Roboto" panose="02000000000000000000" pitchFamily="2" charset="0"/>
              </a:rPr>
              <a:t>anggota</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dan</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peranannya</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terdapat</a:t>
            </a:r>
            <a:r>
              <a:rPr lang="en-US" sz="2800" dirty="0">
                <a:latin typeface="Roboto" panose="02000000000000000000" pitchFamily="2" charset="0"/>
                <a:ea typeface="Roboto" panose="02000000000000000000" pitchFamily="2" charset="0"/>
              </a:rPr>
              <a:t> di slide </a:t>
            </a:r>
            <a:r>
              <a:rPr lang="id-ID" sz="2800" dirty="0" smtClean="0">
                <a:latin typeface="Roboto" panose="02000000000000000000" pitchFamily="2" charset="0"/>
                <a:ea typeface="Roboto" panose="02000000000000000000" pitchFamily="2" charset="0"/>
              </a:rPr>
              <a:t>di bawah ini</a:t>
            </a:r>
            <a:endParaRPr lang="en-US" sz="2800" dirty="0">
              <a:latin typeface="Roboto" panose="02000000000000000000" pitchFamily="2" charset="0"/>
              <a:ea typeface="Roboto" panose="02000000000000000000" pitchFamily="2" charset="0"/>
            </a:endParaRPr>
          </a:p>
        </p:txBody>
      </p:sp>
      <p:grpSp>
        <p:nvGrpSpPr>
          <p:cNvPr id="12" name="Group 11"/>
          <p:cNvGrpSpPr/>
          <p:nvPr/>
        </p:nvGrpSpPr>
        <p:grpSpPr>
          <a:xfrm>
            <a:off x="8184723" y="5924278"/>
            <a:ext cx="669705" cy="669705"/>
            <a:chOff x="996287" y="4278573"/>
            <a:chExt cx="968991" cy="968991"/>
          </a:xfrm>
        </p:grpSpPr>
        <p:sp>
          <p:nvSpPr>
            <p:cNvPr id="13" name="Oval 12"/>
            <p:cNvSpPr/>
            <p:nvPr/>
          </p:nvSpPr>
          <p:spPr>
            <a:xfrm>
              <a:off x="996287" y="4278573"/>
              <a:ext cx="968991" cy="968991"/>
            </a:xfrm>
            <a:prstGeom prst="ellipse">
              <a:avLst/>
            </a:prstGeom>
            <a:solidFill>
              <a:srgbClr val="FCF00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1268535" y="4552236"/>
              <a:ext cx="417725" cy="421666"/>
            </a:xfrm>
            <a:prstGeom prst="rect">
              <a:avLst/>
            </a:prstGeom>
          </p:spPr>
        </p:pic>
      </p:grpSp>
    </p:spTree>
    <p:extLst>
      <p:ext uri="{BB962C8B-B14F-4D97-AF65-F5344CB8AC3E}">
        <p14:creationId xmlns:p14="http://schemas.microsoft.com/office/powerpoint/2010/main" val="172827705"/>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300" fill="hold"/>
                                        <p:tgtEl>
                                          <p:spTgt spid="12"/>
                                        </p:tgtEl>
                                        <p:attrNameLst>
                                          <p:attrName>ppt_x</p:attrName>
                                        </p:attrNameLst>
                                      </p:cBhvr>
                                      <p:tavLst>
                                        <p:tav tm="0">
                                          <p:val>
                                            <p:strVal val="#ppt_x"/>
                                          </p:val>
                                        </p:tav>
                                        <p:tav tm="100000">
                                          <p:val>
                                            <p:strVal val="#ppt_x"/>
                                          </p:val>
                                        </p:tav>
                                      </p:tavLst>
                                    </p:anim>
                                    <p:anim calcmode="lin" valueType="num">
                                      <p:cBhvr additive="base">
                                        <p:cTn id="8" dur="3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
            <a:ext cx="9144000" cy="1579552"/>
          </a:xfrm>
          <a:prstGeom prst="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itchFamily="2" charset="0"/>
              <a:ea typeface="Roboto" pitchFamily="2" charset="0"/>
            </a:endParaRPr>
          </a:p>
        </p:txBody>
      </p:sp>
      <p:sp>
        <p:nvSpPr>
          <p:cNvPr id="4" name="Title 3"/>
          <p:cNvSpPr>
            <a:spLocks noGrp="1"/>
          </p:cNvSpPr>
          <p:nvPr>
            <p:ph type="title"/>
          </p:nvPr>
        </p:nvSpPr>
        <p:spPr>
          <a:xfrm>
            <a:off x="478632" y="164206"/>
            <a:ext cx="8079581" cy="1251141"/>
          </a:xfrm>
        </p:spPr>
        <p:txBody>
          <a:bodyPr>
            <a:normAutofit/>
          </a:bodyPr>
          <a:lstStyle/>
          <a:p>
            <a:r>
              <a:rPr lang="id-ID" sz="4400" dirty="0" smtClean="0">
                <a:solidFill>
                  <a:schemeClr val="bg1"/>
                </a:solidFill>
                <a:latin typeface="Roboto Thin" pitchFamily="2" charset="0"/>
                <a:ea typeface="Roboto Thin" pitchFamily="2" charset="0"/>
              </a:rPr>
              <a:t>Sumberdaya Manusia,</a:t>
            </a:r>
            <a:endParaRPr lang="en-US" dirty="0">
              <a:solidFill>
                <a:schemeClr val="bg1"/>
              </a:solidFill>
              <a:latin typeface="Roboto Thin" pitchFamily="2" charset="0"/>
              <a:ea typeface="Roboto Thin" pitchFamily="2" charset="0"/>
            </a:endParaRPr>
          </a:p>
        </p:txBody>
      </p:sp>
      <p:sp>
        <p:nvSpPr>
          <p:cNvPr id="5" name="Content Placeholder 4"/>
          <p:cNvSpPr>
            <a:spLocks noGrp="1"/>
          </p:cNvSpPr>
          <p:nvPr>
            <p:ph idx="1"/>
          </p:nvPr>
        </p:nvSpPr>
        <p:spPr>
          <a:xfrm>
            <a:off x="478632" y="2088268"/>
            <a:ext cx="8065294" cy="3766185"/>
          </a:xfrm>
        </p:spPr>
        <p:txBody>
          <a:bodyPr>
            <a:normAutofit fontScale="70000" lnSpcReduction="20000"/>
          </a:bodyPr>
          <a:lstStyle/>
          <a:p>
            <a:pPr>
              <a:lnSpc>
                <a:spcPct val="150000"/>
              </a:lnSpc>
              <a:buClr>
                <a:srgbClr val="00B050"/>
              </a:buClr>
              <a:buFont typeface="Courier New" panose="02070309020205020404" pitchFamily="49" charset="0"/>
              <a:buChar char="o"/>
            </a:pPr>
            <a:r>
              <a:rPr lang="en-US" sz="2800" b="1" dirty="0">
                <a:latin typeface="Roboto Thin" pitchFamily="2" charset="0"/>
                <a:ea typeface="Roboto Thin" pitchFamily="2" charset="0"/>
              </a:rPr>
              <a:t>M. Iqbal Tanjung </a:t>
            </a:r>
            <a:r>
              <a:rPr lang="id-ID" sz="2800" dirty="0" smtClean="0">
                <a:latin typeface="Roboto Thin" pitchFamily="2" charset="0"/>
                <a:ea typeface="Roboto Thin" pitchFamily="2" charset="0"/>
              </a:rPr>
              <a:t>	 </a:t>
            </a:r>
            <a:r>
              <a:rPr lang="en-US" sz="2800" dirty="0" smtClean="0">
                <a:latin typeface="Roboto Thin" pitchFamily="2" charset="0"/>
                <a:ea typeface="Roboto Thin" pitchFamily="2" charset="0"/>
              </a:rPr>
              <a:t>: </a:t>
            </a:r>
            <a:r>
              <a:rPr lang="en-US" sz="2800" dirty="0">
                <a:latin typeface="Roboto Thin" pitchFamily="2" charset="0"/>
                <a:ea typeface="Roboto Thin" pitchFamily="2" charset="0"/>
              </a:rPr>
              <a:t>PM, System Designer, Debugger, UI Designer</a:t>
            </a:r>
          </a:p>
          <a:p>
            <a:pPr>
              <a:lnSpc>
                <a:spcPct val="150000"/>
              </a:lnSpc>
              <a:buClr>
                <a:srgbClr val="00B050"/>
              </a:buClr>
              <a:buFont typeface="Courier New" panose="02070309020205020404" pitchFamily="49" charset="0"/>
              <a:buChar char="o"/>
            </a:pPr>
            <a:r>
              <a:rPr lang="en-US" sz="2800" b="1" dirty="0">
                <a:latin typeface="Roboto Thin" pitchFamily="2" charset="0"/>
                <a:ea typeface="Roboto Thin" pitchFamily="2" charset="0"/>
              </a:rPr>
              <a:t>Randy Bastian </a:t>
            </a:r>
            <a:r>
              <a:rPr lang="en-US" sz="2800" dirty="0">
                <a:latin typeface="Roboto Thin" pitchFamily="2" charset="0"/>
                <a:ea typeface="Roboto Thin" pitchFamily="2" charset="0"/>
              </a:rPr>
              <a:t>	  </a:t>
            </a:r>
            <a:r>
              <a:rPr lang="id-ID" sz="2800" dirty="0" smtClean="0">
                <a:latin typeface="Roboto Thin" pitchFamily="2" charset="0"/>
                <a:ea typeface="Roboto Thin" pitchFamily="2" charset="0"/>
              </a:rPr>
              <a:t>	</a:t>
            </a:r>
            <a:r>
              <a:rPr lang="en-US" sz="2800" dirty="0" smtClean="0">
                <a:latin typeface="Roboto Thin" pitchFamily="2" charset="0"/>
                <a:ea typeface="Roboto Thin" pitchFamily="2" charset="0"/>
              </a:rPr>
              <a:t> </a:t>
            </a:r>
            <a:r>
              <a:rPr lang="en-US" sz="2800" dirty="0">
                <a:latin typeface="Roboto Thin" pitchFamily="2" charset="0"/>
                <a:ea typeface="Roboto Thin" pitchFamily="2" charset="0"/>
              </a:rPr>
              <a:t>: Programmer, Debugger, Tester</a:t>
            </a:r>
          </a:p>
          <a:p>
            <a:pPr>
              <a:lnSpc>
                <a:spcPct val="150000"/>
              </a:lnSpc>
              <a:buClr>
                <a:srgbClr val="00B050"/>
              </a:buClr>
              <a:buFont typeface="Courier New" panose="02070309020205020404" pitchFamily="49" charset="0"/>
              <a:buChar char="o"/>
            </a:pPr>
            <a:r>
              <a:rPr lang="en-US" sz="2800" b="1" dirty="0" err="1">
                <a:latin typeface="Roboto Thin" pitchFamily="2" charset="0"/>
                <a:ea typeface="Roboto Thin" pitchFamily="2" charset="0"/>
              </a:rPr>
              <a:t>Dewi</a:t>
            </a:r>
            <a:r>
              <a:rPr lang="en-US" sz="2800" b="1" dirty="0">
                <a:latin typeface="Roboto Thin" pitchFamily="2" charset="0"/>
                <a:ea typeface="Roboto Thin" pitchFamily="2" charset="0"/>
              </a:rPr>
              <a:t> Maya </a:t>
            </a:r>
            <a:r>
              <a:rPr lang="en-US" sz="2800" b="1" dirty="0" err="1">
                <a:latin typeface="Roboto Thin" pitchFamily="2" charset="0"/>
                <a:ea typeface="Roboto Thin" pitchFamily="2" charset="0"/>
              </a:rPr>
              <a:t>Fitriana</a:t>
            </a:r>
            <a:r>
              <a:rPr lang="en-US" sz="2800" b="1" dirty="0">
                <a:latin typeface="Roboto Thin" pitchFamily="2" charset="0"/>
                <a:ea typeface="Roboto Thin" pitchFamily="2" charset="0"/>
              </a:rPr>
              <a:t>    </a:t>
            </a:r>
            <a:r>
              <a:rPr lang="id-ID" sz="2800" dirty="0" smtClean="0">
                <a:latin typeface="Roboto Thin" pitchFamily="2" charset="0"/>
                <a:ea typeface="Roboto Thin" pitchFamily="2" charset="0"/>
              </a:rPr>
              <a:t>	</a:t>
            </a:r>
            <a:r>
              <a:rPr lang="en-US" sz="2800" dirty="0" smtClean="0">
                <a:latin typeface="Roboto Thin" pitchFamily="2" charset="0"/>
                <a:ea typeface="Roboto Thin" pitchFamily="2" charset="0"/>
              </a:rPr>
              <a:t> </a:t>
            </a:r>
            <a:r>
              <a:rPr lang="en-US" sz="2800" dirty="0">
                <a:latin typeface="Roboto Thin" pitchFamily="2" charset="0"/>
                <a:ea typeface="Roboto Thin" pitchFamily="2" charset="0"/>
              </a:rPr>
              <a:t>: </a:t>
            </a:r>
            <a:r>
              <a:rPr lang="en-US" sz="2800" dirty="0" err="1">
                <a:latin typeface="Roboto Thin" pitchFamily="2" charset="0"/>
                <a:ea typeface="Roboto Thin" pitchFamily="2" charset="0"/>
              </a:rPr>
              <a:t>Dokumentator</a:t>
            </a:r>
            <a:r>
              <a:rPr lang="en-US" sz="2800" dirty="0">
                <a:latin typeface="Roboto Thin" pitchFamily="2" charset="0"/>
                <a:ea typeface="Roboto Thin" pitchFamily="2" charset="0"/>
              </a:rPr>
              <a:t>, System Analyst, UI Designer, </a:t>
            </a:r>
            <a:endParaRPr lang="id-ID" sz="2800" dirty="0" smtClean="0">
              <a:latin typeface="Roboto Thin" pitchFamily="2" charset="0"/>
              <a:ea typeface="Roboto Thin" pitchFamily="2" charset="0"/>
            </a:endParaRPr>
          </a:p>
          <a:p>
            <a:pPr marL="0" indent="0">
              <a:lnSpc>
                <a:spcPct val="150000"/>
              </a:lnSpc>
              <a:buClr>
                <a:srgbClr val="00B050"/>
              </a:buClr>
              <a:buNone/>
            </a:pPr>
            <a:r>
              <a:rPr lang="id-ID" sz="2800" dirty="0" smtClean="0">
                <a:latin typeface="Roboto Thin" pitchFamily="2" charset="0"/>
                <a:ea typeface="Roboto Thin" pitchFamily="2" charset="0"/>
              </a:rPr>
              <a:t>			   </a:t>
            </a:r>
            <a:r>
              <a:rPr lang="en-US" sz="2800" dirty="0" smtClean="0">
                <a:latin typeface="Roboto Thin" pitchFamily="2" charset="0"/>
                <a:ea typeface="Roboto Thin" pitchFamily="2" charset="0"/>
              </a:rPr>
              <a:t>Tester</a:t>
            </a:r>
            <a:endParaRPr lang="en-US" sz="2800" dirty="0">
              <a:latin typeface="Roboto Thin" pitchFamily="2" charset="0"/>
              <a:ea typeface="Roboto Thin" pitchFamily="2" charset="0"/>
            </a:endParaRPr>
          </a:p>
          <a:p>
            <a:pPr>
              <a:lnSpc>
                <a:spcPct val="150000"/>
              </a:lnSpc>
              <a:buClr>
                <a:srgbClr val="00B050"/>
              </a:buClr>
              <a:buFont typeface="Courier New" panose="02070309020205020404" pitchFamily="49" charset="0"/>
              <a:buChar char="o"/>
            </a:pPr>
            <a:r>
              <a:rPr lang="en-US" sz="2800" b="1" dirty="0">
                <a:latin typeface="Roboto Thin" pitchFamily="2" charset="0"/>
                <a:ea typeface="Roboto Thin" pitchFamily="2" charset="0"/>
              </a:rPr>
              <a:t>M. </a:t>
            </a:r>
            <a:r>
              <a:rPr lang="en-US" sz="2800" b="1" dirty="0" err="1">
                <a:latin typeface="Roboto Thin" pitchFamily="2" charset="0"/>
                <a:ea typeface="Roboto Thin" pitchFamily="2" charset="0"/>
              </a:rPr>
              <a:t>Arief</a:t>
            </a:r>
            <a:r>
              <a:rPr lang="en-US" sz="2800" b="1" dirty="0">
                <a:latin typeface="Roboto Thin" pitchFamily="2" charset="0"/>
                <a:ea typeface="Roboto Thin" pitchFamily="2" charset="0"/>
              </a:rPr>
              <a:t> </a:t>
            </a:r>
            <a:r>
              <a:rPr lang="en-US" sz="2800" b="1" dirty="0" err="1">
                <a:latin typeface="Roboto Thin" pitchFamily="2" charset="0"/>
                <a:ea typeface="Roboto Thin" pitchFamily="2" charset="0"/>
              </a:rPr>
              <a:t>Ridwan</a:t>
            </a:r>
            <a:r>
              <a:rPr lang="en-US" sz="2800" dirty="0">
                <a:latin typeface="Roboto Thin" pitchFamily="2" charset="0"/>
                <a:ea typeface="Roboto Thin" pitchFamily="2" charset="0"/>
              </a:rPr>
              <a:t>	 </a:t>
            </a:r>
            <a:r>
              <a:rPr lang="en-US" sz="2800" dirty="0" smtClean="0">
                <a:latin typeface="Roboto Thin" pitchFamily="2" charset="0"/>
                <a:ea typeface="Roboto Thin" pitchFamily="2" charset="0"/>
              </a:rPr>
              <a:t> </a:t>
            </a:r>
            <a:r>
              <a:rPr lang="en-US" sz="2800" dirty="0">
                <a:latin typeface="Roboto Thin" pitchFamily="2" charset="0"/>
                <a:ea typeface="Roboto Thin" pitchFamily="2" charset="0"/>
              </a:rPr>
              <a:t>: Programmer, Database Designer, Debugger</a:t>
            </a:r>
          </a:p>
          <a:p>
            <a:pPr>
              <a:lnSpc>
                <a:spcPct val="150000"/>
              </a:lnSpc>
              <a:buClr>
                <a:srgbClr val="00B050"/>
              </a:buClr>
              <a:buFont typeface="Courier New" panose="02070309020205020404" pitchFamily="49" charset="0"/>
              <a:buChar char="o"/>
            </a:pPr>
            <a:r>
              <a:rPr lang="en-US" sz="2800" b="1" dirty="0">
                <a:latin typeface="Roboto Thin" pitchFamily="2" charset="0"/>
                <a:ea typeface="Roboto Thin" pitchFamily="2" charset="0"/>
              </a:rPr>
              <a:t>Aditya Putra </a:t>
            </a:r>
            <a:r>
              <a:rPr lang="en-US" sz="2800" b="1" dirty="0" err="1">
                <a:latin typeface="Roboto Thin" pitchFamily="2" charset="0"/>
                <a:ea typeface="Roboto Thin" pitchFamily="2" charset="0"/>
              </a:rPr>
              <a:t>Ferza</a:t>
            </a:r>
            <a:r>
              <a:rPr lang="en-US" sz="2800" b="1" dirty="0">
                <a:latin typeface="Roboto Thin" pitchFamily="2" charset="0"/>
                <a:ea typeface="Roboto Thin" pitchFamily="2" charset="0"/>
              </a:rPr>
              <a:t>      </a:t>
            </a:r>
            <a:r>
              <a:rPr lang="id-ID" sz="2800" dirty="0" smtClean="0">
                <a:latin typeface="Roboto Thin" pitchFamily="2" charset="0"/>
                <a:ea typeface="Roboto Thin" pitchFamily="2" charset="0"/>
              </a:rPr>
              <a:t>	  </a:t>
            </a:r>
            <a:r>
              <a:rPr lang="en-US" sz="2800" dirty="0" smtClean="0">
                <a:latin typeface="Roboto Thin" pitchFamily="2" charset="0"/>
                <a:ea typeface="Roboto Thin" pitchFamily="2" charset="0"/>
              </a:rPr>
              <a:t>: </a:t>
            </a:r>
            <a:r>
              <a:rPr lang="en-US" sz="2800" dirty="0">
                <a:latin typeface="Roboto Thin" pitchFamily="2" charset="0"/>
                <a:ea typeface="Roboto Thin" pitchFamily="2" charset="0"/>
              </a:rPr>
              <a:t>UI Designer, System Analyst</a:t>
            </a:r>
          </a:p>
        </p:txBody>
      </p:sp>
      <p:grpSp>
        <p:nvGrpSpPr>
          <p:cNvPr id="12" name="Group 11"/>
          <p:cNvGrpSpPr/>
          <p:nvPr/>
        </p:nvGrpSpPr>
        <p:grpSpPr>
          <a:xfrm>
            <a:off x="8184723" y="5924278"/>
            <a:ext cx="669705" cy="669705"/>
            <a:chOff x="996287" y="4278573"/>
            <a:chExt cx="968991" cy="968991"/>
          </a:xfrm>
        </p:grpSpPr>
        <p:sp>
          <p:nvSpPr>
            <p:cNvPr id="13" name="Oval 12"/>
            <p:cNvSpPr/>
            <p:nvPr/>
          </p:nvSpPr>
          <p:spPr>
            <a:xfrm>
              <a:off x="996287" y="4278573"/>
              <a:ext cx="968991" cy="968991"/>
            </a:xfrm>
            <a:prstGeom prst="ellipse">
              <a:avLst/>
            </a:prstGeom>
            <a:solidFill>
              <a:srgbClr val="FCF00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1268535" y="4552236"/>
              <a:ext cx="417725" cy="421666"/>
            </a:xfrm>
            <a:prstGeom prst="rect">
              <a:avLst/>
            </a:prstGeom>
          </p:spPr>
        </p:pic>
      </p:grpSp>
    </p:spTree>
    <p:extLst>
      <p:ext uri="{BB962C8B-B14F-4D97-AF65-F5344CB8AC3E}">
        <p14:creationId xmlns:p14="http://schemas.microsoft.com/office/powerpoint/2010/main" val="946129276"/>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300" fill="hold"/>
                                        <p:tgtEl>
                                          <p:spTgt spid="12"/>
                                        </p:tgtEl>
                                        <p:attrNameLst>
                                          <p:attrName>ppt_x</p:attrName>
                                        </p:attrNameLst>
                                      </p:cBhvr>
                                      <p:tavLst>
                                        <p:tav tm="0">
                                          <p:val>
                                            <p:strVal val="#ppt_x"/>
                                          </p:val>
                                        </p:tav>
                                        <p:tav tm="100000">
                                          <p:val>
                                            <p:strVal val="#ppt_x"/>
                                          </p:val>
                                        </p:tav>
                                      </p:tavLst>
                                    </p:anim>
                                    <p:anim calcmode="lin" valueType="num">
                                      <p:cBhvr additive="base">
                                        <p:cTn id="8" dur="3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
            <a:ext cx="9144000" cy="1579552"/>
          </a:xfrm>
          <a:prstGeom prst="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itchFamily="2" charset="0"/>
              <a:ea typeface="Roboto" pitchFamily="2" charset="0"/>
            </a:endParaRPr>
          </a:p>
        </p:txBody>
      </p:sp>
      <p:sp>
        <p:nvSpPr>
          <p:cNvPr id="4" name="Title 3"/>
          <p:cNvSpPr>
            <a:spLocks noGrp="1"/>
          </p:cNvSpPr>
          <p:nvPr>
            <p:ph type="title"/>
          </p:nvPr>
        </p:nvSpPr>
        <p:spPr>
          <a:xfrm>
            <a:off x="478632" y="164206"/>
            <a:ext cx="8079581" cy="1251141"/>
          </a:xfrm>
        </p:spPr>
        <p:txBody>
          <a:bodyPr>
            <a:normAutofit/>
          </a:bodyPr>
          <a:lstStyle/>
          <a:p>
            <a:r>
              <a:rPr lang="id-ID" sz="3600" dirty="0" smtClean="0">
                <a:solidFill>
                  <a:schemeClr val="bg1"/>
                </a:solidFill>
                <a:latin typeface="Roboto Thin" pitchFamily="2" charset="0"/>
                <a:ea typeface="Roboto Thin" pitchFamily="2" charset="0"/>
              </a:rPr>
              <a:t>Lingkungan Pengembangan</a:t>
            </a:r>
            <a:br>
              <a:rPr lang="id-ID" sz="3600" dirty="0" smtClean="0">
                <a:solidFill>
                  <a:schemeClr val="bg1"/>
                </a:solidFill>
                <a:latin typeface="Roboto Thin" pitchFamily="2" charset="0"/>
                <a:ea typeface="Roboto Thin" pitchFamily="2" charset="0"/>
              </a:rPr>
            </a:br>
            <a:r>
              <a:rPr lang="id-ID" sz="3600" dirty="0" smtClean="0">
                <a:solidFill>
                  <a:schemeClr val="bg1"/>
                </a:solidFill>
                <a:latin typeface="Roboto Thin" pitchFamily="2" charset="0"/>
                <a:ea typeface="Roboto Thin" pitchFamily="2" charset="0"/>
              </a:rPr>
              <a:t>(Development Enviroment)</a:t>
            </a:r>
            <a:endParaRPr lang="en-US" sz="4000" dirty="0">
              <a:solidFill>
                <a:schemeClr val="bg1"/>
              </a:solidFill>
              <a:latin typeface="Roboto Thin" pitchFamily="2" charset="0"/>
              <a:ea typeface="Roboto Thin" pitchFamily="2" charset="0"/>
            </a:endParaRPr>
          </a:p>
        </p:txBody>
      </p:sp>
      <p:sp>
        <p:nvSpPr>
          <p:cNvPr id="5" name="Content Placeholder 4"/>
          <p:cNvSpPr>
            <a:spLocks noGrp="1"/>
          </p:cNvSpPr>
          <p:nvPr>
            <p:ph idx="1"/>
          </p:nvPr>
        </p:nvSpPr>
        <p:spPr>
          <a:xfrm>
            <a:off x="478632" y="2088268"/>
            <a:ext cx="8065294" cy="3766185"/>
          </a:xfrm>
        </p:spPr>
        <p:txBody>
          <a:bodyPr>
            <a:normAutofit/>
          </a:bodyPr>
          <a:lstStyle/>
          <a:p>
            <a:pPr>
              <a:lnSpc>
                <a:spcPct val="150000"/>
              </a:lnSpc>
              <a:buClr>
                <a:srgbClr val="00B050"/>
              </a:buClr>
              <a:buFont typeface="Courier New" panose="02070309020205020404" pitchFamily="49" charset="0"/>
              <a:buChar char="o"/>
            </a:pPr>
            <a:r>
              <a:rPr lang="en-US" sz="2000" dirty="0" err="1">
                <a:latin typeface="Roboto" panose="02000000000000000000" pitchFamily="2" charset="0"/>
                <a:ea typeface="Roboto" panose="02000000000000000000" pitchFamily="2" charset="0"/>
              </a:rPr>
              <a:t>Tiap</a:t>
            </a:r>
            <a:r>
              <a:rPr lang="en-US" sz="2000" dirty="0">
                <a:latin typeface="Roboto" panose="02000000000000000000" pitchFamily="2" charset="0"/>
                <a:ea typeface="Roboto" panose="02000000000000000000" pitchFamily="2" charset="0"/>
              </a:rPr>
              <a:t> </a:t>
            </a:r>
            <a:r>
              <a:rPr lang="en-US" sz="2000" dirty="0" err="1">
                <a:latin typeface="Roboto" panose="02000000000000000000" pitchFamily="2" charset="0"/>
                <a:ea typeface="Roboto" panose="02000000000000000000" pitchFamily="2" charset="0"/>
              </a:rPr>
              <a:t>tenaga</a:t>
            </a:r>
            <a:r>
              <a:rPr lang="en-US" sz="2000" dirty="0">
                <a:latin typeface="Roboto" panose="02000000000000000000" pitchFamily="2" charset="0"/>
                <a:ea typeface="Roboto" panose="02000000000000000000" pitchFamily="2" charset="0"/>
              </a:rPr>
              <a:t> </a:t>
            </a:r>
            <a:r>
              <a:rPr lang="en-US" sz="2000" dirty="0" err="1">
                <a:latin typeface="Roboto" panose="02000000000000000000" pitchFamily="2" charset="0"/>
                <a:ea typeface="Roboto" panose="02000000000000000000" pitchFamily="2" charset="0"/>
              </a:rPr>
              <a:t>ahli</a:t>
            </a:r>
            <a:r>
              <a:rPr lang="en-US" sz="2000" dirty="0">
                <a:latin typeface="Roboto" panose="02000000000000000000" pitchFamily="2" charset="0"/>
                <a:ea typeface="Roboto" panose="02000000000000000000" pitchFamily="2" charset="0"/>
              </a:rPr>
              <a:t> </a:t>
            </a:r>
            <a:r>
              <a:rPr lang="en-US" sz="2000" dirty="0" err="1">
                <a:latin typeface="Roboto" panose="02000000000000000000" pitchFamily="2" charset="0"/>
                <a:ea typeface="Roboto" panose="02000000000000000000" pitchFamily="2" charset="0"/>
              </a:rPr>
              <a:t>memiliki</a:t>
            </a:r>
            <a:r>
              <a:rPr lang="en-US" sz="2000" dirty="0">
                <a:latin typeface="Roboto" panose="02000000000000000000" pitchFamily="2" charset="0"/>
                <a:ea typeface="Roboto" panose="02000000000000000000" pitchFamily="2" charset="0"/>
              </a:rPr>
              <a:t> laptop </a:t>
            </a:r>
            <a:r>
              <a:rPr lang="en-US" sz="2000" dirty="0" err="1">
                <a:latin typeface="Roboto" panose="02000000000000000000" pitchFamily="2" charset="0"/>
                <a:ea typeface="Roboto" panose="02000000000000000000" pitchFamily="2" charset="0"/>
              </a:rPr>
              <a:t>dengan</a:t>
            </a:r>
            <a:r>
              <a:rPr lang="en-US" sz="2000" dirty="0">
                <a:latin typeface="Roboto" panose="02000000000000000000" pitchFamily="2" charset="0"/>
                <a:ea typeface="Roboto" panose="02000000000000000000" pitchFamily="2" charset="0"/>
              </a:rPr>
              <a:t> </a:t>
            </a:r>
            <a:r>
              <a:rPr lang="en-US" sz="2000" dirty="0" err="1">
                <a:latin typeface="Roboto" panose="02000000000000000000" pitchFamily="2" charset="0"/>
                <a:ea typeface="Roboto" panose="02000000000000000000" pitchFamily="2" charset="0"/>
              </a:rPr>
              <a:t>performa</a:t>
            </a:r>
            <a:r>
              <a:rPr lang="en-US" sz="2000" dirty="0">
                <a:latin typeface="Roboto" panose="02000000000000000000" pitchFamily="2" charset="0"/>
                <a:ea typeface="Roboto" panose="02000000000000000000" pitchFamily="2" charset="0"/>
              </a:rPr>
              <a:t> </a:t>
            </a:r>
            <a:r>
              <a:rPr lang="en-US" sz="2000" dirty="0" err="1">
                <a:latin typeface="Roboto" panose="02000000000000000000" pitchFamily="2" charset="0"/>
                <a:ea typeface="Roboto" panose="02000000000000000000" pitchFamily="2" charset="0"/>
              </a:rPr>
              <a:t>menengah</a:t>
            </a:r>
            <a:r>
              <a:rPr lang="en-US" sz="2000" dirty="0">
                <a:latin typeface="Roboto" panose="02000000000000000000" pitchFamily="2" charset="0"/>
                <a:ea typeface="Roboto" panose="02000000000000000000" pitchFamily="2" charset="0"/>
              </a:rPr>
              <a:t> </a:t>
            </a:r>
            <a:r>
              <a:rPr lang="en-US" sz="2000" dirty="0" err="1">
                <a:latin typeface="Roboto" panose="02000000000000000000" pitchFamily="2" charset="0"/>
                <a:ea typeface="Roboto" panose="02000000000000000000" pitchFamily="2" charset="0"/>
              </a:rPr>
              <a:t>ke</a:t>
            </a:r>
            <a:r>
              <a:rPr lang="en-US" sz="2000" dirty="0">
                <a:latin typeface="Roboto" panose="02000000000000000000" pitchFamily="2" charset="0"/>
                <a:ea typeface="Roboto" panose="02000000000000000000" pitchFamily="2" charset="0"/>
              </a:rPr>
              <a:t> </a:t>
            </a:r>
            <a:r>
              <a:rPr lang="en-US" sz="2000" dirty="0" err="1">
                <a:latin typeface="Roboto" panose="02000000000000000000" pitchFamily="2" charset="0"/>
                <a:ea typeface="Roboto" panose="02000000000000000000" pitchFamily="2" charset="0"/>
              </a:rPr>
              <a:t>atas</a:t>
            </a:r>
            <a:r>
              <a:rPr lang="en-US" sz="2000" dirty="0">
                <a:latin typeface="Roboto" panose="02000000000000000000" pitchFamily="2" charset="0"/>
                <a:ea typeface="Roboto" panose="02000000000000000000" pitchFamily="2" charset="0"/>
              </a:rPr>
              <a:t>, </a:t>
            </a:r>
            <a:r>
              <a:rPr lang="en-US" sz="2000" dirty="0" err="1">
                <a:latin typeface="Roboto" panose="02000000000000000000" pitchFamily="2" charset="0"/>
                <a:ea typeface="Roboto" panose="02000000000000000000" pitchFamily="2" charset="0"/>
              </a:rPr>
              <a:t>aplikasi</a:t>
            </a:r>
            <a:r>
              <a:rPr lang="en-US" sz="2000" dirty="0">
                <a:latin typeface="Roboto" panose="02000000000000000000" pitchFamily="2" charset="0"/>
                <a:ea typeface="Roboto" panose="02000000000000000000" pitchFamily="2" charset="0"/>
              </a:rPr>
              <a:t> yang </a:t>
            </a:r>
            <a:r>
              <a:rPr lang="en-US" sz="2000" dirty="0" err="1">
                <a:latin typeface="Roboto" panose="02000000000000000000" pitchFamily="2" charset="0"/>
                <a:ea typeface="Roboto" panose="02000000000000000000" pitchFamily="2" charset="0"/>
              </a:rPr>
              <a:t>mendukung</a:t>
            </a:r>
            <a:r>
              <a:rPr lang="en-US" sz="2000" dirty="0">
                <a:latin typeface="Roboto" panose="02000000000000000000" pitchFamily="2" charset="0"/>
                <a:ea typeface="Roboto" panose="02000000000000000000" pitchFamily="2" charset="0"/>
              </a:rPr>
              <a:t>, </a:t>
            </a:r>
            <a:r>
              <a:rPr lang="en-US" sz="2000" dirty="0" err="1">
                <a:latin typeface="Roboto" panose="02000000000000000000" pitchFamily="2" charset="0"/>
                <a:ea typeface="Roboto" panose="02000000000000000000" pitchFamily="2" charset="0"/>
              </a:rPr>
              <a:t>dan</a:t>
            </a:r>
            <a:r>
              <a:rPr lang="en-US" sz="2000" dirty="0">
                <a:latin typeface="Roboto" panose="02000000000000000000" pitchFamily="2" charset="0"/>
                <a:ea typeface="Roboto" panose="02000000000000000000" pitchFamily="2" charset="0"/>
              </a:rPr>
              <a:t> </a:t>
            </a:r>
            <a:r>
              <a:rPr lang="en-US" sz="2000" dirty="0" err="1">
                <a:latin typeface="Roboto" panose="02000000000000000000" pitchFamily="2" charset="0"/>
                <a:ea typeface="Roboto" panose="02000000000000000000" pitchFamily="2" charset="0"/>
              </a:rPr>
              <a:t>koneksi</a:t>
            </a:r>
            <a:r>
              <a:rPr lang="en-US" sz="2000" dirty="0">
                <a:latin typeface="Roboto" panose="02000000000000000000" pitchFamily="2" charset="0"/>
                <a:ea typeface="Roboto" panose="02000000000000000000" pitchFamily="2" charset="0"/>
              </a:rPr>
              <a:t> internet yang </a:t>
            </a:r>
            <a:r>
              <a:rPr lang="en-US" sz="2000" dirty="0" err="1">
                <a:latin typeface="Roboto" panose="02000000000000000000" pitchFamily="2" charset="0"/>
                <a:ea typeface="Roboto" panose="02000000000000000000" pitchFamily="2" charset="0"/>
              </a:rPr>
              <a:t>mumpuni</a:t>
            </a:r>
            <a:r>
              <a:rPr lang="en-US" sz="2000" dirty="0">
                <a:latin typeface="Roboto" panose="02000000000000000000" pitchFamily="2" charset="0"/>
                <a:ea typeface="Roboto" panose="02000000000000000000" pitchFamily="2" charset="0"/>
              </a:rPr>
              <a:t>.</a:t>
            </a:r>
          </a:p>
          <a:p>
            <a:pPr>
              <a:lnSpc>
                <a:spcPct val="150000"/>
              </a:lnSpc>
              <a:buClr>
                <a:srgbClr val="00B050"/>
              </a:buClr>
              <a:buFont typeface="Courier New" panose="02070309020205020404" pitchFamily="49" charset="0"/>
              <a:buChar char="o"/>
            </a:pPr>
            <a:r>
              <a:rPr lang="en-US" sz="2000" dirty="0" err="1">
                <a:latin typeface="Roboto" panose="02000000000000000000" pitchFamily="2" charset="0"/>
                <a:ea typeface="Roboto" panose="02000000000000000000" pitchFamily="2" charset="0"/>
              </a:rPr>
              <a:t>Tenaga</a:t>
            </a:r>
            <a:r>
              <a:rPr lang="en-US" sz="2000" dirty="0">
                <a:latin typeface="Roboto" panose="02000000000000000000" pitchFamily="2" charset="0"/>
                <a:ea typeface="Roboto" panose="02000000000000000000" pitchFamily="2" charset="0"/>
              </a:rPr>
              <a:t> </a:t>
            </a:r>
            <a:r>
              <a:rPr lang="en-US" sz="2000" dirty="0" err="1">
                <a:latin typeface="Roboto" panose="02000000000000000000" pitchFamily="2" charset="0"/>
                <a:ea typeface="Roboto" panose="02000000000000000000" pitchFamily="2" charset="0"/>
              </a:rPr>
              <a:t>ahli</a:t>
            </a:r>
            <a:r>
              <a:rPr lang="en-US" sz="2000" dirty="0">
                <a:latin typeface="Roboto" panose="02000000000000000000" pitchFamily="2" charset="0"/>
                <a:ea typeface="Roboto" panose="02000000000000000000" pitchFamily="2" charset="0"/>
              </a:rPr>
              <a:t> </a:t>
            </a:r>
            <a:r>
              <a:rPr lang="en-US" sz="2000" dirty="0" err="1">
                <a:latin typeface="Roboto" panose="02000000000000000000" pitchFamily="2" charset="0"/>
                <a:ea typeface="Roboto" panose="02000000000000000000" pitchFamily="2" charset="0"/>
              </a:rPr>
              <a:t>memiliki</a:t>
            </a:r>
            <a:r>
              <a:rPr lang="en-US" sz="2000" dirty="0">
                <a:latin typeface="Roboto" panose="02000000000000000000" pitchFamily="2" charset="0"/>
                <a:ea typeface="Roboto" panose="02000000000000000000" pitchFamily="2" charset="0"/>
              </a:rPr>
              <a:t> </a:t>
            </a:r>
            <a:r>
              <a:rPr lang="en-US" sz="2000" dirty="0" err="1">
                <a:latin typeface="Roboto" panose="02000000000000000000" pitchFamily="2" charset="0"/>
                <a:ea typeface="Roboto" panose="02000000000000000000" pitchFamily="2" charset="0"/>
              </a:rPr>
              <a:t>akses</a:t>
            </a:r>
            <a:r>
              <a:rPr lang="en-US" sz="2000" dirty="0">
                <a:latin typeface="Roboto" panose="02000000000000000000" pitchFamily="2" charset="0"/>
                <a:ea typeface="Roboto" panose="02000000000000000000" pitchFamily="2" charset="0"/>
              </a:rPr>
              <a:t> </a:t>
            </a:r>
            <a:r>
              <a:rPr lang="en-US" sz="2000" dirty="0" err="1">
                <a:latin typeface="Roboto" panose="02000000000000000000" pitchFamily="2" charset="0"/>
                <a:ea typeface="Roboto" panose="02000000000000000000" pitchFamily="2" charset="0"/>
              </a:rPr>
              <a:t>tak</a:t>
            </a:r>
            <a:r>
              <a:rPr lang="en-US" sz="2000" dirty="0">
                <a:latin typeface="Roboto" panose="02000000000000000000" pitchFamily="2" charset="0"/>
                <a:ea typeface="Roboto" panose="02000000000000000000" pitchFamily="2" charset="0"/>
              </a:rPr>
              <a:t> </a:t>
            </a:r>
            <a:r>
              <a:rPr lang="en-US" sz="2000" dirty="0" err="1">
                <a:latin typeface="Roboto" panose="02000000000000000000" pitchFamily="2" charset="0"/>
                <a:ea typeface="Roboto" panose="02000000000000000000" pitchFamily="2" charset="0"/>
              </a:rPr>
              <a:t>terbatas</a:t>
            </a:r>
            <a:r>
              <a:rPr lang="en-US" sz="2000" dirty="0">
                <a:latin typeface="Roboto" panose="02000000000000000000" pitchFamily="2" charset="0"/>
                <a:ea typeface="Roboto" panose="02000000000000000000" pitchFamily="2" charset="0"/>
              </a:rPr>
              <a:t> </a:t>
            </a:r>
            <a:r>
              <a:rPr lang="en-US" sz="2000" dirty="0" err="1">
                <a:latin typeface="Roboto" panose="02000000000000000000" pitchFamily="2" charset="0"/>
                <a:ea typeface="Roboto" panose="02000000000000000000" pitchFamily="2" charset="0"/>
              </a:rPr>
              <a:t>pada</a:t>
            </a:r>
            <a:r>
              <a:rPr lang="en-US" sz="2000" dirty="0">
                <a:latin typeface="Roboto" panose="02000000000000000000" pitchFamily="2" charset="0"/>
                <a:ea typeface="Roboto" panose="02000000000000000000" pitchFamily="2" charset="0"/>
              </a:rPr>
              <a:t> </a:t>
            </a:r>
            <a:r>
              <a:rPr lang="en-US" sz="2000" dirty="0" err="1">
                <a:latin typeface="Roboto" panose="02000000000000000000" pitchFamily="2" charset="0"/>
                <a:ea typeface="Roboto" panose="02000000000000000000" pitchFamily="2" charset="0"/>
              </a:rPr>
              <a:t>fasilitas</a:t>
            </a:r>
            <a:r>
              <a:rPr lang="en-US" sz="2000" dirty="0">
                <a:latin typeface="Roboto" panose="02000000000000000000" pitchFamily="2" charset="0"/>
                <a:ea typeface="Roboto" panose="02000000000000000000" pitchFamily="2" charset="0"/>
              </a:rPr>
              <a:t> </a:t>
            </a:r>
            <a:r>
              <a:rPr lang="en-US" sz="2000" dirty="0" err="1">
                <a:latin typeface="Roboto" panose="02000000000000000000" pitchFamily="2" charset="0"/>
                <a:ea typeface="Roboto" panose="02000000000000000000" pitchFamily="2" charset="0"/>
              </a:rPr>
              <a:t>pendukung</a:t>
            </a:r>
            <a:r>
              <a:rPr lang="en-US" sz="2000" dirty="0">
                <a:latin typeface="Roboto" panose="02000000000000000000" pitchFamily="2" charset="0"/>
                <a:ea typeface="Roboto" panose="02000000000000000000" pitchFamily="2" charset="0"/>
              </a:rPr>
              <a:t> </a:t>
            </a:r>
            <a:r>
              <a:rPr lang="en-US" sz="2000" dirty="0" err="1">
                <a:latin typeface="Roboto" panose="02000000000000000000" pitchFamily="2" charset="0"/>
                <a:ea typeface="Roboto" panose="02000000000000000000" pitchFamily="2" charset="0"/>
              </a:rPr>
              <a:t>kecuali</a:t>
            </a:r>
            <a:r>
              <a:rPr lang="en-US" sz="2000" dirty="0">
                <a:latin typeface="Roboto" panose="02000000000000000000" pitchFamily="2" charset="0"/>
                <a:ea typeface="Roboto" panose="02000000000000000000" pitchFamily="2" charset="0"/>
              </a:rPr>
              <a:t> </a:t>
            </a:r>
            <a:r>
              <a:rPr lang="en-US" sz="2000" dirty="0" err="1">
                <a:latin typeface="Roboto" panose="02000000000000000000" pitchFamily="2" charset="0"/>
                <a:ea typeface="Roboto" panose="02000000000000000000" pitchFamily="2" charset="0"/>
              </a:rPr>
              <a:t>pada</a:t>
            </a:r>
            <a:r>
              <a:rPr lang="en-US" sz="2000" dirty="0">
                <a:latin typeface="Roboto" panose="02000000000000000000" pitchFamily="2" charset="0"/>
                <a:ea typeface="Roboto" panose="02000000000000000000" pitchFamily="2" charset="0"/>
              </a:rPr>
              <a:t> </a:t>
            </a:r>
            <a:r>
              <a:rPr lang="en-US" sz="2000" dirty="0" err="1">
                <a:latin typeface="Roboto" panose="02000000000000000000" pitchFamily="2" charset="0"/>
                <a:ea typeface="Roboto" panose="02000000000000000000" pitchFamily="2" charset="0"/>
              </a:rPr>
              <a:t>saat</a:t>
            </a:r>
            <a:r>
              <a:rPr lang="en-US" sz="2000" dirty="0">
                <a:latin typeface="Roboto" panose="02000000000000000000" pitchFamily="2" charset="0"/>
                <a:ea typeface="Roboto" panose="02000000000000000000" pitchFamily="2" charset="0"/>
              </a:rPr>
              <a:t> </a:t>
            </a:r>
            <a:r>
              <a:rPr lang="en-US" sz="2000" dirty="0" err="1">
                <a:latin typeface="Roboto" panose="02000000000000000000" pitchFamily="2" charset="0"/>
                <a:ea typeface="Roboto" panose="02000000000000000000" pitchFamily="2" charset="0"/>
              </a:rPr>
              <a:t>tertentu</a:t>
            </a:r>
            <a:endParaRPr lang="en-US" sz="2000" dirty="0">
              <a:latin typeface="Roboto" panose="02000000000000000000" pitchFamily="2" charset="0"/>
              <a:ea typeface="Roboto" panose="02000000000000000000" pitchFamily="2" charset="0"/>
            </a:endParaRPr>
          </a:p>
        </p:txBody>
      </p:sp>
      <p:grpSp>
        <p:nvGrpSpPr>
          <p:cNvPr id="12" name="Group 11"/>
          <p:cNvGrpSpPr/>
          <p:nvPr/>
        </p:nvGrpSpPr>
        <p:grpSpPr>
          <a:xfrm>
            <a:off x="8184723" y="5924278"/>
            <a:ext cx="669705" cy="669705"/>
            <a:chOff x="996287" y="4278573"/>
            <a:chExt cx="968991" cy="968991"/>
          </a:xfrm>
        </p:grpSpPr>
        <p:sp>
          <p:nvSpPr>
            <p:cNvPr id="13" name="Oval 12"/>
            <p:cNvSpPr/>
            <p:nvPr/>
          </p:nvSpPr>
          <p:spPr>
            <a:xfrm>
              <a:off x="996287" y="4278573"/>
              <a:ext cx="968991" cy="968991"/>
            </a:xfrm>
            <a:prstGeom prst="ellipse">
              <a:avLst/>
            </a:prstGeom>
            <a:solidFill>
              <a:srgbClr val="FCF00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1268535" y="4552236"/>
              <a:ext cx="417725" cy="421666"/>
            </a:xfrm>
            <a:prstGeom prst="rect">
              <a:avLst/>
            </a:prstGeom>
          </p:spPr>
        </p:pic>
      </p:grpSp>
    </p:spTree>
    <p:extLst>
      <p:ext uri="{BB962C8B-B14F-4D97-AF65-F5344CB8AC3E}">
        <p14:creationId xmlns:p14="http://schemas.microsoft.com/office/powerpoint/2010/main" val="2266437550"/>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300" fill="hold"/>
                                        <p:tgtEl>
                                          <p:spTgt spid="12"/>
                                        </p:tgtEl>
                                        <p:attrNameLst>
                                          <p:attrName>ppt_x</p:attrName>
                                        </p:attrNameLst>
                                      </p:cBhvr>
                                      <p:tavLst>
                                        <p:tav tm="0">
                                          <p:val>
                                            <p:strVal val="#ppt_x"/>
                                          </p:val>
                                        </p:tav>
                                        <p:tav tm="100000">
                                          <p:val>
                                            <p:strVal val="#ppt_x"/>
                                          </p:val>
                                        </p:tav>
                                      </p:tavLst>
                                    </p:anim>
                                    <p:anim calcmode="lin" valueType="num">
                                      <p:cBhvr additive="base">
                                        <p:cTn id="8" dur="3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8632" y="164206"/>
            <a:ext cx="8079581" cy="1251141"/>
          </a:xfrm>
        </p:spPr>
        <p:txBody>
          <a:bodyPr>
            <a:normAutofit/>
          </a:bodyPr>
          <a:lstStyle/>
          <a:p>
            <a:r>
              <a:rPr lang="en-US" sz="4400" dirty="0" smtClean="0">
                <a:solidFill>
                  <a:schemeClr val="bg1"/>
                </a:solidFill>
                <a:latin typeface="Roboto" pitchFamily="2" charset="0"/>
                <a:ea typeface="Roboto" pitchFamily="2" charset="0"/>
              </a:rPr>
              <a:t>Meaningful Transitions</a:t>
            </a:r>
            <a:endParaRPr lang="en-US" sz="4400" dirty="0">
              <a:solidFill>
                <a:schemeClr val="bg1"/>
              </a:solidFill>
              <a:latin typeface="Roboto" pitchFamily="2" charset="0"/>
              <a:ea typeface="Roboto" pitchFamily="2" charset="0"/>
            </a:endParaRPr>
          </a:p>
        </p:txBody>
      </p:sp>
      <p:sp>
        <p:nvSpPr>
          <p:cNvPr id="5" name="Content Placeholder 4"/>
          <p:cNvSpPr>
            <a:spLocks noGrp="1"/>
          </p:cNvSpPr>
          <p:nvPr>
            <p:ph idx="1"/>
          </p:nvPr>
        </p:nvSpPr>
        <p:spPr>
          <a:xfrm>
            <a:off x="478632" y="2062510"/>
            <a:ext cx="8227486" cy="4474768"/>
          </a:xfrm>
        </p:spPr>
        <p:txBody>
          <a:bodyPr>
            <a:normAutofit/>
          </a:bodyPr>
          <a:lstStyle/>
          <a:p>
            <a:pPr>
              <a:lnSpc>
                <a:spcPct val="150000"/>
              </a:lnSpc>
              <a:buClr>
                <a:srgbClr val="00B050"/>
              </a:buClr>
              <a:buFont typeface="Courier New" panose="02070309020205020404" pitchFamily="49" charset="0"/>
              <a:buChar char="o"/>
            </a:pPr>
            <a:r>
              <a:rPr lang="nn-NO" sz="2800" dirty="0" smtClean="0">
                <a:latin typeface="Roboto Thin" pitchFamily="2" charset="0"/>
                <a:ea typeface="Roboto Thin" pitchFamily="2" charset="0"/>
              </a:rPr>
              <a:t>Bahasa </a:t>
            </a:r>
            <a:r>
              <a:rPr lang="nn-NO" sz="2800" dirty="0">
                <a:latin typeface="Roboto Thin" pitchFamily="2" charset="0"/>
                <a:ea typeface="Roboto Thin" pitchFamily="2" charset="0"/>
              </a:rPr>
              <a:t>Pemrograman : PHP, HTML, CSS, </a:t>
            </a:r>
            <a:r>
              <a:rPr lang="nn-NO" sz="2800" dirty="0" smtClean="0">
                <a:latin typeface="Roboto Thin" pitchFamily="2" charset="0"/>
                <a:ea typeface="Roboto Thin" pitchFamily="2" charset="0"/>
              </a:rPr>
              <a:t>JS</a:t>
            </a:r>
          </a:p>
          <a:p>
            <a:pPr>
              <a:lnSpc>
                <a:spcPct val="150000"/>
              </a:lnSpc>
              <a:buClr>
                <a:srgbClr val="00B050"/>
              </a:buClr>
              <a:buFont typeface="Courier New" panose="02070309020205020404" pitchFamily="49" charset="0"/>
              <a:buChar char="o"/>
            </a:pPr>
            <a:r>
              <a:rPr lang="id-ID" sz="2800" dirty="0" smtClean="0">
                <a:latin typeface="Roboto Thin" pitchFamily="2" charset="0"/>
                <a:ea typeface="Roboto Thin" pitchFamily="2" charset="0"/>
              </a:rPr>
              <a:t> </a:t>
            </a:r>
            <a:r>
              <a:rPr lang="nn-NO" sz="2800" dirty="0" smtClean="0">
                <a:latin typeface="Roboto Thin" pitchFamily="2" charset="0"/>
                <a:ea typeface="Roboto Thin" pitchFamily="2" charset="0"/>
              </a:rPr>
              <a:t>Framework : CI , Bootstrap versi 2</a:t>
            </a:r>
          </a:p>
          <a:p>
            <a:pPr>
              <a:lnSpc>
                <a:spcPct val="150000"/>
              </a:lnSpc>
              <a:buClr>
                <a:srgbClr val="00B050"/>
              </a:buClr>
              <a:buFont typeface="Courier New" panose="02070309020205020404" pitchFamily="49" charset="0"/>
              <a:buChar char="o"/>
            </a:pPr>
            <a:r>
              <a:rPr lang="id-ID" sz="2800" dirty="0" smtClean="0">
                <a:latin typeface="Roboto Thin" pitchFamily="2" charset="0"/>
                <a:ea typeface="Roboto Thin" pitchFamily="2" charset="0"/>
              </a:rPr>
              <a:t> </a:t>
            </a:r>
            <a:r>
              <a:rPr lang="nn-NO" sz="2800" dirty="0" smtClean="0">
                <a:latin typeface="Roboto Thin" pitchFamily="2" charset="0"/>
                <a:ea typeface="Roboto Thin" pitchFamily="2" charset="0"/>
              </a:rPr>
              <a:t>Database </a:t>
            </a:r>
            <a:r>
              <a:rPr lang="nn-NO" sz="2800" dirty="0">
                <a:latin typeface="Roboto Thin" pitchFamily="2" charset="0"/>
                <a:ea typeface="Roboto Thin" pitchFamily="2" charset="0"/>
              </a:rPr>
              <a:t>: MySQL</a:t>
            </a:r>
          </a:p>
        </p:txBody>
      </p:sp>
      <p:sp>
        <p:nvSpPr>
          <p:cNvPr id="6" name="Rectangle 5"/>
          <p:cNvSpPr/>
          <p:nvPr/>
        </p:nvSpPr>
        <p:spPr>
          <a:xfrm>
            <a:off x="0" y="1"/>
            <a:ext cx="9144000" cy="1579552"/>
          </a:xfrm>
          <a:prstGeom prst="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itchFamily="2" charset="0"/>
              <a:ea typeface="Roboto" pitchFamily="2" charset="0"/>
            </a:endParaRPr>
          </a:p>
        </p:txBody>
      </p:sp>
      <p:sp>
        <p:nvSpPr>
          <p:cNvPr id="2" name="TextBox 1"/>
          <p:cNvSpPr txBox="1"/>
          <p:nvPr/>
        </p:nvSpPr>
        <p:spPr>
          <a:xfrm>
            <a:off x="478632" y="377759"/>
            <a:ext cx="5761514" cy="769441"/>
          </a:xfrm>
          <a:prstGeom prst="rect">
            <a:avLst/>
          </a:prstGeom>
          <a:noFill/>
        </p:spPr>
        <p:txBody>
          <a:bodyPr wrap="none" rtlCol="0">
            <a:spAutoFit/>
          </a:bodyPr>
          <a:lstStyle/>
          <a:p>
            <a:r>
              <a:rPr lang="id-ID" sz="4400" dirty="0" smtClean="0">
                <a:solidFill>
                  <a:schemeClr val="bg1"/>
                </a:solidFill>
                <a:latin typeface="Roboto Thin" pitchFamily="2" charset="0"/>
                <a:ea typeface="Roboto Thin" pitchFamily="2" charset="0"/>
              </a:rPr>
              <a:t>Tools yang digunakan</a:t>
            </a:r>
            <a:r>
              <a:rPr lang="en-US" sz="4400" dirty="0" smtClean="0">
                <a:solidFill>
                  <a:schemeClr val="bg1"/>
                </a:solidFill>
                <a:latin typeface="Roboto Thin" pitchFamily="2" charset="0"/>
                <a:ea typeface="Roboto Thin" pitchFamily="2" charset="0"/>
              </a:rPr>
              <a:t>, </a:t>
            </a:r>
            <a:endParaRPr lang="en-US" sz="4400" dirty="0">
              <a:solidFill>
                <a:schemeClr val="bg1"/>
              </a:solidFill>
              <a:latin typeface="Roboto Thin" pitchFamily="2" charset="0"/>
              <a:ea typeface="Roboto Thin" pitchFamily="2" charset="0"/>
            </a:endParaRPr>
          </a:p>
        </p:txBody>
      </p:sp>
      <p:sp>
        <p:nvSpPr>
          <p:cNvPr id="7" name="Content Placeholder 4"/>
          <p:cNvSpPr txBox="1">
            <a:spLocks/>
          </p:cNvSpPr>
          <p:nvPr/>
        </p:nvSpPr>
        <p:spPr>
          <a:xfrm>
            <a:off x="792531" y="2485590"/>
            <a:ext cx="7668889" cy="4051688"/>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lnSpc>
                <a:spcPct val="150000"/>
              </a:lnSpc>
              <a:buClr>
                <a:srgbClr val="00B050"/>
              </a:buClr>
              <a:buFont typeface="Courier New" panose="02070309020205020404" pitchFamily="49" charset="0"/>
              <a:buChar char="o"/>
            </a:pPr>
            <a:r>
              <a:rPr lang="en-US" sz="2800" dirty="0">
                <a:latin typeface="Roboto Thin" pitchFamily="2" charset="0"/>
                <a:ea typeface="Roboto Thin" pitchFamily="2" charset="0"/>
              </a:rPr>
              <a:t>Editor : Sublime Text 2, Notepad ++</a:t>
            </a:r>
          </a:p>
          <a:p>
            <a:pPr>
              <a:lnSpc>
                <a:spcPct val="150000"/>
              </a:lnSpc>
              <a:buClr>
                <a:srgbClr val="00B050"/>
              </a:buClr>
              <a:buFont typeface="Courier New" panose="02070309020205020404" pitchFamily="49" charset="0"/>
              <a:buChar char="o"/>
            </a:pPr>
            <a:r>
              <a:rPr lang="en-US" sz="2800" dirty="0">
                <a:latin typeface="Roboto Thin" pitchFamily="2" charset="0"/>
                <a:ea typeface="Roboto Thin" pitchFamily="2" charset="0"/>
              </a:rPr>
              <a:t>XAMPP</a:t>
            </a:r>
          </a:p>
          <a:p>
            <a:pPr>
              <a:lnSpc>
                <a:spcPct val="150000"/>
              </a:lnSpc>
              <a:buClr>
                <a:srgbClr val="00B050"/>
              </a:buClr>
              <a:buFont typeface="Courier New" panose="02070309020205020404" pitchFamily="49" charset="0"/>
              <a:buChar char="o"/>
            </a:pPr>
            <a:r>
              <a:rPr lang="en-US" sz="2800" dirty="0">
                <a:latin typeface="Roboto Thin" pitchFamily="2" charset="0"/>
                <a:ea typeface="Roboto Thin" pitchFamily="2" charset="0"/>
              </a:rPr>
              <a:t>Compatibility Browser : Mozilla, Chrome</a:t>
            </a:r>
          </a:p>
          <a:p>
            <a:pPr>
              <a:lnSpc>
                <a:spcPct val="150000"/>
              </a:lnSpc>
              <a:buClr>
                <a:srgbClr val="00B050"/>
              </a:buClr>
              <a:buFont typeface="Courier New" panose="02070309020205020404" pitchFamily="49" charset="0"/>
              <a:buChar char="o"/>
            </a:pPr>
            <a:r>
              <a:rPr lang="en-US" sz="2800" dirty="0">
                <a:latin typeface="Roboto Thin" pitchFamily="2" charset="0"/>
                <a:ea typeface="Roboto Thin" pitchFamily="2" charset="0"/>
              </a:rPr>
              <a:t>Timeline Project : Microsoft Project</a:t>
            </a:r>
          </a:p>
          <a:p>
            <a:pPr marL="0" indent="0">
              <a:lnSpc>
                <a:spcPct val="150000"/>
              </a:lnSpc>
              <a:buNone/>
            </a:pPr>
            <a:endParaRPr lang="en-US" sz="2800" dirty="0" smtClean="0">
              <a:latin typeface="Roboto" pitchFamily="2" charset="0"/>
              <a:ea typeface="Roboto" pitchFamily="2" charset="0"/>
            </a:endParaRPr>
          </a:p>
        </p:txBody>
      </p:sp>
    </p:spTree>
    <p:extLst>
      <p:ext uri="{BB962C8B-B14F-4D97-AF65-F5344CB8AC3E}">
        <p14:creationId xmlns:p14="http://schemas.microsoft.com/office/powerpoint/2010/main" val="30599258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0-#ppt_w/2"/>
                                          </p:val>
                                        </p:tav>
                                        <p:tav tm="100000">
                                          <p:val>
                                            <p:strVal val="#ppt_x"/>
                                          </p:val>
                                        </p:tav>
                                      </p:tavLst>
                                    </p:anim>
                                    <p:anim calcmode="lin" valueType="num">
                                      <p:cBhvr additive="base">
                                        <p:cTn id="8" dur="2000" fill="hold"/>
                                        <p:tgtEl>
                                          <p:spTgt spid="2"/>
                                        </p:tgtEl>
                                        <p:attrNameLst>
                                          <p:attrName>ppt_y</p:attrName>
                                        </p:attrNameLst>
                                      </p:cBhvr>
                                      <p:tavLst>
                                        <p:tav tm="0">
                                          <p:val>
                                            <p:strVal val="#ppt_y"/>
                                          </p:val>
                                        </p:tav>
                                        <p:tav tm="100000">
                                          <p:val>
                                            <p:strVal val="#ppt_y"/>
                                          </p:val>
                                        </p:tav>
                                      </p:tavLst>
                                    </p:anim>
                                  </p:childTnLst>
                                </p:cTn>
                              </p:par>
                              <p:par>
                                <p:cTn id="9" presetID="63" presetClass="path" presetSubtype="0" accel="50000" decel="50000" fill="hold" grpId="0" nodeType="withEffect">
                                  <p:stCondLst>
                                    <p:cond delay="500"/>
                                  </p:stCondLst>
                                  <p:childTnLst>
                                    <p:animMotion origin="layout" path="M 2.77778E-6 3.7037E-6 L 0.08767 3.7037E-6 " pathEditMode="relative" rAng="0" ptsTypes="AA">
                                      <p:cBhvr>
                                        <p:cTn id="10" dur="1500" fill="hold"/>
                                        <p:tgtEl>
                                          <p:spTgt spid="4"/>
                                        </p:tgtEl>
                                        <p:attrNameLst>
                                          <p:attrName>ppt_x</p:attrName>
                                          <p:attrName>ppt_y</p:attrName>
                                        </p:attrNameLst>
                                      </p:cBhvr>
                                      <p:rCtr x="4375" y="0"/>
                                    </p:animMotion>
                                  </p:childTnLst>
                                </p:cTn>
                              </p:par>
                            </p:childTnLst>
                          </p:cTn>
                        </p:par>
                        <p:par>
                          <p:cTn id="11" fill="hold">
                            <p:stCondLst>
                              <p:cond delay="2000"/>
                            </p:stCondLst>
                            <p:childTnLst>
                              <p:par>
                                <p:cTn id="12" presetID="2" presetClass="exit" presetSubtype="1" accel="50000" decel="50000" fill="hold" grpId="0" nodeType="afterEffect">
                                  <p:stCondLst>
                                    <p:cond delay="250"/>
                                  </p:stCondLst>
                                  <p:childTnLst>
                                    <p:anim calcmode="lin" valueType="num">
                                      <p:cBhvr additive="base">
                                        <p:cTn id="13" dur="2000"/>
                                        <p:tgtEl>
                                          <p:spTgt spid="5"/>
                                        </p:tgtEl>
                                        <p:attrNameLst>
                                          <p:attrName>ppt_x</p:attrName>
                                        </p:attrNameLst>
                                      </p:cBhvr>
                                      <p:tavLst>
                                        <p:tav tm="0">
                                          <p:val>
                                            <p:strVal val="ppt_x"/>
                                          </p:val>
                                        </p:tav>
                                        <p:tav tm="100000">
                                          <p:val>
                                            <p:strVal val="ppt_x"/>
                                          </p:val>
                                        </p:tav>
                                      </p:tavLst>
                                    </p:anim>
                                    <p:anim calcmode="lin" valueType="num">
                                      <p:cBhvr additive="base">
                                        <p:cTn id="14" dur="2000"/>
                                        <p:tgtEl>
                                          <p:spTgt spid="5"/>
                                        </p:tgtEl>
                                        <p:attrNameLst>
                                          <p:attrName>ppt_y</p:attrName>
                                        </p:attrNameLst>
                                      </p:cBhvr>
                                      <p:tavLst>
                                        <p:tav tm="0">
                                          <p:val>
                                            <p:strVal val="ppt_y"/>
                                          </p:val>
                                        </p:tav>
                                        <p:tav tm="100000">
                                          <p:val>
                                            <p:strVal val="0-ppt_h/2"/>
                                          </p:val>
                                        </p:tav>
                                      </p:tavLst>
                                    </p:anim>
                                    <p:set>
                                      <p:cBhvr>
                                        <p:cTn id="15" dur="1" fill="hold">
                                          <p:stCondLst>
                                            <p:cond delay="1999"/>
                                          </p:stCondLst>
                                        </p:cTn>
                                        <p:tgtEl>
                                          <p:spTgt spid="5"/>
                                        </p:tgtEl>
                                        <p:attrNameLst>
                                          <p:attrName>style.visibility</p:attrName>
                                        </p:attrNameLst>
                                      </p:cBhvr>
                                      <p:to>
                                        <p:strVal val="hidden"/>
                                      </p:to>
                                    </p:set>
                                  </p:childTnLst>
                                </p:cTn>
                              </p:par>
                            </p:childTnLst>
                          </p:cTn>
                        </p:par>
                        <p:par>
                          <p:cTn id="16" fill="hold">
                            <p:stCondLst>
                              <p:cond delay="4250"/>
                            </p:stCondLst>
                            <p:childTnLst>
                              <p:par>
                                <p:cTn id="17" presetID="2" presetClass="entr" presetSubtype="4" decel="10000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ppt_x"/>
                                          </p:val>
                                        </p:tav>
                                        <p:tav tm="100000">
                                          <p:val>
                                            <p:strVal val="#ppt_x"/>
                                          </p:val>
                                        </p:tav>
                                      </p:tavLst>
                                    </p:anim>
                                    <p:anim calcmode="lin" valueType="num">
                                      <p:cBhvr additive="base">
                                        <p:cTn id="20"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2"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34131"/>
          </a:xfrm>
          <a:prstGeom prst="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itchFamily="2" charset="0"/>
              <a:ea typeface="Roboto" pitchFamily="2" charset="0"/>
            </a:endParaRPr>
          </a:p>
        </p:txBody>
      </p:sp>
      <p:pic>
        <p:nvPicPr>
          <p:cNvPr id="7" name="Picture 6"/>
          <p:cNvPicPr>
            <a:picLocks noChangeAspect="1"/>
          </p:cNvPicPr>
          <p:nvPr/>
        </p:nvPicPr>
        <p:blipFill rotWithShape="1">
          <a:blip r:embed="rId2">
            <a:duotone>
              <a:prstClr val="black"/>
              <a:srgbClr val="00B050">
                <a:tint val="45000"/>
                <a:satMod val="400000"/>
              </a:srgbClr>
            </a:duotone>
            <a:extLst>
              <a:ext uri="{28A0092B-C50C-407E-A947-70E740481C1C}">
                <a14:useLocalDpi xmlns:a14="http://schemas.microsoft.com/office/drawing/2010/main" val="0"/>
              </a:ext>
            </a:extLst>
          </a:blip>
          <a:srcRect l="1586" r="4246" b="3174"/>
          <a:stretch/>
        </p:blipFill>
        <p:spPr>
          <a:xfrm>
            <a:off x="0" y="-58735"/>
            <a:ext cx="9169759" cy="5892864"/>
          </a:xfrm>
          <a:prstGeom prst="rect">
            <a:avLst/>
          </a:prstGeom>
        </p:spPr>
      </p:pic>
      <p:sp>
        <p:nvSpPr>
          <p:cNvPr id="2" name="Title 1"/>
          <p:cNvSpPr>
            <a:spLocks noGrp="1"/>
          </p:cNvSpPr>
          <p:nvPr>
            <p:ph type="title"/>
          </p:nvPr>
        </p:nvSpPr>
        <p:spPr>
          <a:xfrm>
            <a:off x="500634" y="4209171"/>
            <a:ext cx="8085582" cy="1186884"/>
          </a:xfrm>
        </p:spPr>
        <p:txBody>
          <a:bodyPr>
            <a:noAutofit/>
          </a:bodyPr>
          <a:lstStyle/>
          <a:p>
            <a:r>
              <a:rPr lang="id-ID" sz="5400" dirty="0" smtClean="0">
                <a:solidFill>
                  <a:schemeClr val="bg1"/>
                </a:solidFill>
                <a:latin typeface="Roboto Thin" pitchFamily="2" charset="0"/>
                <a:ea typeface="Roboto Thin" pitchFamily="2" charset="0"/>
              </a:rPr>
              <a:t>Estimasi Biaya dan Usaha</a:t>
            </a:r>
            <a:endParaRPr lang="en-US" sz="5400" dirty="0">
              <a:solidFill>
                <a:schemeClr val="bg1"/>
              </a:solidFill>
              <a:latin typeface="Roboto Thin" pitchFamily="2" charset="0"/>
              <a:ea typeface="Roboto Thin" pitchFamily="2" charset="0"/>
            </a:endParaRPr>
          </a:p>
        </p:txBody>
      </p:sp>
      <p:sp>
        <p:nvSpPr>
          <p:cNvPr id="3" name="Subtitle 2"/>
          <p:cNvSpPr>
            <a:spLocks noGrp="1"/>
          </p:cNvSpPr>
          <p:nvPr>
            <p:ph type="body" idx="1"/>
          </p:nvPr>
        </p:nvSpPr>
        <p:spPr>
          <a:xfrm>
            <a:off x="500634" y="6144865"/>
            <a:ext cx="7342600" cy="474877"/>
          </a:xfrm>
        </p:spPr>
        <p:txBody>
          <a:bodyPr>
            <a:noAutofit/>
          </a:bodyPr>
          <a:lstStyle/>
          <a:p>
            <a:r>
              <a:rPr lang="id-ID" dirty="0" smtClean="0">
                <a:latin typeface="Roboto Thin" pitchFamily="2" charset="0"/>
                <a:ea typeface="Roboto Thin" pitchFamily="2" charset="0"/>
              </a:rPr>
              <a:t>Estimate Cost and Effort</a:t>
            </a:r>
            <a:endParaRPr lang="en-US" dirty="0">
              <a:latin typeface="Roboto Thin" pitchFamily="2" charset="0"/>
              <a:ea typeface="Roboto Thin" pitchFamily="2" charset="0"/>
            </a:endParaRPr>
          </a:p>
        </p:txBody>
      </p:sp>
    </p:spTree>
    <p:extLst>
      <p:ext uri="{BB962C8B-B14F-4D97-AF65-F5344CB8AC3E}">
        <p14:creationId xmlns:p14="http://schemas.microsoft.com/office/powerpoint/2010/main" val="14225496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0 -1.48148E-6 L 0 -0.6169 " pathEditMode="relative" rAng="0" ptsTypes="AA">
                                      <p:cBhvr>
                                        <p:cTn id="6" dur="2000" fill="hold"/>
                                        <p:tgtEl>
                                          <p:spTgt spid="6"/>
                                        </p:tgtEl>
                                        <p:attrNameLst>
                                          <p:attrName>ppt_x</p:attrName>
                                          <p:attrName>ppt_y</p:attrName>
                                        </p:attrNameLst>
                                      </p:cBhvr>
                                      <p:rCtr x="0" y="-30856"/>
                                    </p:animMotion>
                                  </p:childTnLst>
                                </p:cTn>
                              </p:par>
                              <p:par>
                                <p:cTn id="7" presetID="64" presetClass="path" presetSubtype="0" accel="50000" decel="50000" fill="hold" grpId="0" nodeType="withEffect">
                                  <p:stCondLst>
                                    <p:cond delay="0"/>
                                  </p:stCondLst>
                                  <p:childTnLst>
                                    <p:animMotion origin="layout" path="M 5E-6 -1.48148E-6 L -0.12188 -0.60023 " pathEditMode="relative" rAng="0" ptsTypes="AA">
                                      <p:cBhvr>
                                        <p:cTn id="8" dur="2000" fill="hold"/>
                                        <p:tgtEl>
                                          <p:spTgt spid="2"/>
                                        </p:tgtEl>
                                        <p:attrNameLst>
                                          <p:attrName>ppt_x</p:attrName>
                                          <p:attrName>ppt_y</p:attrName>
                                        </p:attrNameLst>
                                      </p:cBhvr>
                                      <p:rCtr x="-6094" y="-30023"/>
                                    </p:animMotion>
                                  </p:childTnLst>
                                </p:cTn>
                              </p:par>
                              <p:par>
                                <p:cTn id="9" presetID="6" presetClass="emph" presetSubtype="0" accel="50000" decel="50000" fill="hold" grpId="1" nodeType="withEffect">
                                  <p:stCondLst>
                                    <p:cond delay="0"/>
                                  </p:stCondLst>
                                  <p:childTnLst>
                                    <p:animScale>
                                      <p:cBhvr>
                                        <p:cTn id="10" dur="2000" fill="hold"/>
                                        <p:tgtEl>
                                          <p:spTgt spid="2"/>
                                        </p:tgtEl>
                                      </p:cBhvr>
                                      <p:by x="70000" y="70000"/>
                                    </p:animScale>
                                  </p:childTnLst>
                                </p:cTn>
                              </p:par>
                              <p:par>
                                <p:cTn id="11" presetID="64" presetClass="path" presetSubtype="0" accel="50000" decel="50000" fill="hold" grpId="0" nodeType="withEffect">
                                  <p:stCondLst>
                                    <p:cond delay="0"/>
                                  </p:stCondLst>
                                  <p:childTnLst>
                                    <p:animMotion origin="layout" path="M -2.77778E-6 3.33333E-6 L 0.00278 -0.56551 " pathEditMode="relative" rAng="0" ptsTypes="AA">
                                      <p:cBhvr>
                                        <p:cTn id="12" dur="2000" fill="hold"/>
                                        <p:tgtEl>
                                          <p:spTgt spid="3">
                                            <p:txEl>
                                              <p:pRg st="0" end="0"/>
                                            </p:txEl>
                                          </p:spTgt>
                                        </p:tgtEl>
                                        <p:attrNameLst>
                                          <p:attrName>ppt_x</p:attrName>
                                          <p:attrName>ppt_y</p:attrName>
                                        </p:attrNameLst>
                                      </p:cBhvr>
                                      <p:rCtr x="139" y="-28287"/>
                                    </p:animMotion>
                                  </p:childTnLst>
                                </p:cTn>
                              </p:par>
                              <p:par>
                                <p:cTn id="13" presetID="64" presetClass="path" presetSubtype="0" accel="50000" decel="50000" fill="hold" nodeType="withEffect">
                                  <p:stCondLst>
                                    <p:cond delay="0"/>
                                  </p:stCondLst>
                                  <p:childTnLst>
                                    <p:animMotion origin="layout" path="M 1.11111E-6 -4.81481E-6 L 1.11111E-6 -0.61643 " pathEditMode="relative" rAng="0" ptsTypes="AA">
                                      <p:cBhvr>
                                        <p:cTn id="14" dur="2000" fill="hold"/>
                                        <p:tgtEl>
                                          <p:spTgt spid="7"/>
                                        </p:tgtEl>
                                        <p:attrNameLst>
                                          <p:attrName>ppt_x</p:attrName>
                                          <p:attrName>ppt_y</p:attrName>
                                        </p:attrNameLst>
                                      </p:cBhvr>
                                      <p:rCtr x="0" y="-30833"/>
                                    </p:animMotion>
                                  </p:childTnLst>
                                </p:cTn>
                              </p:par>
                              <p:par>
                                <p:cTn id="15" presetID="10" presetClass="exit" presetSubtype="0" fill="hold" nodeType="withEffect">
                                  <p:stCondLst>
                                    <p:cond delay="200"/>
                                  </p:stCondLst>
                                  <p:childTnLst>
                                    <p:animEffect transition="out" filter="fade">
                                      <p:cBhvr>
                                        <p:cTn id="16" dur="1500"/>
                                        <p:tgtEl>
                                          <p:spTgt spid="7"/>
                                        </p:tgtEl>
                                      </p:cBhvr>
                                    </p:animEffect>
                                    <p:set>
                                      <p:cBhvr>
                                        <p:cTn id="17" dur="1" fill="hold">
                                          <p:stCondLst>
                                            <p:cond delay="1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P spid="2" grpId="1"/>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
            <a:ext cx="9144000" cy="1579552"/>
          </a:xfrm>
          <a:prstGeom prst="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itchFamily="2" charset="0"/>
              <a:ea typeface="Roboto" pitchFamily="2" charset="0"/>
            </a:endParaRPr>
          </a:p>
        </p:txBody>
      </p:sp>
      <p:sp>
        <p:nvSpPr>
          <p:cNvPr id="4" name="Title 3"/>
          <p:cNvSpPr>
            <a:spLocks noGrp="1"/>
          </p:cNvSpPr>
          <p:nvPr>
            <p:ph type="title"/>
          </p:nvPr>
        </p:nvSpPr>
        <p:spPr>
          <a:xfrm>
            <a:off x="478632" y="164206"/>
            <a:ext cx="8079581" cy="1251141"/>
          </a:xfrm>
        </p:spPr>
        <p:txBody>
          <a:bodyPr>
            <a:normAutofit/>
          </a:bodyPr>
          <a:lstStyle/>
          <a:p>
            <a:r>
              <a:rPr lang="id-ID" sz="4000" dirty="0">
                <a:solidFill>
                  <a:schemeClr val="bg1"/>
                </a:solidFill>
                <a:latin typeface="Roboto Thin" pitchFamily="2" charset="0"/>
                <a:ea typeface="Roboto Thin" pitchFamily="2" charset="0"/>
              </a:rPr>
              <a:t>Estimasi Biaya dan Usaha</a:t>
            </a:r>
            <a:endParaRPr lang="en-US" sz="4400" dirty="0">
              <a:solidFill>
                <a:schemeClr val="bg1"/>
              </a:solidFill>
              <a:latin typeface="Roboto Thin" pitchFamily="2" charset="0"/>
              <a:ea typeface="Roboto Thin" pitchFamily="2" charset="0"/>
            </a:endParaRPr>
          </a:p>
        </p:txBody>
      </p:sp>
      <p:sp>
        <p:nvSpPr>
          <p:cNvPr id="5" name="Content Placeholder 4"/>
          <p:cNvSpPr>
            <a:spLocks noGrp="1"/>
          </p:cNvSpPr>
          <p:nvPr>
            <p:ph idx="1"/>
          </p:nvPr>
        </p:nvSpPr>
        <p:spPr>
          <a:xfrm>
            <a:off x="478632" y="2088268"/>
            <a:ext cx="8065294" cy="3766185"/>
          </a:xfrm>
        </p:spPr>
        <p:txBody>
          <a:bodyPr>
            <a:normAutofit fontScale="92500"/>
          </a:bodyPr>
          <a:lstStyle/>
          <a:p>
            <a:pPr>
              <a:lnSpc>
                <a:spcPct val="150000"/>
              </a:lnSpc>
              <a:buClr>
                <a:srgbClr val="00B050"/>
              </a:buClr>
              <a:buFont typeface="Courier New" panose="02070309020205020404" pitchFamily="49" charset="0"/>
              <a:buChar char="o"/>
            </a:pPr>
            <a:r>
              <a:rPr lang="en-US" sz="2800" dirty="0" err="1">
                <a:latin typeface="Roboto" panose="02000000000000000000" pitchFamily="2" charset="0"/>
                <a:ea typeface="Roboto" panose="02000000000000000000" pitchFamily="2" charset="0"/>
              </a:rPr>
              <a:t>Proyek</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bisa</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diselesaikan</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namun</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beberapa</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fitur</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akan</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dihapuskan</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karena</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waktu</a:t>
            </a:r>
            <a:r>
              <a:rPr lang="en-US" sz="2800" dirty="0">
                <a:latin typeface="Roboto" panose="02000000000000000000" pitchFamily="2" charset="0"/>
                <a:ea typeface="Roboto" panose="02000000000000000000" pitchFamily="2" charset="0"/>
              </a:rPr>
              <a:t> yang </a:t>
            </a:r>
            <a:r>
              <a:rPr lang="en-US" sz="2800" dirty="0" err="1">
                <a:latin typeface="Roboto" panose="02000000000000000000" pitchFamily="2" charset="0"/>
                <a:ea typeface="Roboto" panose="02000000000000000000" pitchFamily="2" charset="0"/>
              </a:rPr>
              <a:t>diberikan</a:t>
            </a:r>
            <a:r>
              <a:rPr lang="en-US" sz="2800" dirty="0">
                <a:latin typeface="Roboto" panose="02000000000000000000" pitchFamily="2" charset="0"/>
                <a:ea typeface="Roboto" panose="02000000000000000000" pitchFamily="2" charset="0"/>
              </a:rPr>
              <a:t> 4 </a:t>
            </a:r>
            <a:r>
              <a:rPr lang="en-US" sz="2800" dirty="0" err="1">
                <a:latin typeface="Roboto" panose="02000000000000000000" pitchFamily="2" charset="0"/>
                <a:ea typeface="Roboto" panose="02000000000000000000" pitchFamily="2" charset="0"/>
              </a:rPr>
              <a:t>minggu</a:t>
            </a:r>
            <a:r>
              <a:rPr lang="en-US" sz="2800" dirty="0">
                <a:latin typeface="Roboto" panose="02000000000000000000" pitchFamily="2" charset="0"/>
                <a:ea typeface="Roboto" panose="02000000000000000000" pitchFamily="2" charset="0"/>
              </a:rPr>
              <a:t>.</a:t>
            </a:r>
          </a:p>
          <a:p>
            <a:pPr>
              <a:lnSpc>
                <a:spcPct val="150000"/>
              </a:lnSpc>
              <a:buClr>
                <a:srgbClr val="00B050"/>
              </a:buClr>
              <a:buFont typeface="Courier New" panose="02070309020205020404" pitchFamily="49" charset="0"/>
              <a:buChar char="o"/>
            </a:pPr>
            <a:r>
              <a:rPr lang="en-US" sz="2800" dirty="0" err="1">
                <a:latin typeface="Roboto" panose="02000000000000000000" pitchFamily="2" charset="0"/>
                <a:ea typeface="Roboto" panose="02000000000000000000" pitchFamily="2" charset="0"/>
              </a:rPr>
              <a:t>Estimasi</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menggunakan</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lebih</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dari</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satu</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pendekatan</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sebagai</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penyeimbang</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Contoh</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pendekatan</a:t>
            </a:r>
            <a:r>
              <a:rPr lang="en-US" sz="2800" dirty="0">
                <a:latin typeface="Roboto" panose="02000000000000000000" pitchFamily="2" charset="0"/>
                <a:ea typeface="Roboto" panose="02000000000000000000" pitchFamily="2" charset="0"/>
              </a:rPr>
              <a:t> yang </a:t>
            </a:r>
            <a:r>
              <a:rPr lang="en-US" sz="2800" dirty="0" err="1">
                <a:latin typeface="Roboto" panose="02000000000000000000" pitchFamily="2" charset="0"/>
                <a:ea typeface="Roboto" panose="02000000000000000000" pitchFamily="2" charset="0"/>
              </a:rPr>
              <a:t>diambil</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adalah</a:t>
            </a:r>
            <a:r>
              <a:rPr lang="en-US" sz="2800" dirty="0">
                <a:latin typeface="Roboto" panose="02000000000000000000" pitchFamily="2" charset="0"/>
                <a:ea typeface="Roboto" panose="02000000000000000000" pitchFamily="2" charset="0"/>
              </a:rPr>
              <a:t> Expert </a:t>
            </a:r>
            <a:r>
              <a:rPr lang="en-US" sz="2800" dirty="0" smtClean="0">
                <a:latin typeface="Roboto" panose="02000000000000000000" pitchFamily="2" charset="0"/>
                <a:ea typeface="Roboto" panose="02000000000000000000" pitchFamily="2" charset="0"/>
              </a:rPr>
              <a:t>Jud</a:t>
            </a:r>
            <a:r>
              <a:rPr lang="id-ID" sz="2800" dirty="0" smtClean="0">
                <a:latin typeface="Roboto" panose="02000000000000000000" pitchFamily="2" charset="0"/>
                <a:ea typeface="Roboto" panose="02000000000000000000" pitchFamily="2" charset="0"/>
              </a:rPr>
              <a:t>g</a:t>
            </a:r>
            <a:r>
              <a:rPr lang="en-US" sz="2800" dirty="0" err="1" smtClean="0">
                <a:latin typeface="Roboto" panose="02000000000000000000" pitchFamily="2" charset="0"/>
                <a:ea typeface="Roboto" panose="02000000000000000000" pitchFamily="2" charset="0"/>
              </a:rPr>
              <a:t>ement</a:t>
            </a:r>
            <a:r>
              <a:rPr lang="en-US" sz="2800" dirty="0" smtClean="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dan</a:t>
            </a:r>
            <a:r>
              <a:rPr lang="en-US" sz="2800" dirty="0">
                <a:latin typeface="Roboto" panose="02000000000000000000" pitchFamily="2" charset="0"/>
                <a:ea typeface="Roboto" panose="02000000000000000000" pitchFamily="2" charset="0"/>
              </a:rPr>
              <a:t> Bottom-Up.</a:t>
            </a:r>
          </a:p>
        </p:txBody>
      </p:sp>
      <p:grpSp>
        <p:nvGrpSpPr>
          <p:cNvPr id="12" name="Group 11"/>
          <p:cNvGrpSpPr/>
          <p:nvPr/>
        </p:nvGrpSpPr>
        <p:grpSpPr>
          <a:xfrm>
            <a:off x="8184723" y="5924278"/>
            <a:ext cx="669705" cy="669705"/>
            <a:chOff x="996287" y="4278573"/>
            <a:chExt cx="968991" cy="968991"/>
          </a:xfrm>
        </p:grpSpPr>
        <p:sp>
          <p:nvSpPr>
            <p:cNvPr id="13" name="Oval 12"/>
            <p:cNvSpPr/>
            <p:nvPr/>
          </p:nvSpPr>
          <p:spPr>
            <a:xfrm>
              <a:off x="996287" y="4278573"/>
              <a:ext cx="968991" cy="968991"/>
            </a:xfrm>
            <a:prstGeom prst="ellipse">
              <a:avLst/>
            </a:prstGeom>
            <a:solidFill>
              <a:srgbClr val="FCF00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1268535" y="4552236"/>
              <a:ext cx="417725" cy="421666"/>
            </a:xfrm>
            <a:prstGeom prst="rect">
              <a:avLst/>
            </a:prstGeom>
          </p:spPr>
        </p:pic>
      </p:grpSp>
    </p:spTree>
    <p:extLst>
      <p:ext uri="{BB962C8B-B14F-4D97-AF65-F5344CB8AC3E}">
        <p14:creationId xmlns:p14="http://schemas.microsoft.com/office/powerpoint/2010/main" val="1047762634"/>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300" fill="hold"/>
                                        <p:tgtEl>
                                          <p:spTgt spid="12"/>
                                        </p:tgtEl>
                                        <p:attrNameLst>
                                          <p:attrName>ppt_x</p:attrName>
                                        </p:attrNameLst>
                                      </p:cBhvr>
                                      <p:tavLst>
                                        <p:tav tm="0">
                                          <p:val>
                                            <p:strVal val="#ppt_x"/>
                                          </p:val>
                                        </p:tav>
                                        <p:tav tm="100000">
                                          <p:val>
                                            <p:strVal val="#ppt_x"/>
                                          </p:val>
                                        </p:tav>
                                      </p:tavLst>
                                    </p:anim>
                                    <p:anim calcmode="lin" valueType="num">
                                      <p:cBhvr additive="base">
                                        <p:cTn id="8" dur="3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8632" y="164206"/>
            <a:ext cx="8079581" cy="1251141"/>
          </a:xfrm>
        </p:spPr>
        <p:txBody>
          <a:bodyPr>
            <a:normAutofit/>
          </a:bodyPr>
          <a:lstStyle/>
          <a:p>
            <a:r>
              <a:rPr lang="en-US" sz="4400" dirty="0" smtClean="0">
                <a:solidFill>
                  <a:schemeClr val="bg1"/>
                </a:solidFill>
                <a:latin typeface="Roboto" pitchFamily="2" charset="0"/>
                <a:ea typeface="Roboto" pitchFamily="2" charset="0"/>
              </a:rPr>
              <a:t>Meaningful Transitions</a:t>
            </a:r>
            <a:endParaRPr lang="en-US" sz="4400" dirty="0">
              <a:solidFill>
                <a:schemeClr val="bg1"/>
              </a:solidFill>
              <a:latin typeface="Roboto" pitchFamily="2" charset="0"/>
              <a:ea typeface="Roboto" pitchFamily="2" charset="0"/>
            </a:endParaRPr>
          </a:p>
        </p:txBody>
      </p:sp>
      <p:sp>
        <p:nvSpPr>
          <p:cNvPr id="5" name="Content Placeholder 4"/>
          <p:cNvSpPr>
            <a:spLocks noGrp="1"/>
          </p:cNvSpPr>
          <p:nvPr>
            <p:ph idx="1"/>
          </p:nvPr>
        </p:nvSpPr>
        <p:spPr>
          <a:xfrm>
            <a:off x="478632" y="2062510"/>
            <a:ext cx="8227486" cy="4474768"/>
          </a:xfrm>
        </p:spPr>
        <p:txBody>
          <a:bodyPr>
            <a:normAutofit/>
          </a:bodyPr>
          <a:lstStyle/>
          <a:p>
            <a:pPr marL="0" indent="0">
              <a:lnSpc>
                <a:spcPct val="150000"/>
              </a:lnSpc>
              <a:buNone/>
            </a:pP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Sistem</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Informasi</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Akademik</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MTsN</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Jember</a:t>
            </a:r>
            <a:r>
              <a:rPr lang="en-US" sz="2800" dirty="0">
                <a:latin typeface="Roboto" panose="02000000000000000000" pitchFamily="2" charset="0"/>
                <a:ea typeface="Roboto" panose="02000000000000000000" pitchFamily="2" charset="0"/>
              </a:rPr>
              <a:t> 1 </a:t>
            </a:r>
            <a:r>
              <a:rPr lang="en-US" sz="2800" dirty="0" err="1">
                <a:latin typeface="Roboto" panose="02000000000000000000" pitchFamily="2" charset="0"/>
                <a:ea typeface="Roboto" panose="02000000000000000000" pitchFamily="2" charset="0"/>
              </a:rPr>
              <a:t>adalah</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sistem</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informasi</a:t>
            </a:r>
            <a:r>
              <a:rPr lang="en-US" sz="2800" dirty="0">
                <a:latin typeface="Roboto" panose="02000000000000000000" pitchFamily="2" charset="0"/>
                <a:ea typeface="Roboto" panose="02000000000000000000" pitchFamily="2" charset="0"/>
              </a:rPr>
              <a:t> yang </a:t>
            </a:r>
            <a:r>
              <a:rPr lang="en-US" sz="2800" dirty="0" err="1">
                <a:latin typeface="Roboto" panose="02000000000000000000" pitchFamily="2" charset="0"/>
                <a:ea typeface="Roboto" panose="02000000000000000000" pitchFamily="2" charset="0"/>
              </a:rPr>
              <a:t>mengelola</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sistem</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akademik</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pada</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MTsN</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Jember</a:t>
            </a:r>
            <a:r>
              <a:rPr lang="en-US" sz="2800" dirty="0">
                <a:latin typeface="Roboto" panose="02000000000000000000" pitchFamily="2" charset="0"/>
                <a:ea typeface="Roboto" panose="02000000000000000000" pitchFamily="2" charset="0"/>
              </a:rPr>
              <a:t> 1. </a:t>
            </a:r>
            <a:r>
              <a:rPr lang="en-US" sz="2800" dirty="0" err="1">
                <a:latin typeface="Roboto" panose="02000000000000000000" pitchFamily="2" charset="0"/>
                <a:ea typeface="Roboto" panose="02000000000000000000" pitchFamily="2" charset="0"/>
              </a:rPr>
              <a:t>Sistem</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penilaian</a:t>
            </a:r>
            <a:r>
              <a:rPr lang="en-US" sz="2800" dirty="0">
                <a:latin typeface="Roboto" panose="02000000000000000000" pitchFamily="2" charset="0"/>
                <a:ea typeface="Roboto" panose="02000000000000000000" pitchFamily="2" charset="0"/>
              </a:rPr>
              <a:t> yang </a:t>
            </a:r>
            <a:r>
              <a:rPr lang="en-US" sz="2800" dirty="0" err="1">
                <a:latin typeface="Roboto" panose="02000000000000000000" pitchFamily="2" charset="0"/>
                <a:ea typeface="Roboto" panose="02000000000000000000" pitchFamily="2" charset="0"/>
              </a:rPr>
              <a:t>digunakan</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pada</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sistem</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adalah</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sistem</a:t>
            </a:r>
            <a:r>
              <a:rPr lang="en-US" sz="2800" dirty="0">
                <a:latin typeface="Roboto" panose="02000000000000000000" pitchFamily="2" charset="0"/>
                <a:ea typeface="Roboto" panose="02000000000000000000" pitchFamily="2" charset="0"/>
              </a:rPr>
              <a:t> yang </a:t>
            </a:r>
            <a:r>
              <a:rPr lang="en-US" sz="2800" dirty="0" err="1">
                <a:latin typeface="Roboto" panose="02000000000000000000" pitchFamily="2" charset="0"/>
                <a:ea typeface="Roboto" panose="02000000000000000000" pitchFamily="2" charset="0"/>
              </a:rPr>
              <a:t>menggabungkan</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nilai</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akademik</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beserta</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nilai</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kelakuan</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dari</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peserta</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didik</a:t>
            </a:r>
            <a:r>
              <a:rPr lang="en-US" sz="2800" dirty="0">
                <a:latin typeface="Roboto" panose="02000000000000000000" pitchFamily="2" charset="0"/>
                <a:ea typeface="Roboto" panose="02000000000000000000" pitchFamily="2" charset="0"/>
              </a:rPr>
              <a:t>. </a:t>
            </a:r>
          </a:p>
          <a:p>
            <a:pPr marL="0" indent="0">
              <a:lnSpc>
                <a:spcPct val="150000"/>
              </a:lnSpc>
              <a:buNone/>
            </a:pPr>
            <a:endParaRPr lang="en-US" sz="2800" dirty="0" smtClean="0">
              <a:latin typeface="Roboto" panose="02000000000000000000" pitchFamily="2" charset="0"/>
              <a:ea typeface="Roboto" panose="02000000000000000000" pitchFamily="2" charset="0"/>
            </a:endParaRPr>
          </a:p>
        </p:txBody>
      </p:sp>
      <p:sp>
        <p:nvSpPr>
          <p:cNvPr id="6" name="Rectangle 5"/>
          <p:cNvSpPr/>
          <p:nvPr/>
        </p:nvSpPr>
        <p:spPr>
          <a:xfrm>
            <a:off x="0" y="1"/>
            <a:ext cx="9144000" cy="1579552"/>
          </a:xfrm>
          <a:prstGeom prst="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itchFamily="2" charset="0"/>
              <a:ea typeface="Roboto" pitchFamily="2" charset="0"/>
            </a:endParaRPr>
          </a:p>
        </p:txBody>
      </p:sp>
      <p:sp>
        <p:nvSpPr>
          <p:cNvPr id="2" name="TextBox 1"/>
          <p:cNvSpPr txBox="1"/>
          <p:nvPr/>
        </p:nvSpPr>
        <p:spPr>
          <a:xfrm>
            <a:off x="478632" y="377759"/>
            <a:ext cx="4908716" cy="769441"/>
          </a:xfrm>
          <a:prstGeom prst="rect">
            <a:avLst/>
          </a:prstGeom>
          <a:noFill/>
        </p:spPr>
        <p:txBody>
          <a:bodyPr wrap="none" rtlCol="0">
            <a:spAutoFit/>
          </a:bodyPr>
          <a:lstStyle/>
          <a:p>
            <a:r>
              <a:rPr lang="en-US" sz="4400" dirty="0" err="1">
                <a:solidFill>
                  <a:schemeClr val="bg1"/>
                </a:solidFill>
                <a:latin typeface="Roboto Thin" pitchFamily="2" charset="0"/>
                <a:ea typeface="Roboto Thin" pitchFamily="2" charset="0"/>
              </a:rPr>
              <a:t>Deskripsi</a:t>
            </a:r>
            <a:r>
              <a:rPr lang="en-US" sz="4400" dirty="0">
                <a:solidFill>
                  <a:schemeClr val="bg1"/>
                </a:solidFill>
                <a:latin typeface="Roboto Thin" pitchFamily="2" charset="0"/>
                <a:ea typeface="Roboto Thin" pitchFamily="2" charset="0"/>
              </a:rPr>
              <a:t> Program, </a:t>
            </a:r>
          </a:p>
        </p:txBody>
      </p:sp>
      <p:sp>
        <p:nvSpPr>
          <p:cNvPr id="7" name="Content Placeholder 4"/>
          <p:cNvSpPr txBox="1">
            <a:spLocks/>
          </p:cNvSpPr>
          <p:nvPr/>
        </p:nvSpPr>
        <p:spPr>
          <a:xfrm>
            <a:off x="1475111" y="2806312"/>
            <a:ext cx="7668889" cy="4051688"/>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lnSpc>
                <a:spcPct val="150000"/>
              </a:lnSpc>
              <a:buNone/>
            </a:pPr>
            <a:r>
              <a:rPr lang="en-US" sz="2800" dirty="0" smtClean="0">
                <a:latin typeface="Roboto" panose="02000000000000000000" pitchFamily="2" charset="0"/>
                <a:ea typeface="Roboto" panose="02000000000000000000" pitchFamily="2" charset="0"/>
              </a:rPr>
              <a:t>… </a:t>
            </a:r>
            <a:r>
              <a:rPr lang="en-US" sz="2800" dirty="0">
                <a:latin typeface="Roboto" panose="02000000000000000000" pitchFamily="2" charset="0"/>
                <a:ea typeface="Roboto" panose="02000000000000000000" pitchFamily="2" charset="0"/>
              </a:rPr>
              <a:t>Dari </a:t>
            </a:r>
            <a:r>
              <a:rPr lang="en-US" sz="2800" dirty="0" err="1">
                <a:latin typeface="Roboto" panose="02000000000000000000" pitchFamily="2" charset="0"/>
                <a:ea typeface="Roboto" panose="02000000000000000000" pitchFamily="2" charset="0"/>
              </a:rPr>
              <a:t>sistem</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informasi</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ini</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siswa</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dapat</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mengetahui</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perkembangan</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dirinya</a:t>
            </a:r>
            <a:r>
              <a:rPr lang="en-US" sz="2800" dirty="0">
                <a:latin typeface="Roboto" panose="02000000000000000000" pitchFamily="2" charset="0"/>
                <a:ea typeface="Roboto" panose="02000000000000000000" pitchFamily="2" charset="0"/>
              </a:rPr>
              <a:t> di </a:t>
            </a:r>
            <a:r>
              <a:rPr lang="en-US" sz="2800" dirty="0" err="1">
                <a:latin typeface="Roboto" panose="02000000000000000000" pitchFamily="2" charset="0"/>
                <a:ea typeface="Roboto" panose="02000000000000000000" pitchFamily="2" charset="0"/>
              </a:rPr>
              <a:t>sekolah</a:t>
            </a:r>
            <a:r>
              <a:rPr lang="en-US" sz="2800" dirty="0">
                <a:latin typeface="Roboto" panose="02000000000000000000" pitchFamily="2" charset="0"/>
                <a:ea typeface="Roboto" panose="02000000000000000000" pitchFamily="2" charset="0"/>
              </a:rPr>
              <a:t> yang </a:t>
            </a:r>
            <a:r>
              <a:rPr lang="en-US" sz="2800" dirty="0" err="1">
                <a:latin typeface="Roboto" panose="02000000000000000000" pitchFamily="2" charset="0"/>
                <a:ea typeface="Roboto" panose="02000000000000000000" pitchFamily="2" charset="0"/>
              </a:rPr>
              <a:t>berkaitan</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dengan</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akademis</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akhlak</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maupun</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softskill</a:t>
            </a:r>
            <a:r>
              <a:rPr lang="en-US" sz="2800" dirty="0">
                <a:latin typeface="Roboto" panose="02000000000000000000" pitchFamily="2" charset="0"/>
                <a:ea typeface="Roboto" panose="02000000000000000000" pitchFamily="2" charset="0"/>
              </a:rPr>
              <a:t>. Guru </a:t>
            </a:r>
            <a:r>
              <a:rPr lang="en-US" sz="2800" dirty="0" err="1">
                <a:latin typeface="Roboto" panose="02000000000000000000" pitchFamily="2" charset="0"/>
                <a:ea typeface="Roboto" panose="02000000000000000000" pitchFamily="2" charset="0"/>
              </a:rPr>
              <a:t>dan</a:t>
            </a:r>
            <a:r>
              <a:rPr lang="en-US" sz="2800" dirty="0">
                <a:latin typeface="Roboto" panose="02000000000000000000" pitchFamily="2" charset="0"/>
                <a:ea typeface="Roboto" panose="02000000000000000000" pitchFamily="2" charset="0"/>
              </a:rPr>
              <a:t> stakeholder lain </a:t>
            </a:r>
            <a:r>
              <a:rPr lang="en-US" sz="2800" dirty="0" err="1">
                <a:latin typeface="Roboto" panose="02000000000000000000" pitchFamily="2" charset="0"/>
                <a:ea typeface="Roboto" panose="02000000000000000000" pitchFamily="2" charset="0"/>
              </a:rPr>
              <a:t>juga</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akan</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semakin</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aktif</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turut</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serta</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dalam</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kegiatan</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penilaian</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siswa</a:t>
            </a:r>
            <a:r>
              <a:rPr lang="en-US" sz="2800" dirty="0">
                <a:latin typeface="Roboto" panose="02000000000000000000" pitchFamily="2" charset="0"/>
                <a:ea typeface="Roboto" panose="02000000000000000000" pitchFamily="2" charset="0"/>
              </a:rPr>
              <a:t>.</a:t>
            </a:r>
          </a:p>
          <a:p>
            <a:pPr marL="0" indent="0">
              <a:lnSpc>
                <a:spcPct val="150000"/>
              </a:lnSpc>
              <a:buNone/>
            </a:pPr>
            <a:endParaRPr lang="en-US" sz="2800" dirty="0" smtClean="0">
              <a:latin typeface="Roboto" pitchFamily="2" charset="0"/>
              <a:ea typeface="Roboto" pitchFamily="2" charset="0"/>
            </a:endParaRPr>
          </a:p>
        </p:txBody>
      </p:sp>
    </p:spTree>
    <p:extLst>
      <p:ext uri="{BB962C8B-B14F-4D97-AF65-F5344CB8AC3E}">
        <p14:creationId xmlns:p14="http://schemas.microsoft.com/office/powerpoint/2010/main" val="10748937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0-#ppt_w/2"/>
                                          </p:val>
                                        </p:tav>
                                        <p:tav tm="100000">
                                          <p:val>
                                            <p:strVal val="#ppt_x"/>
                                          </p:val>
                                        </p:tav>
                                      </p:tavLst>
                                    </p:anim>
                                    <p:anim calcmode="lin" valueType="num">
                                      <p:cBhvr additive="base">
                                        <p:cTn id="8" dur="2000" fill="hold"/>
                                        <p:tgtEl>
                                          <p:spTgt spid="2"/>
                                        </p:tgtEl>
                                        <p:attrNameLst>
                                          <p:attrName>ppt_y</p:attrName>
                                        </p:attrNameLst>
                                      </p:cBhvr>
                                      <p:tavLst>
                                        <p:tav tm="0">
                                          <p:val>
                                            <p:strVal val="#ppt_y"/>
                                          </p:val>
                                        </p:tav>
                                        <p:tav tm="100000">
                                          <p:val>
                                            <p:strVal val="#ppt_y"/>
                                          </p:val>
                                        </p:tav>
                                      </p:tavLst>
                                    </p:anim>
                                  </p:childTnLst>
                                </p:cTn>
                              </p:par>
                              <p:par>
                                <p:cTn id="9" presetID="63" presetClass="path" presetSubtype="0" accel="50000" decel="50000" fill="hold" grpId="0" nodeType="withEffect">
                                  <p:stCondLst>
                                    <p:cond delay="500"/>
                                  </p:stCondLst>
                                  <p:childTnLst>
                                    <p:animMotion origin="layout" path="M 2.77778E-6 3.7037E-6 L 0.08767 3.7037E-6 " pathEditMode="relative" rAng="0" ptsTypes="AA">
                                      <p:cBhvr>
                                        <p:cTn id="10" dur="1500" fill="hold"/>
                                        <p:tgtEl>
                                          <p:spTgt spid="4"/>
                                        </p:tgtEl>
                                        <p:attrNameLst>
                                          <p:attrName>ppt_x</p:attrName>
                                          <p:attrName>ppt_y</p:attrName>
                                        </p:attrNameLst>
                                      </p:cBhvr>
                                      <p:rCtr x="4375" y="0"/>
                                    </p:animMotion>
                                  </p:childTnLst>
                                </p:cTn>
                              </p:par>
                            </p:childTnLst>
                          </p:cTn>
                        </p:par>
                        <p:par>
                          <p:cTn id="11" fill="hold">
                            <p:stCondLst>
                              <p:cond delay="2000"/>
                            </p:stCondLst>
                            <p:childTnLst>
                              <p:par>
                                <p:cTn id="12" presetID="2" presetClass="exit" presetSubtype="1" accel="50000" decel="50000" fill="hold" grpId="0" nodeType="afterEffect">
                                  <p:stCondLst>
                                    <p:cond delay="1500"/>
                                  </p:stCondLst>
                                  <p:childTnLst>
                                    <p:anim calcmode="lin" valueType="num">
                                      <p:cBhvr additive="base">
                                        <p:cTn id="13" dur="1500"/>
                                        <p:tgtEl>
                                          <p:spTgt spid="5"/>
                                        </p:tgtEl>
                                        <p:attrNameLst>
                                          <p:attrName>ppt_x</p:attrName>
                                        </p:attrNameLst>
                                      </p:cBhvr>
                                      <p:tavLst>
                                        <p:tav tm="0">
                                          <p:val>
                                            <p:strVal val="ppt_x"/>
                                          </p:val>
                                        </p:tav>
                                        <p:tav tm="100000">
                                          <p:val>
                                            <p:strVal val="ppt_x"/>
                                          </p:val>
                                        </p:tav>
                                      </p:tavLst>
                                    </p:anim>
                                    <p:anim calcmode="lin" valueType="num">
                                      <p:cBhvr additive="base">
                                        <p:cTn id="14" dur="1500"/>
                                        <p:tgtEl>
                                          <p:spTgt spid="5"/>
                                        </p:tgtEl>
                                        <p:attrNameLst>
                                          <p:attrName>ppt_y</p:attrName>
                                        </p:attrNameLst>
                                      </p:cBhvr>
                                      <p:tavLst>
                                        <p:tav tm="0">
                                          <p:val>
                                            <p:strVal val="ppt_y"/>
                                          </p:val>
                                        </p:tav>
                                        <p:tav tm="100000">
                                          <p:val>
                                            <p:strVal val="0-ppt_h/2"/>
                                          </p:val>
                                        </p:tav>
                                      </p:tavLst>
                                    </p:anim>
                                    <p:set>
                                      <p:cBhvr>
                                        <p:cTn id="15" dur="1" fill="hold">
                                          <p:stCondLst>
                                            <p:cond delay="1499"/>
                                          </p:stCondLst>
                                        </p:cTn>
                                        <p:tgtEl>
                                          <p:spTgt spid="5"/>
                                        </p:tgtEl>
                                        <p:attrNameLst>
                                          <p:attrName>style.visibility</p:attrName>
                                        </p:attrNameLst>
                                      </p:cBhvr>
                                      <p:to>
                                        <p:strVal val="hidden"/>
                                      </p:to>
                                    </p:set>
                                  </p:childTnLst>
                                </p:cTn>
                              </p:par>
                              <p:par>
                                <p:cTn id="16" presetID="2" presetClass="entr" presetSubtype="4" decel="100000" fill="hold" grpId="0" nodeType="withEffect">
                                  <p:stCondLst>
                                    <p:cond delay="300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1000" fill="hold"/>
                                        <p:tgtEl>
                                          <p:spTgt spid="7"/>
                                        </p:tgtEl>
                                        <p:attrNameLst>
                                          <p:attrName>ppt_x</p:attrName>
                                        </p:attrNameLst>
                                      </p:cBhvr>
                                      <p:tavLst>
                                        <p:tav tm="0">
                                          <p:val>
                                            <p:strVal val="#ppt_x"/>
                                          </p:val>
                                        </p:tav>
                                        <p:tav tm="100000">
                                          <p:val>
                                            <p:strVal val="#ppt_x"/>
                                          </p:val>
                                        </p:tav>
                                      </p:tavLst>
                                    </p:anim>
                                    <p:anim calcmode="lin" valueType="num">
                                      <p:cBhvr additive="base">
                                        <p:cTn id="19"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2"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
            <a:ext cx="9144000" cy="1579552"/>
          </a:xfrm>
          <a:prstGeom prst="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itchFamily="2" charset="0"/>
              <a:ea typeface="Roboto" pitchFamily="2" charset="0"/>
            </a:endParaRPr>
          </a:p>
        </p:txBody>
      </p:sp>
      <p:sp>
        <p:nvSpPr>
          <p:cNvPr id="4" name="Title 3"/>
          <p:cNvSpPr>
            <a:spLocks noGrp="1"/>
          </p:cNvSpPr>
          <p:nvPr>
            <p:ph type="title"/>
          </p:nvPr>
        </p:nvSpPr>
        <p:spPr>
          <a:xfrm>
            <a:off x="478632" y="164206"/>
            <a:ext cx="8079581" cy="1251141"/>
          </a:xfrm>
        </p:spPr>
        <p:txBody>
          <a:bodyPr>
            <a:normAutofit/>
          </a:bodyPr>
          <a:lstStyle/>
          <a:p>
            <a:r>
              <a:rPr lang="id-ID" sz="4000" dirty="0">
                <a:solidFill>
                  <a:schemeClr val="bg1"/>
                </a:solidFill>
                <a:latin typeface="Roboto Thin" pitchFamily="2" charset="0"/>
                <a:ea typeface="Roboto Thin" pitchFamily="2" charset="0"/>
              </a:rPr>
              <a:t>Estimasi Biaya dan Usaha</a:t>
            </a:r>
            <a:endParaRPr lang="en-US" sz="4400" dirty="0">
              <a:solidFill>
                <a:schemeClr val="bg1"/>
              </a:solidFill>
              <a:latin typeface="Roboto Thin" pitchFamily="2" charset="0"/>
              <a:ea typeface="Roboto Thin" pitchFamily="2" charset="0"/>
            </a:endParaRPr>
          </a:p>
        </p:txBody>
      </p:sp>
      <p:sp>
        <p:nvSpPr>
          <p:cNvPr id="5" name="Content Placeholder 4"/>
          <p:cNvSpPr>
            <a:spLocks noGrp="1"/>
          </p:cNvSpPr>
          <p:nvPr>
            <p:ph idx="1"/>
          </p:nvPr>
        </p:nvSpPr>
        <p:spPr>
          <a:xfrm>
            <a:off x="307590" y="2012069"/>
            <a:ext cx="8065294" cy="2204332"/>
          </a:xfrm>
        </p:spPr>
        <p:txBody>
          <a:bodyPr>
            <a:normAutofit/>
          </a:bodyPr>
          <a:lstStyle/>
          <a:p>
            <a:pPr>
              <a:lnSpc>
                <a:spcPct val="150000"/>
              </a:lnSpc>
              <a:buClr>
                <a:srgbClr val="00B050"/>
              </a:buClr>
              <a:buFont typeface="Courier New" panose="02070309020205020404" pitchFamily="49" charset="0"/>
              <a:buChar char="o"/>
            </a:pPr>
            <a:r>
              <a:rPr lang="en-US" sz="1800" b="1" dirty="0">
                <a:latin typeface="Roboto" panose="02000000000000000000" pitchFamily="2" charset="0"/>
                <a:ea typeface="Roboto" panose="02000000000000000000" pitchFamily="2" charset="0"/>
              </a:rPr>
              <a:t>Expert </a:t>
            </a:r>
            <a:r>
              <a:rPr lang="en-US" sz="1800" b="1" dirty="0" err="1">
                <a:latin typeface="Roboto" panose="02000000000000000000" pitchFamily="2" charset="0"/>
                <a:ea typeface="Roboto" panose="02000000000000000000" pitchFamily="2" charset="0"/>
              </a:rPr>
              <a:t>Jugdement</a:t>
            </a:r>
            <a:r>
              <a:rPr lang="en-US" sz="1800" dirty="0">
                <a:latin typeface="Roboto" panose="02000000000000000000" pitchFamily="2" charset="0"/>
                <a:ea typeface="Roboto" panose="02000000000000000000" pitchFamily="2" charset="0"/>
              </a:rPr>
              <a:t> </a:t>
            </a:r>
            <a:r>
              <a:rPr lang="en-US" sz="1800" dirty="0" err="1">
                <a:latin typeface="Roboto" panose="02000000000000000000" pitchFamily="2" charset="0"/>
                <a:ea typeface="Roboto" panose="02000000000000000000" pitchFamily="2" charset="0"/>
              </a:rPr>
              <a:t>berarti</a:t>
            </a:r>
            <a:r>
              <a:rPr lang="en-US" sz="1800" dirty="0">
                <a:latin typeface="Roboto" panose="02000000000000000000" pitchFamily="2" charset="0"/>
                <a:ea typeface="Roboto" panose="02000000000000000000" pitchFamily="2" charset="0"/>
              </a:rPr>
              <a:t> </a:t>
            </a:r>
            <a:r>
              <a:rPr lang="en-US" sz="1800" dirty="0" err="1">
                <a:latin typeface="Roboto" panose="02000000000000000000" pitchFamily="2" charset="0"/>
                <a:ea typeface="Roboto" panose="02000000000000000000" pitchFamily="2" charset="0"/>
              </a:rPr>
              <a:t>meminta</a:t>
            </a:r>
            <a:r>
              <a:rPr lang="en-US" sz="1800" dirty="0">
                <a:latin typeface="Roboto" panose="02000000000000000000" pitchFamily="2" charset="0"/>
                <a:ea typeface="Roboto" panose="02000000000000000000" pitchFamily="2" charset="0"/>
              </a:rPr>
              <a:t> saran </a:t>
            </a:r>
            <a:r>
              <a:rPr lang="en-US" sz="1800" dirty="0" err="1">
                <a:latin typeface="Roboto" panose="02000000000000000000" pitchFamily="2" charset="0"/>
                <a:ea typeface="Roboto" panose="02000000000000000000" pitchFamily="2" charset="0"/>
              </a:rPr>
              <a:t>dari</a:t>
            </a:r>
            <a:r>
              <a:rPr lang="en-US" sz="1800" dirty="0">
                <a:latin typeface="Roboto" panose="02000000000000000000" pitchFamily="2" charset="0"/>
                <a:ea typeface="Roboto" panose="02000000000000000000" pitchFamily="2" charset="0"/>
              </a:rPr>
              <a:t> </a:t>
            </a:r>
            <a:r>
              <a:rPr lang="en-US" sz="1800" dirty="0" err="1">
                <a:latin typeface="Roboto" panose="02000000000000000000" pitchFamily="2" charset="0"/>
                <a:ea typeface="Roboto" panose="02000000000000000000" pitchFamily="2" charset="0"/>
              </a:rPr>
              <a:t>ahli</a:t>
            </a:r>
            <a:r>
              <a:rPr lang="en-US" sz="1800" dirty="0">
                <a:latin typeface="Roboto" panose="02000000000000000000" pitchFamily="2" charset="0"/>
                <a:ea typeface="Roboto" panose="02000000000000000000" pitchFamily="2" charset="0"/>
              </a:rPr>
              <a:t>. </a:t>
            </a:r>
            <a:r>
              <a:rPr lang="en-US" sz="1800" dirty="0" err="1">
                <a:latin typeface="Roboto" panose="02000000000000000000" pitchFamily="2" charset="0"/>
                <a:ea typeface="Roboto" panose="02000000000000000000" pitchFamily="2" charset="0"/>
              </a:rPr>
              <a:t>Ini</a:t>
            </a:r>
            <a:r>
              <a:rPr lang="en-US" sz="1800" dirty="0">
                <a:latin typeface="Roboto" panose="02000000000000000000" pitchFamily="2" charset="0"/>
                <a:ea typeface="Roboto" panose="02000000000000000000" pitchFamily="2" charset="0"/>
              </a:rPr>
              <a:t> </a:t>
            </a:r>
            <a:r>
              <a:rPr lang="en-US" sz="1800" dirty="0" err="1">
                <a:latin typeface="Roboto" panose="02000000000000000000" pitchFamily="2" charset="0"/>
                <a:ea typeface="Roboto" panose="02000000000000000000" pitchFamily="2" charset="0"/>
              </a:rPr>
              <a:t>berarti</a:t>
            </a:r>
            <a:r>
              <a:rPr lang="en-US" sz="1800" dirty="0">
                <a:latin typeface="Roboto" panose="02000000000000000000" pitchFamily="2" charset="0"/>
                <a:ea typeface="Roboto" panose="02000000000000000000" pitchFamily="2" charset="0"/>
              </a:rPr>
              <a:t> </a:t>
            </a:r>
            <a:r>
              <a:rPr lang="en-US" sz="1800" dirty="0" err="1">
                <a:latin typeface="Roboto" panose="02000000000000000000" pitchFamily="2" charset="0"/>
                <a:ea typeface="Roboto" panose="02000000000000000000" pitchFamily="2" charset="0"/>
              </a:rPr>
              <a:t>meminta</a:t>
            </a:r>
            <a:r>
              <a:rPr lang="en-US" sz="1800" dirty="0">
                <a:latin typeface="Roboto" panose="02000000000000000000" pitchFamily="2" charset="0"/>
                <a:ea typeface="Roboto" panose="02000000000000000000" pitchFamily="2" charset="0"/>
              </a:rPr>
              <a:t> </a:t>
            </a:r>
            <a:r>
              <a:rPr lang="en-US" sz="1800" dirty="0" err="1">
                <a:latin typeface="Roboto" panose="02000000000000000000" pitchFamily="2" charset="0"/>
                <a:ea typeface="Roboto" panose="02000000000000000000" pitchFamily="2" charset="0"/>
              </a:rPr>
              <a:t>estimasi</a:t>
            </a:r>
            <a:r>
              <a:rPr lang="en-US" sz="1800" dirty="0">
                <a:latin typeface="Roboto" panose="02000000000000000000" pitchFamily="2" charset="0"/>
                <a:ea typeface="Roboto" panose="02000000000000000000" pitchFamily="2" charset="0"/>
              </a:rPr>
              <a:t> </a:t>
            </a:r>
            <a:r>
              <a:rPr lang="en-US" sz="1800" dirty="0" err="1">
                <a:latin typeface="Roboto" panose="02000000000000000000" pitchFamily="2" charset="0"/>
                <a:ea typeface="Roboto" panose="02000000000000000000" pitchFamily="2" charset="0"/>
              </a:rPr>
              <a:t>biaya</a:t>
            </a:r>
            <a:r>
              <a:rPr lang="en-US" sz="1800" dirty="0">
                <a:latin typeface="Roboto" panose="02000000000000000000" pitchFamily="2" charset="0"/>
                <a:ea typeface="Roboto" panose="02000000000000000000" pitchFamily="2" charset="0"/>
              </a:rPr>
              <a:t> </a:t>
            </a:r>
            <a:r>
              <a:rPr lang="en-US" sz="1800" dirty="0" err="1">
                <a:latin typeface="Roboto" panose="02000000000000000000" pitchFamily="2" charset="0"/>
                <a:ea typeface="Roboto" panose="02000000000000000000" pitchFamily="2" charset="0"/>
              </a:rPr>
              <a:t>dari</a:t>
            </a:r>
            <a:r>
              <a:rPr lang="en-US" sz="1800" dirty="0">
                <a:latin typeface="Roboto" panose="02000000000000000000" pitchFamily="2" charset="0"/>
                <a:ea typeface="Roboto" panose="02000000000000000000" pitchFamily="2" charset="0"/>
              </a:rPr>
              <a:t> </a:t>
            </a:r>
            <a:r>
              <a:rPr lang="en-US" sz="1800" dirty="0" err="1">
                <a:latin typeface="Roboto" panose="02000000000000000000" pitchFamily="2" charset="0"/>
                <a:ea typeface="Roboto" panose="02000000000000000000" pitchFamily="2" charset="0"/>
              </a:rPr>
              <a:t>analisis</a:t>
            </a:r>
            <a:r>
              <a:rPr lang="en-US" sz="1800" dirty="0">
                <a:latin typeface="Roboto" panose="02000000000000000000" pitchFamily="2" charset="0"/>
                <a:ea typeface="Roboto" panose="02000000000000000000" pitchFamily="2" charset="0"/>
              </a:rPr>
              <a:t> orang yang </a:t>
            </a:r>
            <a:r>
              <a:rPr lang="en-US" sz="1800" dirty="0" err="1">
                <a:latin typeface="Roboto" panose="02000000000000000000" pitchFamily="2" charset="0"/>
                <a:ea typeface="Roboto" panose="02000000000000000000" pitchFamily="2" charset="0"/>
              </a:rPr>
              <a:t>pernah</a:t>
            </a:r>
            <a:r>
              <a:rPr lang="en-US" sz="1800" dirty="0">
                <a:latin typeface="Roboto" panose="02000000000000000000" pitchFamily="2" charset="0"/>
                <a:ea typeface="Roboto" panose="02000000000000000000" pitchFamily="2" charset="0"/>
              </a:rPr>
              <a:t> </a:t>
            </a:r>
            <a:r>
              <a:rPr lang="en-US" sz="1800" dirty="0" err="1">
                <a:latin typeface="Roboto" panose="02000000000000000000" pitchFamily="2" charset="0"/>
                <a:ea typeface="Roboto" panose="02000000000000000000" pitchFamily="2" charset="0"/>
              </a:rPr>
              <a:t>membuat</a:t>
            </a:r>
            <a:r>
              <a:rPr lang="en-US" sz="1800" dirty="0">
                <a:latin typeface="Roboto" panose="02000000000000000000" pitchFamily="2" charset="0"/>
                <a:ea typeface="Roboto" panose="02000000000000000000" pitchFamily="2" charset="0"/>
              </a:rPr>
              <a:t> SI </a:t>
            </a:r>
            <a:r>
              <a:rPr lang="en-US" sz="1800" dirty="0" err="1">
                <a:latin typeface="Roboto" panose="02000000000000000000" pitchFamily="2" charset="0"/>
                <a:ea typeface="Roboto" panose="02000000000000000000" pitchFamily="2" charset="0"/>
              </a:rPr>
              <a:t>Akademik</a:t>
            </a:r>
            <a:r>
              <a:rPr lang="en-US" sz="1800" dirty="0">
                <a:latin typeface="Roboto" panose="02000000000000000000" pitchFamily="2" charset="0"/>
                <a:ea typeface="Roboto" panose="02000000000000000000" pitchFamily="2" charset="0"/>
              </a:rPr>
              <a:t> </a:t>
            </a:r>
            <a:r>
              <a:rPr lang="en-US" sz="1800" dirty="0" err="1">
                <a:latin typeface="Roboto" panose="02000000000000000000" pitchFamily="2" charset="0"/>
                <a:ea typeface="Roboto" panose="02000000000000000000" pitchFamily="2" charset="0"/>
              </a:rPr>
              <a:t>Sekolah</a:t>
            </a:r>
            <a:r>
              <a:rPr lang="en-US" sz="1800" dirty="0">
                <a:latin typeface="Roboto" panose="02000000000000000000" pitchFamily="2" charset="0"/>
                <a:ea typeface="Roboto" panose="02000000000000000000" pitchFamily="2" charset="0"/>
              </a:rPr>
              <a:t> </a:t>
            </a:r>
            <a:r>
              <a:rPr lang="en-US" sz="1800" dirty="0" err="1">
                <a:latin typeface="Roboto" panose="02000000000000000000" pitchFamily="2" charset="0"/>
                <a:ea typeface="Roboto" panose="02000000000000000000" pitchFamily="2" charset="0"/>
              </a:rPr>
              <a:t>Menengah</a:t>
            </a:r>
            <a:r>
              <a:rPr lang="en-US" sz="1800" dirty="0">
                <a:latin typeface="Roboto" panose="02000000000000000000" pitchFamily="2" charset="0"/>
                <a:ea typeface="Roboto" panose="02000000000000000000" pitchFamily="2" charset="0"/>
              </a:rPr>
              <a:t>. 	</a:t>
            </a:r>
            <a:r>
              <a:rPr lang="en-US" sz="1800" dirty="0" err="1">
                <a:latin typeface="Roboto" panose="02000000000000000000" pitchFamily="2" charset="0"/>
                <a:ea typeface="Roboto" panose="02000000000000000000" pitchFamily="2" charset="0"/>
              </a:rPr>
              <a:t>Ditambah</a:t>
            </a:r>
            <a:r>
              <a:rPr lang="en-US" sz="1800" dirty="0">
                <a:latin typeface="Roboto" panose="02000000000000000000" pitchFamily="2" charset="0"/>
                <a:ea typeface="Roboto" panose="02000000000000000000" pitchFamily="2" charset="0"/>
              </a:rPr>
              <a:t> pula </a:t>
            </a:r>
            <a:r>
              <a:rPr lang="en-US" sz="1800" dirty="0" err="1">
                <a:latin typeface="Roboto" panose="02000000000000000000" pitchFamily="2" charset="0"/>
                <a:ea typeface="Roboto" panose="02000000000000000000" pitchFamily="2" charset="0"/>
              </a:rPr>
              <a:t>aplikasi</a:t>
            </a:r>
            <a:r>
              <a:rPr lang="en-US" sz="1800" dirty="0">
                <a:latin typeface="Roboto" panose="02000000000000000000" pitchFamily="2" charset="0"/>
                <a:ea typeface="Roboto" panose="02000000000000000000" pitchFamily="2" charset="0"/>
              </a:rPr>
              <a:t> yang </a:t>
            </a:r>
            <a:r>
              <a:rPr lang="en-US" sz="1800" dirty="0" err="1">
                <a:latin typeface="Roboto" panose="02000000000000000000" pitchFamily="2" charset="0"/>
                <a:ea typeface="Roboto" panose="02000000000000000000" pitchFamily="2" charset="0"/>
              </a:rPr>
              <a:t>dibuat</a:t>
            </a:r>
            <a:r>
              <a:rPr lang="en-US" sz="1800" dirty="0">
                <a:latin typeface="Roboto" panose="02000000000000000000" pitchFamily="2" charset="0"/>
                <a:ea typeface="Roboto" panose="02000000000000000000" pitchFamily="2" charset="0"/>
              </a:rPr>
              <a:t> </a:t>
            </a:r>
            <a:r>
              <a:rPr lang="en-US" sz="1800" dirty="0" err="1">
                <a:latin typeface="Roboto" panose="02000000000000000000" pitchFamily="2" charset="0"/>
                <a:ea typeface="Roboto" panose="02000000000000000000" pitchFamily="2" charset="0"/>
              </a:rPr>
              <a:t>bukan</a:t>
            </a:r>
            <a:r>
              <a:rPr lang="en-US" sz="1800" dirty="0">
                <a:latin typeface="Roboto" panose="02000000000000000000" pitchFamily="2" charset="0"/>
                <a:ea typeface="Roboto" panose="02000000000000000000" pitchFamily="2" charset="0"/>
              </a:rPr>
              <a:t> </a:t>
            </a:r>
            <a:r>
              <a:rPr lang="en-US" sz="1800" dirty="0" err="1">
                <a:latin typeface="Roboto" panose="02000000000000000000" pitchFamily="2" charset="0"/>
                <a:ea typeface="Roboto" panose="02000000000000000000" pitchFamily="2" charset="0"/>
              </a:rPr>
              <a:t>sepenuhnya</a:t>
            </a:r>
            <a:r>
              <a:rPr lang="en-US" sz="1800" dirty="0">
                <a:latin typeface="Roboto" panose="02000000000000000000" pitchFamily="2" charset="0"/>
                <a:ea typeface="Roboto" panose="02000000000000000000" pitchFamily="2" charset="0"/>
              </a:rPr>
              <a:t> </a:t>
            </a:r>
            <a:r>
              <a:rPr lang="en-US" sz="1800" dirty="0" err="1">
                <a:latin typeface="Roboto" panose="02000000000000000000" pitchFamily="2" charset="0"/>
                <a:ea typeface="Roboto" panose="02000000000000000000" pitchFamily="2" charset="0"/>
              </a:rPr>
              <a:t>dari</a:t>
            </a:r>
            <a:r>
              <a:rPr lang="en-US" sz="1800" dirty="0">
                <a:latin typeface="Roboto" panose="02000000000000000000" pitchFamily="2" charset="0"/>
                <a:ea typeface="Roboto" panose="02000000000000000000" pitchFamily="2" charset="0"/>
              </a:rPr>
              <a:t> </a:t>
            </a:r>
            <a:r>
              <a:rPr lang="en-US" sz="1800" dirty="0" err="1">
                <a:latin typeface="Roboto" panose="02000000000000000000" pitchFamily="2" charset="0"/>
                <a:ea typeface="Roboto" panose="02000000000000000000" pitchFamily="2" charset="0"/>
              </a:rPr>
              <a:t>awal</a:t>
            </a:r>
            <a:r>
              <a:rPr lang="en-US" sz="1800" dirty="0">
                <a:latin typeface="Roboto" panose="02000000000000000000" pitchFamily="2" charset="0"/>
                <a:ea typeface="Roboto" panose="02000000000000000000" pitchFamily="2" charset="0"/>
              </a:rPr>
              <a:t> (from scratch)</a:t>
            </a:r>
          </a:p>
        </p:txBody>
      </p:sp>
      <p:grpSp>
        <p:nvGrpSpPr>
          <p:cNvPr id="12" name="Group 11"/>
          <p:cNvGrpSpPr/>
          <p:nvPr/>
        </p:nvGrpSpPr>
        <p:grpSpPr>
          <a:xfrm>
            <a:off x="8184723" y="5924278"/>
            <a:ext cx="669705" cy="669705"/>
            <a:chOff x="996287" y="4278573"/>
            <a:chExt cx="968991" cy="968991"/>
          </a:xfrm>
        </p:grpSpPr>
        <p:sp>
          <p:nvSpPr>
            <p:cNvPr id="13" name="Oval 12"/>
            <p:cNvSpPr/>
            <p:nvPr/>
          </p:nvSpPr>
          <p:spPr>
            <a:xfrm>
              <a:off x="996287" y="4278573"/>
              <a:ext cx="968991" cy="968991"/>
            </a:xfrm>
            <a:prstGeom prst="ellipse">
              <a:avLst/>
            </a:prstGeom>
            <a:solidFill>
              <a:srgbClr val="FCF00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1268535" y="4552236"/>
              <a:ext cx="417725" cy="421666"/>
            </a:xfrm>
            <a:prstGeom prst="rect">
              <a:avLst/>
            </a:prstGeom>
          </p:spPr>
        </p:pic>
      </p:grpSp>
      <p:sp>
        <p:nvSpPr>
          <p:cNvPr id="8" name="Content Placeholder 4"/>
          <p:cNvSpPr txBox="1">
            <a:spLocks/>
          </p:cNvSpPr>
          <p:nvPr/>
        </p:nvSpPr>
        <p:spPr>
          <a:xfrm>
            <a:off x="307590" y="4006274"/>
            <a:ext cx="8065294" cy="2204332"/>
          </a:xfrm>
          <a:prstGeom prst="rect">
            <a:avLst/>
          </a:prstGeom>
        </p:spPr>
        <p:txBody>
          <a:bodyPr vert="horz" lIns="91440" tIns="45720" rIns="91440" bIns="45720" rtlCol="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lnSpc>
                <a:spcPct val="150000"/>
              </a:lnSpc>
              <a:buClr>
                <a:srgbClr val="00B050"/>
              </a:buClr>
              <a:buFont typeface="Courier New" panose="02070309020205020404" pitchFamily="49" charset="0"/>
              <a:buChar char="o"/>
            </a:pPr>
            <a:r>
              <a:rPr lang="en-US" sz="1800" b="1" dirty="0">
                <a:latin typeface="Roboto" panose="02000000000000000000" pitchFamily="2" charset="0"/>
                <a:ea typeface="Roboto" panose="02000000000000000000" pitchFamily="2" charset="0"/>
              </a:rPr>
              <a:t>Bottom-Up</a:t>
            </a:r>
            <a:r>
              <a:rPr lang="en-US" sz="1800" dirty="0">
                <a:latin typeface="Roboto" panose="02000000000000000000" pitchFamily="2" charset="0"/>
                <a:ea typeface="Roboto" panose="02000000000000000000" pitchFamily="2" charset="0"/>
              </a:rPr>
              <a:t> </a:t>
            </a:r>
            <a:r>
              <a:rPr lang="en-US" sz="1800" dirty="0" err="1">
                <a:latin typeface="Roboto" panose="02000000000000000000" pitchFamily="2" charset="0"/>
                <a:ea typeface="Roboto" panose="02000000000000000000" pitchFamily="2" charset="0"/>
              </a:rPr>
              <a:t>berarti</a:t>
            </a:r>
            <a:r>
              <a:rPr lang="en-US" sz="1800" dirty="0">
                <a:latin typeface="Roboto" panose="02000000000000000000" pitchFamily="2" charset="0"/>
                <a:ea typeface="Roboto" panose="02000000000000000000" pitchFamily="2" charset="0"/>
              </a:rPr>
              <a:t> </a:t>
            </a:r>
            <a:r>
              <a:rPr lang="en-US" sz="1800" dirty="0" err="1">
                <a:latin typeface="Roboto" panose="02000000000000000000" pitchFamily="2" charset="0"/>
                <a:ea typeface="Roboto" panose="02000000000000000000" pitchFamily="2" charset="0"/>
              </a:rPr>
              <a:t>tiap</a:t>
            </a:r>
            <a:r>
              <a:rPr lang="en-US" sz="1800" dirty="0">
                <a:latin typeface="Roboto" panose="02000000000000000000" pitchFamily="2" charset="0"/>
                <a:ea typeface="Roboto" panose="02000000000000000000" pitchFamily="2" charset="0"/>
              </a:rPr>
              <a:t> </a:t>
            </a:r>
            <a:r>
              <a:rPr lang="en-US" sz="1800" dirty="0" err="1">
                <a:latin typeface="Roboto" panose="02000000000000000000" pitchFamily="2" charset="0"/>
                <a:ea typeface="Roboto" panose="02000000000000000000" pitchFamily="2" charset="0"/>
              </a:rPr>
              <a:t>komponen-komponen</a:t>
            </a:r>
            <a:r>
              <a:rPr lang="en-US" sz="1800" dirty="0">
                <a:latin typeface="Roboto" panose="02000000000000000000" pitchFamily="2" charset="0"/>
                <a:ea typeface="Roboto" panose="02000000000000000000" pitchFamily="2" charset="0"/>
              </a:rPr>
              <a:t> yang </a:t>
            </a:r>
            <a:r>
              <a:rPr lang="en-US" sz="1800" dirty="0" err="1">
                <a:latin typeface="Roboto" panose="02000000000000000000" pitchFamily="2" charset="0"/>
                <a:ea typeface="Roboto" panose="02000000000000000000" pitchFamily="2" charset="0"/>
              </a:rPr>
              <a:t>ada</a:t>
            </a:r>
            <a:r>
              <a:rPr lang="en-US" sz="1800" dirty="0">
                <a:latin typeface="Roboto" panose="02000000000000000000" pitchFamily="2" charset="0"/>
                <a:ea typeface="Roboto" panose="02000000000000000000" pitchFamily="2" charset="0"/>
              </a:rPr>
              <a:t> </a:t>
            </a:r>
            <a:r>
              <a:rPr lang="en-US" sz="1800" dirty="0" err="1">
                <a:latin typeface="Roboto" panose="02000000000000000000" pitchFamily="2" charset="0"/>
                <a:ea typeface="Roboto" panose="02000000000000000000" pitchFamily="2" charset="0"/>
              </a:rPr>
              <a:t>dibagi</a:t>
            </a:r>
            <a:r>
              <a:rPr lang="en-US" sz="1800" dirty="0">
                <a:latin typeface="Roboto" panose="02000000000000000000" pitchFamily="2" charset="0"/>
                <a:ea typeface="Roboto" panose="02000000000000000000" pitchFamily="2" charset="0"/>
              </a:rPr>
              <a:t> </a:t>
            </a:r>
            <a:r>
              <a:rPr lang="en-US" sz="1800" dirty="0" err="1">
                <a:latin typeface="Roboto" panose="02000000000000000000" pitchFamily="2" charset="0"/>
                <a:ea typeface="Roboto" panose="02000000000000000000" pitchFamily="2" charset="0"/>
              </a:rPr>
              <a:t>sampai</a:t>
            </a:r>
            <a:r>
              <a:rPr lang="en-US" sz="1800" dirty="0">
                <a:latin typeface="Roboto" panose="02000000000000000000" pitchFamily="2" charset="0"/>
                <a:ea typeface="Roboto" panose="02000000000000000000" pitchFamily="2" charset="0"/>
              </a:rPr>
              <a:t> </a:t>
            </a:r>
            <a:r>
              <a:rPr lang="en-US" sz="1800" dirty="0" err="1">
                <a:latin typeface="Roboto" panose="02000000000000000000" pitchFamily="2" charset="0"/>
                <a:ea typeface="Roboto" panose="02000000000000000000" pitchFamily="2" charset="0"/>
              </a:rPr>
              <a:t>menjadi</a:t>
            </a:r>
            <a:r>
              <a:rPr lang="en-US" sz="1800" dirty="0">
                <a:latin typeface="Roboto" panose="02000000000000000000" pitchFamily="2" charset="0"/>
                <a:ea typeface="Roboto" panose="02000000000000000000" pitchFamily="2" charset="0"/>
              </a:rPr>
              <a:t> </a:t>
            </a:r>
            <a:r>
              <a:rPr lang="en-US" sz="1800" dirty="0" err="1">
                <a:latin typeface="Roboto" panose="02000000000000000000" pitchFamily="2" charset="0"/>
                <a:ea typeface="Roboto" panose="02000000000000000000" pitchFamily="2" charset="0"/>
              </a:rPr>
              <a:t>subkomponen</a:t>
            </a:r>
            <a:r>
              <a:rPr lang="en-US" sz="1800" dirty="0">
                <a:latin typeface="Roboto" panose="02000000000000000000" pitchFamily="2" charset="0"/>
                <a:ea typeface="Roboto" panose="02000000000000000000" pitchFamily="2" charset="0"/>
              </a:rPr>
              <a:t> yang </a:t>
            </a:r>
            <a:r>
              <a:rPr lang="en-US" sz="1800" dirty="0" err="1">
                <a:latin typeface="Roboto" panose="02000000000000000000" pitchFamily="2" charset="0"/>
                <a:ea typeface="Roboto" panose="02000000000000000000" pitchFamily="2" charset="0"/>
              </a:rPr>
              <a:t>mudah</a:t>
            </a:r>
            <a:r>
              <a:rPr lang="en-US" sz="1800" dirty="0">
                <a:latin typeface="Roboto" panose="02000000000000000000" pitchFamily="2" charset="0"/>
                <a:ea typeface="Roboto" panose="02000000000000000000" pitchFamily="2" charset="0"/>
              </a:rPr>
              <a:t> </a:t>
            </a:r>
            <a:r>
              <a:rPr lang="en-US" sz="1800" dirty="0" err="1">
                <a:latin typeface="Roboto" panose="02000000000000000000" pitchFamily="2" charset="0"/>
                <a:ea typeface="Roboto" panose="02000000000000000000" pitchFamily="2" charset="0"/>
              </a:rPr>
              <a:t>diestimasikan</a:t>
            </a:r>
            <a:r>
              <a:rPr lang="en-US" sz="1800" dirty="0">
                <a:latin typeface="Roboto" panose="02000000000000000000" pitchFamily="2" charset="0"/>
                <a:ea typeface="Roboto" panose="02000000000000000000" pitchFamily="2" charset="0"/>
              </a:rPr>
              <a:t>. </a:t>
            </a:r>
          </a:p>
          <a:p>
            <a:pPr>
              <a:lnSpc>
                <a:spcPct val="150000"/>
              </a:lnSpc>
              <a:buClr>
                <a:srgbClr val="00B050"/>
              </a:buClr>
              <a:buFont typeface="Courier New" panose="02070309020205020404" pitchFamily="49" charset="0"/>
              <a:buChar char="o"/>
            </a:pPr>
            <a:r>
              <a:rPr lang="en-US" sz="1800" u="sng" dirty="0" err="1">
                <a:latin typeface="Roboto" panose="02000000000000000000" pitchFamily="2" charset="0"/>
                <a:ea typeface="Roboto" panose="02000000000000000000" pitchFamily="2" charset="0"/>
              </a:rPr>
              <a:t>Contohnya</a:t>
            </a:r>
            <a:r>
              <a:rPr lang="en-US" sz="1800" dirty="0">
                <a:latin typeface="Roboto" panose="02000000000000000000" pitchFamily="2" charset="0"/>
                <a:ea typeface="Roboto" panose="02000000000000000000" pitchFamily="2" charset="0"/>
              </a:rPr>
              <a:t> </a:t>
            </a:r>
            <a:r>
              <a:rPr lang="en-US" sz="1800" dirty="0" err="1">
                <a:latin typeface="Roboto" panose="02000000000000000000" pitchFamily="2" charset="0"/>
                <a:ea typeface="Roboto" panose="02000000000000000000" pitchFamily="2" charset="0"/>
              </a:rPr>
              <a:t>seperti</a:t>
            </a:r>
            <a:r>
              <a:rPr lang="en-US" sz="1800" dirty="0">
                <a:latin typeface="Roboto" panose="02000000000000000000" pitchFamily="2" charset="0"/>
                <a:ea typeface="Roboto" panose="02000000000000000000" pitchFamily="2" charset="0"/>
              </a:rPr>
              <a:t> </a:t>
            </a:r>
            <a:r>
              <a:rPr lang="en-US" sz="1800" dirty="0" err="1">
                <a:latin typeface="Roboto" panose="02000000000000000000" pitchFamily="2" charset="0"/>
                <a:ea typeface="Roboto" panose="02000000000000000000" pitchFamily="2" charset="0"/>
              </a:rPr>
              <a:t>fungsi</a:t>
            </a:r>
            <a:r>
              <a:rPr lang="en-US" sz="1800" dirty="0">
                <a:latin typeface="Roboto" panose="02000000000000000000" pitchFamily="2" charset="0"/>
                <a:ea typeface="Roboto" panose="02000000000000000000" pitchFamily="2" charset="0"/>
              </a:rPr>
              <a:t> </a:t>
            </a:r>
            <a:r>
              <a:rPr lang="en-US" sz="1800" dirty="0" err="1">
                <a:latin typeface="Roboto" panose="02000000000000000000" pitchFamily="2" charset="0"/>
                <a:ea typeface="Roboto" panose="02000000000000000000" pitchFamily="2" charset="0"/>
              </a:rPr>
              <a:t>melihat</a:t>
            </a:r>
            <a:r>
              <a:rPr lang="en-US" sz="1800" dirty="0">
                <a:latin typeface="Roboto" panose="02000000000000000000" pitchFamily="2" charset="0"/>
                <a:ea typeface="Roboto" panose="02000000000000000000" pitchFamily="2" charset="0"/>
              </a:rPr>
              <a:t> </a:t>
            </a:r>
            <a:r>
              <a:rPr lang="en-US" sz="1800" dirty="0" err="1">
                <a:latin typeface="Roboto" panose="02000000000000000000" pitchFamily="2" charset="0"/>
                <a:ea typeface="Roboto" panose="02000000000000000000" pitchFamily="2" charset="0"/>
              </a:rPr>
              <a:t>nilai</a:t>
            </a:r>
            <a:r>
              <a:rPr lang="en-US" sz="1800" dirty="0">
                <a:latin typeface="Roboto" panose="02000000000000000000" pitchFamily="2" charset="0"/>
                <a:ea typeface="Roboto" panose="02000000000000000000" pitchFamily="2" charset="0"/>
              </a:rPr>
              <a:t> </a:t>
            </a:r>
            <a:r>
              <a:rPr lang="en-US" sz="1800" dirty="0" err="1">
                <a:latin typeface="Roboto" panose="02000000000000000000" pitchFamily="2" charset="0"/>
                <a:ea typeface="Roboto" panose="02000000000000000000" pitchFamily="2" charset="0"/>
              </a:rPr>
              <a:t>pada</a:t>
            </a:r>
            <a:r>
              <a:rPr lang="en-US" sz="1800" dirty="0">
                <a:latin typeface="Roboto" panose="02000000000000000000" pitchFamily="2" charset="0"/>
                <a:ea typeface="Roboto" panose="02000000000000000000" pitchFamily="2" charset="0"/>
              </a:rPr>
              <a:t> </a:t>
            </a:r>
            <a:r>
              <a:rPr lang="en-US" sz="1800" dirty="0" err="1">
                <a:latin typeface="Roboto" panose="02000000000000000000" pitchFamily="2" charset="0"/>
                <a:ea typeface="Roboto" panose="02000000000000000000" pitchFamily="2" charset="0"/>
              </a:rPr>
              <a:t>tabel</a:t>
            </a:r>
            <a:r>
              <a:rPr lang="en-US" sz="1800" dirty="0">
                <a:latin typeface="Roboto" panose="02000000000000000000" pitchFamily="2" charset="0"/>
                <a:ea typeface="Roboto" panose="02000000000000000000" pitchFamily="2" charset="0"/>
              </a:rPr>
              <a:t> </a:t>
            </a:r>
            <a:r>
              <a:rPr lang="en-US" sz="1800" dirty="0" err="1">
                <a:latin typeface="Roboto" panose="02000000000000000000" pitchFamily="2" charset="0"/>
                <a:ea typeface="Roboto" panose="02000000000000000000" pitchFamily="2" charset="0"/>
              </a:rPr>
              <a:t>biasa</a:t>
            </a:r>
            <a:r>
              <a:rPr lang="en-US" sz="1800" dirty="0">
                <a:latin typeface="Roboto" panose="02000000000000000000" pitchFamily="2" charset="0"/>
                <a:ea typeface="Roboto" panose="02000000000000000000" pitchFamily="2" charset="0"/>
              </a:rPr>
              <a:t>. </a:t>
            </a:r>
            <a:r>
              <a:rPr lang="en-US" sz="1800" dirty="0" err="1">
                <a:latin typeface="Roboto" panose="02000000000000000000" pitchFamily="2" charset="0"/>
                <a:ea typeface="Roboto" panose="02000000000000000000" pitchFamily="2" charset="0"/>
              </a:rPr>
              <a:t>Fungsi</a:t>
            </a:r>
            <a:r>
              <a:rPr lang="en-US" sz="1800" dirty="0">
                <a:latin typeface="Roboto" panose="02000000000000000000" pitchFamily="2" charset="0"/>
                <a:ea typeface="Roboto" panose="02000000000000000000" pitchFamily="2" charset="0"/>
              </a:rPr>
              <a:t> </a:t>
            </a:r>
            <a:r>
              <a:rPr lang="en-US" sz="1800" dirty="0" err="1">
                <a:latin typeface="Roboto" panose="02000000000000000000" pitchFamily="2" charset="0"/>
                <a:ea typeface="Roboto" panose="02000000000000000000" pitchFamily="2" charset="0"/>
              </a:rPr>
              <a:t>tersebut</a:t>
            </a:r>
            <a:r>
              <a:rPr lang="en-US" sz="1800" dirty="0">
                <a:latin typeface="Roboto" panose="02000000000000000000" pitchFamily="2" charset="0"/>
                <a:ea typeface="Roboto" panose="02000000000000000000" pitchFamily="2" charset="0"/>
              </a:rPr>
              <a:t> </a:t>
            </a:r>
            <a:r>
              <a:rPr lang="en-US" sz="1800" dirty="0" err="1">
                <a:latin typeface="Roboto" panose="02000000000000000000" pitchFamily="2" charset="0"/>
                <a:ea typeface="Roboto" panose="02000000000000000000" pitchFamily="2" charset="0"/>
              </a:rPr>
              <a:t>bisa</a:t>
            </a:r>
            <a:r>
              <a:rPr lang="en-US" sz="1800" dirty="0">
                <a:latin typeface="Roboto" panose="02000000000000000000" pitchFamily="2" charset="0"/>
                <a:ea typeface="Roboto" panose="02000000000000000000" pitchFamily="2" charset="0"/>
              </a:rPr>
              <a:t> </a:t>
            </a:r>
            <a:r>
              <a:rPr lang="en-US" sz="1800" dirty="0" err="1">
                <a:latin typeface="Roboto" panose="02000000000000000000" pitchFamily="2" charset="0"/>
                <a:ea typeface="Roboto" panose="02000000000000000000" pitchFamily="2" charset="0"/>
              </a:rPr>
              <a:t>dikerjakan</a:t>
            </a:r>
            <a:r>
              <a:rPr lang="en-US" sz="1800" dirty="0">
                <a:latin typeface="Roboto" panose="02000000000000000000" pitchFamily="2" charset="0"/>
                <a:ea typeface="Roboto" panose="02000000000000000000" pitchFamily="2" charset="0"/>
              </a:rPr>
              <a:t> </a:t>
            </a:r>
            <a:r>
              <a:rPr lang="en-US" sz="1800" dirty="0" err="1">
                <a:latin typeface="Roboto" panose="02000000000000000000" pitchFamily="2" charset="0"/>
                <a:ea typeface="Roboto" panose="02000000000000000000" pitchFamily="2" charset="0"/>
              </a:rPr>
              <a:t>oleh</a:t>
            </a:r>
            <a:r>
              <a:rPr lang="en-US" sz="1800" dirty="0">
                <a:latin typeface="Roboto" panose="02000000000000000000" pitchFamily="2" charset="0"/>
                <a:ea typeface="Roboto" panose="02000000000000000000" pitchFamily="2" charset="0"/>
              </a:rPr>
              <a:t> </a:t>
            </a:r>
            <a:r>
              <a:rPr lang="en-US" sz="1800" dirty="0" err="1">
                <a:latin typeface="Roboto" panose="02000000000000000000" pitchFamily="2" charset="0"/>
                <a:ea typeface="Roboto" panose="02000000000000000000" pitchFamily="2" charset="0"/>
              </a:rPr>
              <a:t>satu</a:t>
            </a:r>
            <a:r>
              <a:rPr lang="en-US" sz="1800" dirty="0">
                <a:latin typeface="Roboto" panose="02000000000000000000" pitchFamily="2" charset="0"/>
                <a:ea typeface="Roboto" panose="02000000000000000000" pitchFamily="2" charset="0"/>
              </a:rPr>
              <a:t> orang </a:t>
            </a:r>
            <a:r>
              <a:rPr lang="en-US" sz="1800" dirty="0" err="1">
                <a:latin typeface="Roboto" panose="02000000000000000000" pitchFamily="2" charset="0"/>
                <a:ea typeface="Roboto" panose="02000000000000000000" pitchFamily="2" charset="0"/>
              </a:rPr>
              <a:t>saja</a:t>
            </a:r>
            <a:r>
              <a:rPr lang="en-US" sz="1800" dirty="0">
                <a:latin typeface="Roboto" panose="02000000000000000000" pitchFamily="2" charset="0"/>
                <a:ea typeface="Roboto" panose="02000000000000000000" pitchFamily="2" charset="0"/>
              </a:rPr>
              <a:t> </a:t>
            </a:r>
            <a:r>
              <a:rPr lang="en-US" sz="1800" dirty="0" err="1">
                <a:latin typeface="Roboto" panose="02000000000000000000" pitchFamily="2" charset="0"/>
                <a:ea typeface="Roboto" panose="02000000000000000000" pitchFamily="2" charset="0"/>
              </a:rPr>
              <a:t>dengan</a:t>
            </a:r>
            <a:r>
              <a:rPr lang="en-US" sz="1800" dirty="0">
                <a:latin typeface="Roboto" panose="02000000000000000000" pitchFamily="2" charset="0"/>
                <a:ea typeface="Roboto" panose="02000000000000000000" pitchFamily="2" charset="0"/>
              </a:rPr>
              <a:t> </a:t>
            </a:r>
            <a:r>
              <a:rPr lang="en-US" sz="1800" dirty="0" err="1">
                <a:latin typeface="Roboto" panose="02000000000000000000" pitchFamily="2" charset="0"/>
                <a:ea typeface="Roboto" panose="02000000000000000000" pitchFamily="2" charset="0"/>
              </a:rPr>
              <a:t>waktu</a:t>
            </a:r>
            <a:r>
              <a:rPr lang="en-US" sz="1800" dirty="0">
                <a:latin typeface="Roboto" panose="02000000000000000000" pitchFamily="2" charset="0"/>
                <a:ea typeface="Roboto" panose="02000000000000000000" pitchFamily="2" charset="0"/>
              </a:rPr>
              <a:t> yang </a:t>
            </a:r>
            <a:r>
              <a:rPr lang="en-US" sz="1800" dirty="0" err="1">
                <a:latin typeface="Roboto" panose="02000000000000000000" pitchFamily="2" charset="0"/>
                <a:ea typeface="Roboto" panose="02000000000000000000" pitchFamily="2" charset="0"/>
              </a:rPr>
              <a:t>tak</a:t>
            </a:r>
            <a:r>
              <a:rPr lang="en-US" sz="1800" dirty="0">
                <a:latin typeface="Roboto" panose="02000000000000000000" pitchFamily="2" charset="0"/>
                <a:ea typeface="Roboto" panose="02000000000000000000" pitchFamily="2" charset="0"/>
              </a:rPr>
              <a:t> </a:t>
            </a:r>
            <a:r>
              <a:rPr lang="en-US" sz="1800" dirty="0" err="1">
                <a:latin typeface="Roboto" panose="02000000000000000000" pitchFamily="2" charset="0"/>
                <a:ea typeface="Roboto" panose="02000000000000000000" pitchFamily="2" charset="0"/>
              </a:rPr>
              <a:t>terlalu</a:t>
            </a:r>
            <a:r>
              <a:rPr lang="en-US" sz="1800" dirty="0">
                <a:latin typeface="Roboto" panose="02000000000000000000" pitchFamily="2" charset="0"/>
                <a:ea typeface="Roboto" panose="02000000000000000000" pitchFamily="2" charset="0"/>
              </a:rPr>
              <a:t> lama. </a:t>
            </a:r>
          </a:p>
          <a:p>
            <a:pPr>
              <a:lnSpc>
                <a:spcPct val="150000"/>
              </a:lnSpc>
              <a:buClr>
                <a:srgbClr val="00B050"/>
              </a:buClr>
              <a:buFont typeface="Courier New" panose="02070309020205020404" pitchFamily="49" charset="0"/>
              <a:buChar char="o"/>
            </a:pPr>
            <a:r>
              <a:rPr lang="en-US" sz="1800" dirty="0" err="1">
                <a:latin typeface="Roboto" panose="02000000000000000000" pitchFamily="2" charset="0"/>
                <a:ea typeface="Roboto" panose="02000000000000000000" pitchFamily="2" charset="0"/>
              </a:rPr>
              <a:t>Setelah</a:t>
            </a:r>
            <a:r>
              <a:rPr lang="en-US" sz="1800" dirty="0">
                <a:latin typeface="Roboto" panose="02000000000000000000" pitchFamily="2" charset="0"/>
                <a:ea typeface="Roboto" panose="02000000000000000000" pitchFamily="2" charset="0"/>
              </a:rPr>
              <a:t> </a:t>
            </a:r>
            <a:r>
              <a:rPr lang="en-US" sz="1800" dirty="0" err="1">
                <a:latin typeface="Roboto" panose="02000000000000000000" pitchFamily="2" charset="0"/>
                <a:ea typeface="Roboto" panose="02000000000000000000" pitchFamily="2" charset="0"/>
              </a:rPr>
              <a:t>semua</a:t>
            </a:r>
            <a:r>
              <a:rPr lang="en-US" sz="1800" dirty="0">
                <a:latin typeface="Roboto" panose="02000000000000000000" pitchFamily="2" charset="0"/>
                <a:ea typeface="Roboto" panose="02000000000000000000" pitchFamily="2" charset="0"/>
              </a:rPr>
              <a:t> </a:t>
            </a:r>
            <a:r>
              <a:rPr lang="en-US" sz="1800" dirty="0" err="1">
                <a:latin typeface="Roboto" panose="02000000000000000000" pitchFamily="2" charset="0"/>
                <a:ea typeface="Roboto" panose="02000000000000000000" pitchFamily="2" charset="0"/>
              </a:rPr>
              <a:t>subkomponen</a:t>
            </a:r>
            <a:r>
              <a:rPr lang="en-US" sz="1800" dirty="0">
                <a:latin typeface="Roboto" panose="02000000000000000000" pitchFamily="2" charset="0"/>
                <a:ea typeface="Roboto" panose="02000000000000000000" pitchFamily="2" charset="0"/>
              </a:rPr>
              <a:t> </a:t>
            </a:r>
            <a:r>
              <a:rPr lang="en-US" sz="1800" dirty="0" err="1">
                <a:latin typeface="Roboto" panose="02000000000000000000" pitchFamily="2" charset="0"/>
                <a:ea typeface="Roboto" panose="02000000000000000000" pitchFamily="2" charset="0"/>
              </a:rPr>
              <a:t>selesai</a:t>
            </a:r>
            <a:r>
              <a:rPr lang="en-US" sz="1800" dirty="0">
                <a:latin typeface="Roboto" panose="02000000000000000000" pitchFamily="2" charset="0"/>
                <a:ea typeface="Roboto" panose="02000000000000000000" pitchFamily="2" charset="0"/>
              </a:rPr>
              <a:t> </a:t>
            </a:r>
            <a:r>
              <a:rPr lang="en-US" sz="1800" dirty="0" err="1">
                <a:latin typeface="Roboto" panose="02000000000000000000" pitchFamily="2" charset="0"/>
                <a:ea typeface="Roboto" panose="02000000000000000000" pitchFamily="2" charset="0"/>
              </a:rPr>
              <a:t>diestimasikan</a:t>
            </a:r>
            <a:r>
              <a:rPr lang="en-US" sz="1800" dirty="0">
                <a:latin typeface="Roboto" panose="02000000000000000000" pitchFamily="2" charset="0"/>
                <a:ea typeface="Roboto" panose="02000000000000000000" pitchFamily="2" charset="0"/>
              </a:rPr>
              <a:t> </a:t>
            </a:r>
            <a:r>
              <a:rPr lang="en-US" sz="1800" dirty="0" err="1">
                <a:latin typeface="Roboto" panose="02000000000000000000" pitchFamily="2" charset="0"/>
                <a:ea typeface="Roboto" panose="02000000000000000000" pitchFamily="2" charset="0"/>
              </a:rPr>
              <a:t>maka</a:t>
            </a:r>
            <a:r>
              <a:rPr lang="en-US" sz="1800" dirty="0">
                <a:latin typeface="Roboto" panose="02000000000000000000" pitchFamily="2" charset="0"/>
                <a:ea typeface="Roboto" panose="02000000000000000000" pitchFamily="2" charset="0"/>
              </a:rPr>
              <a:t> </a:t>
            </a:r>
            <a:r>
              <a:rPr lang="en-US" sz="1800" dirty="0" err="1">
                <a:latin typeface="Roboto" panose="02000000000000000000" pitchFamily="2" charset="0"/>
                <a:ea typeface="Roboto" panose="02000000000000000000" pitchFamily="2" charset="0"/>
              </a:rPr>
              <a:t>tinggal</a:t>
            </a:r>
            <a:r>
              <a:rPr lang="en-US" sz="1800" dirty="0">
                <a:latin typeface="Roboto" panose="02000000000000000000" pitchFamily="2" charset="0"/>
                <a:ea typeface="Roboto" panose="02000000000000000000" pitchFamily="2" charset="0"/>
              </a:rPr>
              <a:t> </a:t>
            </a:r>
            <a:r>
              <a:rPr lang="en-US" sz="1800" dirty="0" err="1">
                <a:latin typeface="Roboto" panose="02000000000000000000" pitchFamily="2" charset="0"/>
                <a:ea typeface="Roboto" panose="02000000000000000000" pitchFamily="2" charset="0"/>
              </a:rPr>
              <a:t>dijumlah</a:t>
            </a:r>
            <a:r>
              <a:rPr lang="en-US" sz="1800" dirty="0">
                <a:latin typeface="Roboto" panose="02000000000000000000" pitchFamily="2" charset="0"/>
                <a:ea typeface="Roboto" panose="02000000000000000000" pitchFamily="2" charset="0"/>
              </a:rPr>
              <a:t> </a:t>
            </a:r>
            <a:r>
              <a:rPr lang="en-US" sz="1800" dirty="0" err="1">
                <a:latin typeface="Roboto" panose="02000000000000000000" pitchFamily="2" charset="0"/>
                <a:ea typeface="Roboto" panose="02000000000000000000" pitchFamily="2" charset="0"/>
              </a:rPr>
              <a:t>saja</a:t>
            </a:r>
            <a:r>
              <a:rPr lang="en-US" sz="1800" dirty="0">
                <a:latin typeface="Roboto" panose="02000000000000000000" pitchFamily="2" charset="0"/>
                <a:ea typeface="Roboto" panose="02000000000000000000" pitchFamily="2" charset="0"/>
              </a:rPr>
              <a:t>.</a:t>
            </a:r>
          </a:p>
        </p:txBody>
      </p:sp>
    </p:spTree>
    <p:extLst>
      <p:ext uri="{BB962C8B-B14F-4D97-AF65-F5344CB8AC3E}">
        <p14:creationId xmlns:p14="http://schemas.microsoft.com/office/powerpoint/2010/main" val="3583952184"/>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300" fill="hold"/>
                                        <p:tgtEl>
                                          <p:spTgt spid="12"/>
                                        </p:tgtEl>
                                        <p:attrNameLst>
                                          <p:attrName>ppt_x</p:attrName>
                                        </p:attrNameLst>
                                      </p:cBhvr>
                                      <p:tavLst>
                                        <p:tav tm="0">
                                          <p:val>
                                            <p:strVal val="#ppt_x"/>
                                          </p:val>
                                        </p:tav>
                                        <p:tav tm="100000">
                                          <p:val>
                                            <p:strVal val="#ppt_x"/>
                                          </p:val>
                                        </p:tav>
                                      </p:tavLst>
                                    </p:anim>
                                    <p:anim calcmode="lin" valueType="num">
                                      <p:cBhvr additive="base">
                                        <p:cTn id="8" dur="3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919" y="1700536"/>
            <a:ext cx="8079581" cy="1658198"/>
          </a:xfrm>
        </p:spPr>
        <p:txBody>
          <a:bodyPr>
            <a:normAutofit/>
          </a:bodyPr>
          <a:lstStyle/>
          <a:p>
            <a:pPr algn="ctr"/>
            <a:r>
              <a:rPr lang="en-US" sz="5400" dirty="0" smtClean="0">
                <a:solidFill>
                  <a:srgbClr val="00B050"/>
                </a:solidFill>
                <a:latin typeface="Roboto" pitchFamily="2" charset="0"/>
                <a:ea typeface="Roboto" pitchFamily="2" charset="0"/>
              </a:rPr>
              <a:t>Thank you!</a:t>
            </a:r>
            <a:endParaRPr lang="en-US" sz="5400" dirty="0">
              <a:solidFill>
                <a:srgbClr val="00B050"/>
              </a:solidFill>
              <a:latin typeface="Roboto" pitchFamily="2" charset="0"/>
              <a:ea typeface="Roboto" pitchFamily="2" charset="0"/>
            </a:endParaRPr>
          </a:p>
        </p:txBody>
      </p:sp>
      <p:sp>
        <p:nvSpPr>
          <p:cNvPr id="3" name="Rectangle 2"/>
          <p:cNvSpPr/>
          <p:nvPr/>
        </p:nvSpPr>
        <p:spPr>
          <a:xfrm>
            <a:off x="0" y="4763069"/>
            <a:ext cx="9144000" cy="2094931"/>
          </a:xfrm>
          <a:prstGeom prst="rect">
            <a:avLst/>
          </a:prstGeom>
          <a:solidFill>
            <a:srgbClr val="00B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latin typeface="Roboto Thin" pitchFamily="2" charset="0"/>
                <a:ea typeface="Roboto Thin" pitchFamily="2" charset="0"/>
              </a:rPr>
              <a:t>SI_MATASA/2015</a:t>
            </a:r>
            <a:endParaRPr lang="en-US" dirty="0">
              <a:latin typeface="Roboto Thin" pitchFamily="2" charset="0"/>
              <a:ea typeface="Roboto Thin" pitchFamily="2" charset="0"/>
            </a:endParaRPr>
          </a:p>
        </p:txBody>
      </p:sp>
      <p:grpSp>
        <p:nvGrpSpPr>
          <p:cNvPr id="6" name="Group 5"/>
          <p:cNvGrpSpPr/>
          <p:nvPr/>
        </p:nvGrpSpPr>
        <p:grpSpPr>
          <a:xfrm>
            <a:off x="6960358" y="4278573"/>
            <a:ext cx="968991" cy="968991"/>
            <a:chOff x="996287" y="4278573"/>
            <a:chExt cx="968991" cy="968991"/>
          </a:xfrm>
        </p:grpSpPr>
        <p:sp>
          <p:nvSpPr>
            <p:cNvPr id="4" name="Oval 3"/>
            <p:cNvSpPr/>
            <p:nvPr/>
          </p:nvSpPr>
          <p:spPr>
            <a:xfrm>
              <a:off x="996287" y="4278573"/>
              <a:ext cx="968991" cy="968991"/>
            </a:xfrm>
            <a:prstGeom prst="ellipse">
              <a:avLst/>
            </a:prstGeom>
            <a:solidFill>
              <a:srgbClr val="FCF00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1268535" y="4552236"/>
              <a:ext cx="417725" cy="421666"/>
            </a:xfrm>
            <a:prstGeom prst="rect">
              <a:avLst/>
            </a:prstGeom>
          </p:spPr>
        </p:pic>
      </p:grpSp>
    </p:spTree>
    <p:extLst>
      <p:ext uri="{BB962C8B-B14F-4D97-AF65-F5344CB8AC3E}">
        <p14:creationId xmlns:p14="http://schemas.microsoft.com/office/powerpoint/2010/main" val="4077701623"/>
      </p:ext>
    </p:extLst>
  </p:cSld>
  <p:clrMapOvr>
    <a:masterClrMapping/>
  </p:clrMapOvr>
  <p:transition spd="slow">
    <p:push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8632" y="164206"/>
            <a:ext cx="8079581" cy="1251141"/>
          </a:xfrm>
        </p:spPr>
        <p:txBody>
          <a:bodyPr>
            <a:normAutofit/>
          </a:bodyPr>
          <a:lstStyle/>
          <a:p>
            <a:r>
              <a:rPr lang="en-US" sz="4400" dirty="0" smtClean="0">
                <a:solidFill>
                  <a:schemeClr val="bg1"/>
                </a:solidFill>
                <a:latin typeface="Roboto" pitchFamily="2" charset="0"/>
                <a:ea typeface="Roboto" pitchFamily="2" charset="0"/>
              </a:rPr>
              <a:t>Meaningful Transitions</a:t>
            </a:r>
            <a:endParaRPr lang="en-US" sz="4400" dirty="0">
              <a:solidFill>
                <a:schemeClr val="bg1"/>
              </a:solidFill>
              <a:latin typeface="Roboto" pitchFamily="2" charset="0"/>
              <a:ea typeface="Roboto" pitchFamily="2" charset="0"/>
            </a:endParaRPr>
          </a:p>
        </p:txBody>
      </p:sp>
      <p:sp>
        <p:nvSpPr>
          <p:cNvPr id="5" name="Content Placeholder 4"/>
          <p:cNvSpPr>
            <a:spLocks noGrp="1"/>
          </p:cNvSpPr>
          <p:nvPr>
            <p:ph idx="1"/>
          </p:nvPr>
        </p:nvSpPr>
        <p:spPr>
          <a:xfrm>
            <a:off x="478632" y="2062510"/>
            <a:ext cx="8227486" cy="4474768"/>
          </a:xfrm>
        </p:spPr>
        <p:txBody>
          <a:bodyPr>
            <a:normAutofit/>
          </a:bodyPr>
          <a:lstStyle/>
          <a:p>
            <a:pPr>
              <a:lnSpc>
                <a:spcPct val="150000"/>
              </a:lnSpc>
              <a:buClr>
                <a:srgbClr val="00B050"/>
              </a:buClr>
              <a:buFont typeface="Courier New" panose="02070309020205020404" pitchFamily="49" charset="0"/>
              <a:buChar char="o"/>
            </a:pPr>
            <a:r>
              <a:rPr lang="nn-NO" sz="2800" dirty="0" smtClean="0">
                <a:latin typeface="Roboto" panose="02000000000000000000" pitchFamily="2" charset="0"/>
                <a:ea typeface="Roboto" panose="02000000000000000000" pitchFamily="2" charset="0"/>
              </a:rPr>
              <a:t>Bahasa </a:t>
            </a:r>
            <a:r>
              <a:rPr lang="nn-NO" sz="2800" dirty="0">
                <a:latin typeface="Roboto" panose="02000000000000000000" pitchFamily="2" charset="0"/>
                <a:ea typeface="Roboto" panose="02000000000000000000" pitchFamily="2" charset="0"/>
              </a:rPr>
              <a:t>Pemrograman : PHP, HTML, CSS, </a:t>
            </a:r>
            <a:r>
              <a:rPr lang="nn-NO" sz="2800" dirty="0" smtClean="0">
                <a:latin typeface="Roboto" panose="02000000000000000000" pitchFamily="2" charset="0"/>
                <a:ea typeface="Roboto" panose="02000000000000000000" pitchFamily="2" charset="0"/>
              </a:rPr>
              <a:t>JS</a:t>
            </a:r>
          </a:p>
          <a:p>
            <a:pPr>
              <a:lnSpc>
                <a:spcPct val="150000"/>
              </a:lnSpc>
              <a:buClr>
                <a:srgbClr val="00B050"/>
              </a:buClr>
              <a:buFont typeface="Courier New" panose="02070309020205020404" pitchFamily="49" charset="0"/>
              <a:buChar char="o"/>
            </a:pPr>
            <a:r>
              <a:rPr lang="id-ID" sz="2800" dirty="0" smtClean="0">
                <a:latin typeface="Roboto" panose="02000000000000000000" pitchFamily="2" charset="0"/>
                <a:ea typeface="Roboto" panose="02000000000000000000" pitchFamily="2" charset="0"/>
              </a:rPr>
              <a:t> </a:t>
            </a:r>
            <a:r>
              <a:rPr lang="nn-NO" sz="2800" dirty="0" smtClean="0">
                <a:latin typeface="Roboto" panose="02000000000000000000" pitchFamily="2" charset="0"/>
                <a:ea typeface="Roboto" panose="02000000000000000000" pitchFamily="2" charset="0"/>
              </a:rPr>
              <a:t>Framework : CI , Bootstrap versi 2</a:t>
            </a:r>
          </a:p>
          <a:p>
            <a:pPr>
              <a:lnSpc>
                <a:spcPct val="150000"/>
              </a:lnSpc>
              <a:buClr>
                <a:srgbClr val="00B050"/>
              </a:buClr>
              <a:buFont typeface="Courier New" panose="02070309020205020404" pitchFamily="49" charset="0"/>
              <a:buChar char="o"/>
            </a:pPr>
            <a:r>
              <a:rPr lang="id-ID" sz="2800" dirty="0" smtClean="0">
                <a:latin typeface="Roboto" panose="02000000000000000000" pitchFamily="2" charset="0"/>
                <a:ea typeface="Roboto" panose="02000000000000000000" pitchFamily="2" charset="0"/>
              </a:rPr>
              <a:t> </a:t>
            </a:r>
            <a:r>
              <a:rPr lang="nn-NO" sz="2800" dirty="0" smtClean="0">
                <a:latin typeface="Roboto" panose="02000000000000000000" pitchFamily="2" charset="0"/>
                <a:ea typeface="Roboto" panose="02000000000000000000" pitchFamily="2" charset="0"/>
              </a:rPr>
              <a:t>Database </a:t>
            </a:r>
            <a:r>
              <a:rPr lang="nn-NO" sz="2800" dirty="0">
                <a:latin typeface="Roboto" panose="02000000000000000000" pitchFamily="2" charset="0"/>
                <a:ea typeface="Roboto" panose="02000000000000000000" pitchFamily="2" charset="0"/>
              </a:rPr>
              <a:t>: MySQL</a:t>
            </a:r>
          </a:p>
        </p:txBody>
      </p:sp>
      <p:sp>
        <p:nvSpPr>
          <p:cNvPr id="6" name="Rectangle 5"/>
          <p:cNvSpPr/>
          <p:nvPr/>
        </p:nvSpPr>
        <p:spPr>
          <a:xfrm>
            <a:off x="0" y="1"/>
            <a:ext cx="9144000" cy="1579552"/>
          </a:xfrm>
          <a:prstGeom prst="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itchFamily="2" charset="0"/>
              <a:ea typeface="Roboto" pitchFamily="2" charset="0"/>
            </a:endParaRPr>
          </a:p>
        </p:txBody>
      </p:sp>
      <p:sp>
        <p:nvSpPr>
          <p:cNvPr id="2" name="TextBox 1"/>
          <p:cNvSpPr txBox="1"/>
          <p:nvPr/>
        </p:nvSpPr>
        <p:spPr>
          <a:xfrm>
            <a:off x="478632" y="377759"/>
            <a:ext cx="5761514" cy="769441"/>
          </a:xfrm>
          <a:prstGeom prst="rect">
            <a:avLst/>
          </a:prstGeom>
          <a:noFill/>
        </p:spPr>
        <p:txBody>
          <a:bodyPr wrap="none" rtlCol="0">
            <a:spAutoFit/>
          </a:bodyPr>
          <a:lstStyle/>
          <a:p>
            <a:r>
              <a:rPr lang="id-ID" sz="4400" dirty="0" smtClean="0">
                <a:solidFill>
                  <a:schemeClr val="bg1"/>
                </a:solidFill>
                <a:latin typeface="Roboto Thin" pitchFamily="2" charset="0"/>
                <a:ea typeface="Roboto Thin" pitchFamily="2" charset="0"/>
              </a:rPr>
              <a:t>Tools yang digunakan</a:t>
            </a:r>
            <a:r>
              <a:rPr lang="en-US" sz="4400" dirty="0" smtClean="0">
                <a:solidFill>
                  <a:schemeClr val="bg1"/>
                </a:solidFill>
                <a:latin typeface="Roboto Thin" pitchFamily="2" charset="0"/>
                <a:ea typeface="Roboto Thin" pitchFamily="2" charset="0"/>
              </a:rPr>
              <a:t>, </a:t>
            </a:r>
            <a:endParaRPr lang="en-US" sz="4400" dirty="0">
              <a:solidFill>
                <a:schemeClr val="bg1"/>
              </a:solidFill>
              <a:latin typeface="Roboto Thin" pitchFamily="2" charset="0"/>
              <a:ea typeface="Roboto Thin" pitchFamily="2" charset="0"/>
            </a:endParaRPr>
          </a:p>
        </p:txBody>
      </p:sp>
      <p:sp>
        <p:nvSpPr>
          <p:cNvPr id="7" name="Content Placeholder 4"/>
          <p:cNvSpPr txBox="1">
            <a:spLocks/>
          </p:cNvSpPr>
          <p:nvPr/>
        </p:nvSpPr>
        <p:spPr>
          <a:xfrm>
            <a:off x="792531" y="2485590"/>
            <a:ext cx="7668889" cy="4051688"/>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lnSpc>
                <a:spcPct val="150000"/>
              </a:lnSpc>
              <a:buClr>
                <a:srgbClr val="00B050"/>
              </a:buClr>
              <a:buFont typeface="Courier New" panose="02070309020205020404" pitchFamily="49" charset="0"/>
              <a:buChar char="o"/>
            </a:pPr>
            <a:r>
              <a:rPr lang="en-US" sz="2800" dirty="0">
                <a:latin typeface="Roboto" panose="02000000000000000000" pitchFamily="2" charset="0"/>
                <a:ea typeface="Roboto" panose="02000000000000000000" pitchFamily="2" charset="0"/>
              </a:rPr>
              <a:t>Editor : Sublime Text 2, Notepad ++</a:t>
            </a:r>
          </a:p>
          <a:p>
            <a:pPr>
              <a:lnSpc>
                <a:spcPct val="150000"/>
              </a:lnSpc>
              <a:buClr>
                <a:srgbClr val="00B050"/>
              </a:buClr>
              <a:buFont typeface="Courier New" panose="02070309020205020404" pitchFamily="49" charset="0"/>
              <a:buChar char="o"/>
            </a:pPr>
            <a:r>
              <a:rPr lang="en-US" sz="2800" dirty="0">
                <a:latin typeface="Roboto" panose="02000000000000000000" pitchFamily="2" charset="0"/>
                <a:ea typeface="Roboto" panose="02000000000000000000" pitchFamily="2" charset="0"/>
              </a:rPr>
              <a:t>XAMPP</a:t>
            </a:r>
          </a:p>
          <a:p>
            <a:pPr>
              <a:lnSpc>
                <a:spcPct val="150000"/>
              </a:lnSpc>
              <a:buClr>
                <a:srgbClr val="00B050"/>
              </a:buClr>
              <a:buFont typeface="Courier New" panose="02070309020205020404" pitchFamily="49" charset="0"/>
              <a:buChar char="o"/>
            </a:pPr>
            <a:r>
              <a:rPr lang="en-US" sz="2800" dirty="0">
                <a:latin typeface="Roboto" panose="02000000000000000000" pitchFamily="2" charset="0"/>
                <a:ea typeface="Roboto" panose="02000000000000000000" pitchFamily="2" charset="0"/>
              </a:rPr>
              <a:t>Compatibility Browser : Mozilla, Chrome</a:t>
            </a:r>
          </a:p>
          <a:p>
            <a:pPr>
              <a:lnSpc>
                <a:spcPct val="150000"/>
              </a:lnSpc>
              <a:buClr>
                <a:srgbClr val="00B050"/>
              </a:buClr>
              <a:buFont typeface="Courier New" panose="02070309020205020404" pitchFamily="49" charset="0"/>
              <a:buChar char="o"/>
            </a:pPr>
            <a:r>
              <a:rPr lang="en-US" sz="2800" dirty="0">
                <a:latin typeface="Roboto" panose="02000000000000000000" pitchFamily="2" charset="0"/>
                <a:ea typeface="Roboto" panose="02000000000000000000" pitchFamily="2" charset="0"/>
              </a:rPr>
              <a:t>Timeline Project : Microsoft Project</a:t>
            </a:r>
          </a:p>
          <a:p>
            <a:pPr marL="0" indent="0">
              <a:lnSpc>
                <a:spcPct val="150000"/>
              </a:lnSpc>
              <a:buNone/>
            </a:pPr>
            <a:endParaRPr lang="en-US" sz="2800" dirty="0" smtClean="0">
              <a:latin typeface="Roboto" pitchFamily="2" charset="0"/>
              <a:ea typeface="Roboto" pitchFamily="2" charset="0"/>
            </a:endParaRPr>
          </a:p>
        </p:txBody>
      </p:sp>
    </p:spTree>
    <p:extLst>
      <p:ext uri="{BB962C8B-B14F-4D97-AF65-F5344CB8AC3E}">
        <p14:creationId xmlns:p14="http://schemas.microsoft.com/office/powerpoint/2010/main" val="29534757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0-#ppt_w/2"/>
                                          </p:val>
                                        </p:tav>
                                        <p:tav tm="100000">
                                          <p:val>
                                            <p:strVal val="#ppt_x"/>
                                          </p:val>
                                        </p:tav>
                                      </p:tavLst>
                                    </p:anim>
                                    <p:anim calcmode="lin" valueType="num">
                                      <p:cBhvr additive="base">
                                        <p:cTn id="8" dur="2000" fill="hold"/>
                                        <p:tgtEl>
                                          <p:spTgt spid="2"/>
                                        </p:tgtEl>
                                        <p:attrNameLst>
                                          <p:attrName>ppt_y</p:attrName>
                                        </p:attrNameLst>
                                      </p:cBhvr>
                                      <p:tavLst>
                                        <p:tav tm="0">
                                          <p:val>
                                            <p:strVal val="#ppt_y"/>
                                          </p:val>
                                        </p:tav>
                                        <p:tav tm="100000">
                                          <p:val>
                                            <p:strVal val="#ppt_y"/>
                                          </p:val>
                                        </p:tav>
                                      </p:tavLst>
                                    </p:anim>
                                  </p:childTnLst>
                                </p:cTn>
                              </p:par>
                              <p:par>
                                <p:cTn id="9" presetID="63" presetClass="path" presetSubtype="0" accel="50000" decel="50000" fill="hold" grpId="0" nodeType="withEffect">
                                  <p:stCondLst>
                                    <p:cond delay="500"/>
                                  </p:stCondLst>
                                  <p:childTnLst>
                                    <p:animMotion origin="layout" path="M 2.77778E-6 3.7037E-6 L 0.08767 3.7037E-6 " pathEditMode="relative" rAng="0" ptsTypes="AA">
                                      <p:cBhvr>
                                        <p:cTn id="10" dur="1500" fill="hold"/>
                                        <p:tgtEl>
                                          <p:spTgt spid="4"/>
                                        </p:tgtEl>
                                        <p:attrNameLst>
                                          <p:attrName>ppt_x</p:attrName>
                                          <p:attrName>ppt_y</p:attrName>
                                        </p:attrNameLst>
                                      </p:cBhvr>
                                      <p:rCtr x="4375" y="0"/>
                                    </p:animMotion>
                                  </p:childTnLst>
                                </p:cTn>
                              </p:par>
                            </p:childTnLst>
                          </p:cTn>
                        </p:par>
                        <p:par>
                          <p:cTn id="11" fill="hold">
                            <p:stCondLst>
                              <p:cond delay="2000"/>
                            </p:stCondLst>
                            <p:childTnLst>
                              <p:par>
                                <p:cTn id="12" presetID="2" presetClass="exit" presetSubtype="1" accel="50000" decel="50000" fill="hold" grpId="0" nodeType="afterEffect">
                                  <p:stCondLst>
                                    <p:cond delay="250"/>
                                  </p:stCondLst>
                                  <p:childTnLst>
                                    <p:anim calcmode="lin" valueType="num">
                                      <p:cBhvr additive="base">
                                        <p:cTn id="13" dur="2000"/>
                                        <p:tgtEl>
                                          <p:spTgt spid="5"/>
                                        </p:tgtEl>
                                        <p:attrNameLst>
                                          <p:attrName>ppt_x</p:attrName>
                                        </p:attrNameLst>
                                      </p:cBhvr>
                                      <p:tavLst>
                                        <p:tav tm="0">
                                          <p:val>
                                            <p:strVal val="ppt_x"/>
                                          </p:val>
                                        </p:tav>
                                        <p:tav tm="100000">
                                          <p:val>
                                            <p:strVal val="ppt_x"/>
                                          </p:val>
                                        </p:tav>
                                      </p:tavLst>
                                    </p:anim>
                                    <p:anim calcmode="lin" valueType="num">
                                      <p:cBhvr additive="base">
                                        <p:cTn id="14" dur="2000"/>
                                        <p:tgtEl>
                                          <p:spTgt spid="5"/>
                                        </p:tgtEl>
                                        <p:attrNameLst>
                                          <p:attrName>ppt_y</p:attrName>
                                        </p:attrNameLst>
                                      </p:cBhvr>
                                      <p:tavLst>
                                        <p:tav tm="0">
                                          <p:val>
                                            <p:strVal val="ppt_y"/>
                                          </p:val>
                                        </p:tav>
                                        <p:tav tm="100000">
                                          <p:val>
                                            <p:strVal val="0-ppt_h/2"/>
                                          </p:val>
                                        </p:tav>
                                      </p:tavLst>
                                    </p:anim>
                                    <p:set>
                                      <p:cBhvr>
                                        <p:cTn id="15" dur="1" fill="hold">
                                          <p:stCondLst>
                                            <p:cond delay="1999"/>
                                          </p:stCondLst>
                                        </p:cTn>
                                        <p:tgtEl>
                                          <p:spTgt spid="5"/>
                                        </p:tgtEl>
                                        <p:attrNameLst>
                                          <p:attrName>style.visibility</p:attrName>
                                        </p:attrNameLst>
                                      </p:cBhvr>
                                      <p:to>
                                        <p:strVal val="hidden"/>
                                      </p:to>
                                    </p:set>
                                  </p:childTnLst>
                                </p:cTn>
                              </p:par>
                            </p:childTnLst>
                          </p:cTn>
                        </p:par>
                        <p:par>
                          <p:cTn id="16" fill="hold">
                            <p:stCondLst>
                              <p:cond delay="4250"/>
                            </p:stCondLst>
                            <p:childTnLst>
                              <p:par>
                                <p:cTn id="17" presetID="2" presetClass="entr" presetSubtype="4" decel="10000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ppt_x"/>
                                          </p:val>
                                        </p:tav>
                                        <p:tav tm="100000">
                                          <p:val>
                                            <p:strVal val="#ppt_x"/>
                                          </p:val>
                                        </p:tav>
                                      </p:tavLst>
                                    </p:anim>
                                    <p:anim calcmode="lin" valueType="num">
                                      <p:cBhvr additive="base">
                                        <p:cTn id="20"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2"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
            <a:ext cx="9144000" cy="1579552"/>
          </a:xfrm>
          <a:prstGeom prst="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itchFamily="2" charset="0"/>
              <a:ea typeface="Roboto" pitchFamily="2" charset="0"/>
            </a:endParaRPr>
          </a:p>
        </p:txBody>
      </p:sp>
      <p:sp>
        <p:nvSpPr>
          <p:cNvPr id="4" name="Title 3"/>
          <p:cNvSpPr>
            <a:spLocks noGrp="1"/>
          </p:cNvSpPr>
          <p:nvPr>
            <p:ph type="title"/>
          </p:nvPr>
        </p:nvSpPr>
        <p:spPr>
          <a:xfrm>
            <a:off x="478632" y="164206"/>
            <a:ext cx="8079581" cy="1251141"/>
          </a:xfrm>
        </p:spPr>
        <p:txBody>
          <a:bodyPr>
            <a:normAutofit/>
          </a:bodyPr>
          <a:lstStyle/>
          <a:p>
            <a:r>
              <a:rPr lang="id-ID" sz="4400" dirty="0" smtClean="0">
                <a:solidFill>
                  <a:schemeClr val="bg1"/>
                </a:solidFill>
                <a:latin typeface="Roboto Thin" pitchFamily="2" charset="0"/>
                <a:ea typeface="Roboto Thin" pitchFamily="2" charset="0"/>
              </a:rPr>
              <a:t>Pembagian Tugas,</a:t>
            </a:r>
            <a:endParaRPr lang="en-US" dirty="0">
              <a:solidFill>
                <a:schemeClr val="bg1"/>
              </a:solidFill>
              <a:latin typeface="Roboto Thin" pitchFamily="2" charset="0"/>
              <a:ea typeface="Roboto Thin" pitchFamily="2" charset="0"/>
            </a:endParaRPr>
          </a:p>
        </p:txBody>
      </p:sp>
      <p:sp>
        <p:nvSpPr>
          <p:cNvPr id="5" name="Content Placeholder 4"/>
          <p:cNvSpPr>
            <a:spLocks noGrp="1"/>
          </p:cNvSpPr>
          <p:nvPr>
            <p:ph idx="1"/>
          </p:nvPr>
        </p:nvSpPr>
        <p:spPr>
          <a:xfrm>
            <a:off x="478632" y="2088268"/>
            <a:ext cx="8065294" cy="3766185"/>
          </a:xfrm>
        </p:spPr>
        <p:txBody>
          <a:bodyPr>
            <a:normAutofit fontScale="70000" lnSpcReduction="20000"/>
          </a:bodyPr>
          <a:lstStyle/>
          <a:p>
            <a:pPr>
              <a:lnSpc>
                <a:spcPct val="150000"/>
              </a:lnSpc>
              <a:buClr>
                <a:srgbClr val="00B050"/>
              </a:buClr>
              <a:buFont typeface="Courier New" panose="02070309020205020404" pitchFamily="49" charset="0"/>
              <a:buChar char="o"/>
            </a:pPr>
            <a:r>
              <a:rPr lang="en-US" sz="2800" b="1" dirty="0">
                <a:latin typeface="Roboto Thin" pitchFamily="2" charset="0"/>
                <a:ea typeface="Roboto Thin" pitchFamily="2" charset="0"/>
              </a:rPr>
              <a:t>M. Iqbal Tanjung </a:t>
            </a:r>
            <a:r>
              <a:rPr lang="id-ID" sz="2800" dirty="0" smtClean="0">
                <a:latin typeface="Roboto Thin" pitchFamily="2" charset="0"/>
                <a:ea typeface="Roboto Thin" pitchFamily="2" charset="0"/>
              </a:rPr>
              <a:t>	 </a:t>
            </a:r>
            <a:r>
              <a:rPr lang="en-US" sz="2800" dirty="0" smtClean="0">
                <a:latin typeface="Roboto Thin" pitchFamily="2" charset="0"/>
                <a:ea typeface="Roboto Thin" pitchFamily="2" charset="0"/>
              </a:rPr>
              <a:t>: </a:t>
            </a:r>
            <a:r>
              <a:rPr lang="en-US" sz="2800" dirty="0">
                <a:latin typeface="Roboto Thin" pitchFamily="2" charset="0"/>
                <a:ea typeface="Roboto Thin" pitchFamily="2" charset="0"/>
              </a:rPr>
              <a:t>PM, System Designer, Debugger, UI Designer</a:t>
            </a:r>
          </a:p>
          <a:p>
            <a:pPr>
              <a:lnSpc>
                <a:spcPct val="150000"/>
              </a:lnSpc>
              <a:buClr>
                <a:srgbClr val="00B050"/>
              </a:buClr>
              <a:buFont typeface="Courier New" panose="02070309020205020404" pitchFamily="49" charset="0"/>
              <a:buChar char="o"/>
            </a:pPr>
            <a:r>
              <a:rPr lang="en-US" sz="2800" b="1" dirty="0">
                <a:latin typeface="Roboto Thin" pitchFamily="2" charset="0"/>
                <a:ea typeface="Roboto Thin" pitchFamily="2" charset="0"/>
              </a:rPr>
              <a:t>Randy Bastian </a:t>
            </a:r>
            <a:r>
              <a:rPr lang="en-US" sz="2800" dirty="0">
                <a:latin typeface="Roboto Thin" pitchFamily="2" charset="0"/>
                <a:ea typeface="Roboto Thin" pitchFamily="2" charset="0"/>
              </a:rPr>
              <a:t>	  </a:t>
            </a:r>
            <a:r>
              <a:rPr lang="id-ID" sz="2800" dirty="0" smtClean="0">
                <a:latin typeface="Roboto Thin" pitchFamily="2" charset="0"/>
                <a:ea typeface="Roboto Thin" pitchFamily="2" charset="0"/>
              </a:rPr>
              <a:t>	</a:t>
            </a:r>
            <a:r>
              <a:rPr lang="en-US" sz="2800" dirty="0" smtClean="0">
                <a:latin typeface="Roboto Thin" pitchFamily="2" charset="0"/>
                <a:ea typeface="Roboto Thin" pitchFamily="2" charset="0"/>
              </a:rPr>
              <a:t> </a:t>
            </a:r>
            <a:r>
              <a:rPr lang="en-US" sz="2800" dirty="0">
                <a:latin typeface="Roboto Thin" pitchFamily="2" charset="0"/>
                <a:ea typeface="Roboto Thin" pitchFamily="2" charset="0"/>
              </a:rPr>
              <a:t>: Programmer, Debugger, Tester</a:t>
            </a:r>
          </a:p>
          <a:p>
            <a:pPr>
              <a:lnSpc>
                <a:spcPct val="150000"/>
              </a:lnSpc>
              <a:buClr>
                <a:srgbClr val="00B050"/>
              </a:buClr>
              <a:buFont typeface="Courier New" panose="02070309020205020404" pitchFamily="49" charset="0"/>
              <a:buChar char="o"/>
            </a:pPr>
            <a:r>
              <a:rPr lang="en-US" sz="2800" b="1" dirty="0" err="1">
                <a:latin typeface="Roboto Thin" pitchFamily="2" charset="0"/>
                <a:ea typeface="Roboto Thin" pitchFamily="2" charset="0"/>
              </a:rPr>
              <a:t>Dewi</a:t>
            </a:r>
            <a:r>
              <a:rPr lang="en-US" sz="2800" b="1" dirty="0">
                <a:latin typeface="Roboto Thin" pitchFamily="2" charset="0"/>
                <a:ea typeface="Roboto Thin" pitchFamily="2" charset="0"/>
              </a:rPr>
              <a:t> Maya </a:t>
            </a:r>
            <a:r>
              <a:rPr lang="en-US" sz="2800" b="1" dirty="0" err="1">
                <a:latin typeface="Roboto Thin" pitchFamily="2" charset="0"/>
                <a:ea typeface="Roboto Thin" pitchFamily="2" charset="0"/>
              </a:rPr>
              <a:t>Fitriana</a:t>
            </a:r>
            <a:r>
              <a:rPr lang="en-US" sz="2800" b="1" dirty="0">
                <a:latin typeface="Roboto Thin" pitchFamily="2" charset="0"/>
                <a:ea typeface="Roboto Thin" pitchFamily="2" charset="0"/>
              </a:rPr>
              <a:t>    </a:t>
            </a:r>
            <a:r>
              <a:rPr lang="id-ID" sz="2800" dirty="0" smtClean="0">
                <a:latin typeface="Roboto Thin" pitchFamily="2" charset="0"/>
                <a:ea typeface="Roboto Thin" pitchFamily="2" charset="0"/>
              </a:rPr>
              <a:t>	</a:t>
            </a:r>
            <a:r>
              <a:rPr lang="en-US" sz="2800" dirty="0" smtClean="0">
                <a:latin typeface="Roboto Thin" pitchFamily="2" charset="0"/>
                <a:ea typeface="Roboto Thin" pitchFamily="2" charset="0"/>
              </a:rPr>
              <a:t> </a:t>
            </a:r>
            <a:r>
              <a:rPr lang="en-US" sz="2800" dirty="0">
                <a:latin typeface="Roboto Thin" pitchFamily="2" charset="0"/>
                <a:ea typeface="Roboto Thin" pitchFamily="2" charset="0"/>
              </a:rPr>
              <a:t>: </a:t>
            </a:r>
            <a:r>
              <a:rPr lang="en-US" sz="2800" dirty="0" err="1">
                <a:latin typeface="Roboto Thin" pitchFamily="2" charset="0"/>
                <a:ea typeface="Roboto Thin" pitchFamily="2" charset="0"/>
              </a:rPr>
              <a:t>Dokumentator</a:t>
            </a:r>
            <a:r>
              <a:rPr lang="en-US" sz="2800" dirty="0">
                <a:latin typeface="Roboto Thin" pitchFamily="2" charset="0"/>
                <a:ea typeface="Roboto Thin" pitchFamily="2" charset="0"/>
              </a:rPr>
              <a:t>, System Analyst, UI Designer, </a:t>
            </a:r>
            <a:endParaRPr lang="id-ID" sz="2800" dirty="0" smtClean="0">
              <a:latin typeface="Roboto Thin" pitchFamily="2" charset="0"/>
              <a:ea typeface="Roboto Thin" pitchFamily="2" charset="0"/>
            </a:endParaRPr>
          </a:p>
          <a:p>
            <a:pPr marL="0" indent="0">
              <a:lnSpc>
                <a:spcPct val="150000"/>
              </a:lnSpc>
              <a:buClr>
                <a:srgbClr val="00B050"/>
              </a:buClr>
              <a:buNone/>
            </a:pPr>
            <a:r>
              <a:rPr lang="id-ID" sz="2800" dirty="0" smtClean="0">
                <a:latin typeface="Roboto Thin" pitchFamily="2" charset="0"/>
                <a:ea typeface="Roboto Thin" pitchFamily="2" charset="0"/>
              </a:rPr>
              <a:t>			   </a:t>
            </a:r>
            <a:r>
              <a:rPr lang="en-US" sz="2800" dirty="0" smtClean="0">
                <a:latin typeface="Roboto Thin" pitchFamily="2" charset="0"/>
                <a:ea typeface="Roboto Thin" pitchFamily="2" charset="0"/>
              </a:rPr>
              <a:t>Tester</a:t>
            </a:r>
            <a:endParaRPr lang="en-US" sz="2800" dirty="0">
              <a:latin typeface="Roboto Thin" pitchFamily="2" charset="0"/>
              <a:ea typeface="Roboto Thin" pitchFamily="2" charset="0"/>
            </a:endParaRPr>
          </a:p>
          <a:p>
            <a:pPr>
              <a:lnSpc>
                <a:spcPct val="150000"/>
              </a:lnSpc>
              <a:buClr>
                <a:srgbClr val="00B050"/>
              </a:buClr>
              <a:buFont typeface="Courier New" panose="02070309020205020404" pitchFamily="49" charset="0"/>
              <a:buChar char="o"/>
            </a:pPr>
            <a:r>
              <a:rPr lang="en-US" sz="2800" b="1" dirty="0">
                <a:latin typeface="Roboto Thin" pitchFamily="2" charset="0"/>
                <a:ea typeface="Roboto Thin" pitchFamily="2" charset="0"/>
              </a:rPr>
              <a:t>M. </a:t>
            </a:r>
            <a:r>
              <a:rPr lang="en-US" sz="2800" b="1" dirty="0" err="1">
                <a:latin typeface="Roboto Thin" pitchFamily="2" charset="0"/>
                <a:ea typeface="Roboto Thin" pitchFamily="2" charset="0"/>
              </a:rPr>
              <a:t>Arief</a:t>
            </a:r>
            <a:r>
              <a:rPr lang="en-US" sz="2800" b="1" dirty="0">
                <a:latin typeface="Roboto Thin" pitchFamily="2" charset="0"/>
                <a:ea typeface="Roboto Thin" pitchFamily="2" charset="0"/>
              </a:rPr>
              <a:t> </a:t>
            </a:r>
            <a:r>
              <a:rPr lang="en-US" sz="2800" b="1" dirty="0" err="1">
                <a:latin typeface="Roboto Thin" pitchFamily="2" charset="0"/>
                <a:ea typeface="Roboto Thin" pitchFamily="2" charset="0"/>
              </a:rPr>
              <a:t>Ridwan</a:t>
            </a:r>
            <a:r>
              <a:rPr lang="en-US" sz="2800" dirty="0">
                <a:latin typeface="Roboto Thin" pitchFamily="2" charset="0"/>
                <a:ea typeface="Roboto Thin" pitchFamily="2" charset="0"/>
              </a:rPr>
              <a:t>	 </a:t>
            </a:r>
            <a:r>
              <a:rPr lang="en-US" sz="2800" dirty="0" smtClean="0">
                <a:latin typeface="Roboto Thin" pitchFamily="2" charset="0"/>
                <a:ea typeface="Roboto Thin" pitchFamily="2" charset="0"/>
              </a:rPr>
              <a:t> </a:t>
            </a:r>
            <a:r>
              <a:rPr lang="en-US" sz="2800" dirty="0">
                <a:latin typeface="Roboto Thin" pitchFamily="2" charset="0"/>
                <a:ea typeface="Roboto Thin" pitchFamily="2" charset="0"/>
              </a:rPr>
              <a:t>: Programmer, Database Designer, Debugger</a:t>
            </a:r>
          </a:p>
          <a:p>
            <a:pPr>
              <a:lnSpc>
                <a:spcPct val="150000"/>
              </a:lnSpc>
              <a:buClr>
                <a:srgbClr val="00B050"/>
              </a:buClr>
              <a:buFont typeface="Courier New" panose="02070309020205020404" pitchFamily="49" charset="0"/>
              <a:buChar char="o"/>
            </a:pPr>
            <a:r>
              <a:rPr lang="en-US" sz="2800" b="1" dirty="0">
                <a:latin typeface="Roboto Thin" pitchFamily="2" charset="0"/>
                <a:ea typeface="Roboto Thin" pitchFamily="2" charset="0"/>
              </a:rPr>
              <a:t>Aditya Putra </a:t>
            </a:r>
            <a:r>
              <a:rPr lang="en-US" sz="2800" b="1" dirty="0" err="1">
                <a:latin typeface="Roboto Thin" pitchFamily="2" charset="0"/>
                <a:ea typeface="Roboto Thin" pitchFamily="2" charset="0"/>
              </a:rPr>
              <a:t>Ferza</a:t>
            </a:r>
            <a:r>
              <a:rPr lang="en-US" sz="2800" b="1" dirty="0">
                <a:latin typeface="Roboto Thin" pitchFamily="2" charset="0"/>
                <a:ea typeface="Roboto Thin" pitchFamily="2" charset="0"/>
              </a:rPr>
              <a:t>      </a:t>
            </a:r>
            <a:r>
              <a:rPr lang="id-ID" sz="2800" dirty="0" smtClean="0">
                <a:latin typeface="Roboto Thin" pitchFamily="2" charset="0"/>
                <a:ea typeface="Roboto Thin" pitchFamily="2" charset="0"/>
              </a:rPr>
              <a:t>	  </a:t>
            </a:r>
            <a:r>
              <a:rPr lang="en-US" sz="2800" dirty="0" smtClean="0">
                <a:latin typeface="Roboto Thin" pitchFamily="2" charset="0"/>
                <a:ea typeface="Roboto Thin" pitchFamily="2" charset="0"/>
              </a:rPr>
              <a:t>: </a:t>
            </a:r>
            <a:r>
              <a:rPr lang="en-US" sz="2800" dirty="0">
                <a:latin typeface="Roboto Thin" pitchFamily="2" charset="0"/>
                <a:ea typeface="Roboto Thin" pitchFamily="2" charset="0"/>
              </a:rPr>
              <a:t>UI Designer, System Analyst</a:t>
            </a:r>
          </a:p>
        </p:txBody>
      </p:sp>
      <p:grpSp>
        <p:nvGrpSpPr>
          <p:cNvPr id="12" name="Group 11"/>
          <p:cNvGrpSpPr/>
          <p:nvPr/>
        </p:nvGrpSpPr>
        <p:grpSpPr>
          <a:xfrm>
            <a:off x="8184723" y="5924278"/>
            <a:ext cx="669705" cy="669705"/>
            <a:chOff x="996287" y="4278573"/>
            <a:chExt cx="968991" cy="968991"/>
          </a:xfrm>
        </p:grpSpPr>
        <p:sp>
          <p:nvSpPr>
            <p:cNvPr id="13" name="Oval 12"/>
            <p:cNvSpPr/>
            <p:nvPr/>
          </p:nvSpPr>
          <p:spPr>
            <a:xfrm>
              <a:off x="996287" y="4278573"/>
              <a:ext cx="968991" cy="968991"/>
            </a:xfrm>
            <a:prstGeom prst="ellipse">
              <a:avLst/>
            </a:prstGeom>
            <a:solidFill>
              <a:srgbClr val="FCF00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1268535" y="4552236"/>
              <a:ext cx="417725" cy="421666"/>
            </a:xfrm>
            <a:prstGeom prst="rect">
              <a:avLst/>
            </a:prstGeom>
          </p:spPr>
        </p:pic>
      </p:grpSp>
    </p:spTree>
    <p:extLst>
      <p:ext uri="{BB962C8B-B14F-4D97-AF65-F5344CB8AC3E}">
        <p14:creationId xmlns:p14="http://schemas.microsoft.com/office/powerpoint/2010/main" val="2406000545"/>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300" fill="hold"/>
                                        <p:tgtEl>
                                          <p:spTgt spid="12"/>
                                        </p:tgtEl>
                                        <p:attrNameLst>
                                          <p:attrName>ppt_x</p:attrName>
                                        </p:attrNameLst>
                                      </p:cBhvr>
                                      <p:tavLst>
                                        <p:tav tm="0">
                                          <p:val>
                                            <p:strVal val="#ppt_x"/>
                                          </p:val>
                                        </p:tav>
                                        <p:tav tm="100000">
                                          <p:val>
                                            <p:strVal val="#ppt_x"/>
                                          </p:val>
                                        </p:tav>
                                      </p:tavLst>
                                    </p:anim>
                                    <p:anim calcmode="lin" valueType="num">
                                      <p:cBhvr additive="base">
                                        <p:cTn id="8" dur="3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
            <a:ext cx="9144000" cy="1579552"/>
          </a:xfrm>
          <a:prstGeom prst="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itchFamily="2" charset="0"/>
              <a:ea typeface="Roboto" pitchFamily="2" charset="0"/>
            </a:endParaRPr>
          </a:p>
        </p:txBody>
      </p:sp>
      <p:sp>
        <p:nvSpPr>
          <p:cNvPr id="4" name="Title 3"/>
          <p:cNvSpPr>
            <a:spLocks noGrp="1"/>
          </p:cNvSpPr>
          <p:nvPr>
            <p:ph type="title"/>
          </p:nvPr>
        </p:nvSpPr>
        <p:spPr>
          <a:xfrm>
            <a:off x="478632" y="164206"/>
            <a:ext cx="8079581" cy="1251141"/>
          </a:xfrm>
        </p:spPr>
        <p:txBody>
          <a:bodyPr>
            <a:normAutofit/>
          </a:bodyPr>
          <a:lstStyle/>
          <a:p>
            <a:r>
              <a:rPr lang="id-ID" sz="4400" dirty="0" smtClean="0">
                <a:solidFill>
                  <a:schemeClr val="bg1"/>
                </a:solidFill>
                <a:latin typeface="Roboto Thin" pitchFamily="2" charset="0"/>
                <a:ea typeface="Roboto Thin" pitchFamily="2" charset="0"/>
              </a:rPr>
              <a:t>Timeline Project</a:t>
            </a:r>
            <a:endParaRPr lang="en-US" dirty="0">
              <a:solidFill>
                <a:schemeClr val="bg1"/>
              </a:solidFill>
              <a:latin typeface="Roboto Thin" pitchFamily="2" charset="0"/>
              <a:ea typeface="Roboto Thin" pitchFamily="2" charset="0"/>
            </a:endParaRPr>
          </a:p>
        </p:txBody>
      </p:sp>
      <p:grpSp>
        <p:nvGrpSpPr>
          <p:cNvPr id="12" name="Group 11"/>
          <p:cNvGrpSpPr/>
          <p:nvPr/>
        </p:nvGrpSpPr>
        <p:grpSpPr>
          <a:xfrm>
            <a:off x="8184723" y="5924278"/>
            <a:ext cx="669705" cy="669705"/>
            <a:chOff x="996287" y="4278573"/>
            <a:chExt cx="968991" cy="968991"/>
          </a:xfrm>
        </p:grpSpPr>
        <p:sp>
          <p:nvSpPr>
            <p:cNvPr id="13" name="Oval 12"/>
            <p:cNvSpPr/>
            <p:nvPr/>
          </p:nvSpPr>
          <p:spPr>
            <a:xfrm>
              <a:off x="996287" y="4278573"/>
              <a:ext cx="968991" cy="968991"/>
            </a:xfrm>
            <a:prstGeom prst="ellipse">
              <a:avLst/>
            </a:prstGeom>
            <a:solidFill>
              <a:srgbClr val="FCF00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1268535" y="4552236"/>
              <a:ext cx="417725" cy="421666"/>
            </a:xfrm>
            <a:prstGeom prst="rect">
              <a:avLst/>
            </a:prstGeom>
          </p:spPr>
        </p:pic>
      </p:grpSp>
      <p:pic>
        <p:nvPicPr>
          <p:cNvPr id="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13627"/>
          <a:stretch/>
        </p:blipFill>
        <p:spPr bwMode="auto">
          <a:xfrm>
            <a:off x="54523" y="2009548"/>
            <a:ext cx="9001893" cy="3653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4198214"/>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300" fill="hold"/>
                                        <p:tgtEl>
                                          <p:spTgt spid="12"/>
                                        </p:tgtEl>
                                        <p:attrNameLst>
                                          <p:attrName>ppt_x</p:attrName>
                                        </p:attrNameLst>
                                      </p:cBhvr>
                                      <p:tavLst>
                                        <p:tav tm="0">
                                          <p:val>
                                            <p:strVal val="#ppt_x"/>
                                          </p:val>
                                        </p:tav>
                                        <p:tav tm="100000">
                                          <p:val>
                                            <p:strVal val="#ppt_x"/>
                                          </p:val>
                                        </p:tav>
                                      </p:tavLst>
                                    </p:anim>
                                    <p:anim calcmode="lin" valueType="num">
                                      <p:cBhvr additive="base">
                                        <p:cTn id="8" dur="3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
            <a:ext cx="9144000" cy="1579552"/>
          </a:xfrm>
          <a:prstGeom prst="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itchFamily="2" charset="0"/>
              <a:ea typeface="Roboto" pitchFamily="2" charset="0"/>
            </a:endParaRPr>
          </a:p>
        </p:txBody>
      </p:sp>
      <p:sp>
        <p:nvSpPr>
          <p:cNvPr id="4" name="Title 3"/>
          <p:cNvSpPr>
            <a:spLocks noGrp="1"/>
          </p:cNvSpPr>
          <p:nvPr>
            <p:ph type="title"/>
          </p:nvPr>
        </p:nvSpPr>
        <p:spPr>
          <a:xfrm>
            <a:off x="478632" y="164206"/>
            <a:ext cx="8079581" cy="1251141"/>
          </a:xfrm>
        </p:spPr>
        <p:txBody>
          <a:bodyPr>
            <a:normAutofit/>
          </a:bodyPr>
          <a:lstStyle/>
          <a:p>
            <a:r>
              <a:rPr lang="id-ID" sz="4400" dirty="0" smtClean="0">
                <a:solidFill>
                  <a:schemeClr val="bg1"/>
                </a:solidFill>
                <a:latin typeface="Roboto Thin" pitchFamily="2" charset="0"/>
                <a:ea typeface="Roboto Thin" pitchFamily="2" charset="0"/>
              </a:rPr>
              <a:t>Timeline Project</a:t>
            </a:r>
            <a:endParaRPr lang="en-US" dirty="0">
              <a:solidFill>
                <a:schemeClr val="bg1"/>
              </a:solidFill>
              <a:latin typeface="Roboto Thin" pitchFamily="2" charset="0"/>
              <a:ea typeface="Roboto Thin" pitchFamily="2" charset="0"/>
            </a:endParaRPr>
          </a:p>
        </p:txBody>
      </p:sp>
      <p:grpSp>
        <p:nvGrpSpPr>
          <p:cNvPr id="12" name="Group 11"/>
          <p:cNvGrpSpPr/>
          <p:nvPr/>
        </p:nvGrpSpPr>
        <p:grpSpPr>
          <a:xfrm>
            <a:off x="8184723" y="5924278"/>
            <a:ext cx="669705" cy="669705"/>
            <a:chOff x="996287" y="4278573"/>
            <a:chExt cx="968991" cy="968991"/>
          </a:xfrm>
        </p:grpSpPr>
        <p:sp>
          <p:nvSpPr>
            <p:cNvPr id="13" name="Oval 12"/>
            <p:cNvSpPr/>
            <p:nvPr/>
          </p:nvSpPr>
          <p:spPr>
            <a:xfrm>
              <a:off x="996287" y="4278573"/>
              <a:ext cx="968991" cy="968991"/>
            </a:xfrm>
            <a:prstGeom prst="ellipse">
              <a:avLst/>
            </a:prstGeom>
            <a:solidFill>
              <a:srgbClr val="FCF00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1268535" y="4552236"/>
              <a:ext cx="417725" cy="421666"/>
            </a:xfrm>
            <a:prstGeom prst="rect">
              <a:avLst/>
            </a:prstGeom>
          </p:spPr>
        </p:pic>
      </p:gr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2909"/>
          <a:stretch/>
        </p:blipFill>
        <p:spPr>
          <a:xfrm>
            <a:off x="0" y="1932247"/>
            <a:ext cx="9144000" cy="2868909"/>
          </a:xfrm>
          <a:prstGeom prst="rect">
            <a:avLst/>
          </a:prstGeom>
        </p:spPr>
      </p:pic>
    </p:spTree>
    <p:extLst>
      <p:ext uri="{BB962C8B-B14F-4D97-AF65-F5344CB8AC3E}">
        <p14:creationId xmlns:p14="http://schemas.microsoft.com/office/powerpoint/2010/main" val="2856192692"/>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300" fill="hold"/>
                                        <p:tgtEl>
                                          <p:spTgt spid="12"/>
                                        </p:tgtEl>
                                        <p:attrNameLst>
                                          <p:attrName>ppt_x</p:attrName>
                                        </p:attrNameLst>
                                      </p:cBhvr>
                                      <p:tavLst>
                                        <p:tav tm="0">
                                          <p:val>
                                            <p:strVal val="#ppt_x"/>
                                          </p:val>
                                        </p:tav>
                                        <p:tav tm="100000">
                                          <p:val>
                                            <p:strVal val="#ppt_x"/>
                                          </p:val>
                                        </p:tav>
                                      </p:tavLst>
                                    </p:anim>
                                    <p:anim calcmode="lin" valueType="num">
                                      <p:cBhvr additive="base">
                                        <p:cTn id="8" dur="3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34131"/>
          </a:xfrm>
          <a:prstGeom prst="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itchFamily="2" charset="0"/>
              <a:ea typeface="Roboto" pitchFamily="2" charset="0"/>
            </a:endParaRPr>
          </a:p>
        </p:txBody>
      </p:sp>
      <p:pic>
        <p:nvPicPr>
          <p:cNvPr id="7" name="Picture 6"/>
          <p:cNvPicPr>
            <a:picLocks noChangeAspect="1"/>
          </p:cNvPicPr>
          <p:nvPr/>
        </p:nvPicPr>
        <p:blipFill rotWithShape="1">
          <a:blip r:embed="rId2">
            <a:duotone>
              <a:prstClr val="black"/>
              <a:srgbClr val="00B050">
                <a:tint val="45000"/>
                <a:satMod val="400000"/>
              </a:srgbClr>
            </a:duotone>
            <a:extLst>
              <a:ext uri="{28A0092B-C50C-407E-A947-70E740481C1C}">
                <a14:useLocalDpi xmlns:a14="http://schemas.microsoft.com/office/drawing/2010/main" val="0"/>
              </a:ext>
            </a:extLst>
          </a:blip>
          <a:srcRect l="1586" r="4246" b="3174"/>
          <a:stretch/>
        </p:blipFill>
        <p:spPr>
          <a:xfrm>
            <a:off x="0" y="-58735"/>
            <a:ext cx="9169759" cy="5892864"/>
          </a:xfrm>
          <a:prstGeom prst="rect">
            <a:avLst/>
          </a:prstGeom>
        </p:spPr>
      </p:pic>
      <p:sp>
        <p:nvSpPr>
          <p:cNvPr id="2" name="Title 1"/>
          <p:cNvSpPr>
            <a:spLocks noGrp="1"/>
          </p:cNvSpPr>
          <p:nvPr>
            <p:ph type="title"/>
          </p:nvPr>
        </p:nvSpPr>
        <p:spPr>
          <a:xfrm>
            <a:off x="500634" y="4209171"/>
            <a:ext cx="8085582" cy="1186884"/>
          </a:xfrm>
        </p:spPr>
        <p:txBody>
          <a:bodyPr>
            <a:noAutofit/>
          </a:bodyPr>
          <a:lstStyle/>
          <a:p>
            <a:r>
              <a:rPr lang="id-ID" sz="4400" dirty="0" smtClean="0">
                <a:solidFill>
                  <a:schemeClr val="bg1"/>
                </a:solidFill>
                <a:latin typeface="Roboto Thin" pitchFamily="2" charset="0"/>
                <a:ea typeface="Roboto Thin" pitchFamily="2" charset="0"/>
              </a:rPr>
              <a:t>Cakupan Perangkat Lunak dan Kelayakan</a:t>
            </a:r>
            <a:endParaRPr lang="en-US" sz="4400" dirty="0">
              <a:solidFill>
                <a:schemeClr val="bg1"/>
              </a:solidFill>
              <a:latin typeface="Roboto Thin" pitchFamily="2" charset="0"/>
              <a:ea typeface="Roboto Thin" pitchFamily="2" charset="0"/>
            </a:endParaRPr>
          </a:p>
        </p:txBody>
      </p:sp>
      <p:sp>
        <p:nvSpPr>
          <p:cNvPr id="3" name="Subtitle 2"/>
          <p:cNvSpPr>
            <a:spLocks noGrp="1"/>
          </p:cNvSpPr>
          <p:nvPr>
            <p:ph type="body" idx="1"/>
          </p:nvPr>
        </p:nvSpPr>
        <p:spPr>
          <a:xfrm>
            <a:off x="500634" y="6144865"/>
            <a:ext cx="7342600" cy="474877"/>
          </a:xfrm>
        </p:spPr>
        <p:txBody>
          <a:bodyPr>
            <a:noAutofit/>
          </a:bodyPr>
          <a:lstStyle/>
          <a:p>
            <a:r>
              <a:rPr lang="id-ID" dirty="0" smtClean="0">
                <a:latin typeface="Roboto Thin" pitchFamily="2" charset="0"/>
                <a:ea typeface="Roboto Thin" pitchFamily="2" charset="0"/>
              </a:rPr>
              <a:t>Software Scope and Feasibility</a:t>
            </a:r>
            <a:endParaRPr lang="en-US" dirty="0">
              <a:latin typeface="Roboto Thin" pitchFamily="2" charset="0"/>
              <a:ea typeface="Roboto Thin" pitchFamily="2" charset="0"/>
            </a:endParaRPr>
          </a:p>
        </p:txBody>
      </p:sp>
    </p:spTree>
    <p:extLst>
      <p:ext uri="{BB962C8B-B14F-4D97-AF65-F5344CB8AC3E}">
        <p14:creationId xmlns:p14="http://schemas.microsoft.com/office/powerpoint/2010/main" val="11742941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0 -1.48148E-6 L 0 -0.6169 " pathEditMode="relative" rAng="0" ptsTypes="AA">
                                      <p:cBhvr>
                                        <p:cTn id="6" dur="2000" fill="hold"/>
                                        <p:tgtEl>
                                          <p:spTgt spid="6"/>
                                        </p:tgtEl>
                                        <p:attrNameLst>
                                          <p:attrName>ppt_x</p:attrName>
                                          <p:attrName>ppt_y</p:attrName>
                                        </p:attrNameLst>
                                      </p:cBhvr>
                                      <p:rCtr x="0" y="-30856"/>
                                    </p:animMotion>
                                  </p:childTnLst>
                                </p:cTn>
                              </p:par>
                              <p:par>
                                <p:cTn id="7" presetID="64" presetClass="path" presetSubtype="0" accel="50000" decel="50000" fill="hold" grpId="0" nodeType="withEffect">
                                  <p:stCondLst>
                                    <p:cond delay="0"/>
                                  </p:stCondLst>
                                  <p:childTnLst>
                                    <p:animMotion origin="layout" path="M 5E-6 -1.48148E-6 L -0.12188 -0.60023 " pathEditMode="relative" rAng="0" ptsTypes="AA">
                                      <p:cBhvr>
                                        <p:cTn id="8" dur="2000" fill="hold"/>
                                        <p:tgtEl>
                                          <p:spTgt spid="2"/>
                                        </p:tgtEl>
                                        <p:attrNameLst>
                                          <p:attrName>ppt_x</p:attrName>
                                          <p:attrName>ppt_y</p:attrName>
                                        </p:attrNameLst>
                                      </p:cBhvr>
                                      <p:rCtr x="-6094" y="-30023"/>
                                    </p:animMotion>
                                  </p:childTnLst>
                                </p:cTn>
                              </p:par>
                              <p:par>
                                <p:cTn id="9" presetID="6" presetClass="emph" presetSubtype="0" accel="50000" decel="50000" fill="hold" grpId="1" nodeType="withEffect">
                                  <p:stCondLst>
                                    <p:cond delay="0"/>
                                  </p:stCondLst>
                                  <p:childTnLst>
                                    <p:animScale>
                                      <p:cBhvr>
                                        <p:cTn id="10" dur="2000" fill="hold"/>
                                        <p:tgtEl>
                                          <p:spTgt spid="2"/>
                                        </p:tgtEl>
                                      </p:cBhvr>
                                      <p:by x="70000" y="70000"/>
                                    </p:animScale>
                                  </p:childTnLst>
                                </p:cTn>
                              </p:par>
                              <p:par>
                                <p:cTn id="11" presetID="64" presetClass="path" presetSubtype="0" accel="50000" decel="50000" fill="hold" grpId="0" nodeType="withEffect">
                                  <p:stCondLst>
                                    <p:cond delay="0"/>
                                  </p:stCondLst>
                                  <p:childTnLst>
                                    <p:animMotion origin="layout" path="M 4.72222E-6 3.33333E-6 L 0.00277 -0.56551 " pathEditMode="relative" rAng="0" ptsTypes="AA">
                                      <p:cBhvr>
                                        <p:cTn id="12" dur="2000" fill="hold"/>
                                        <p:tgtEl>
                                          <p:spTgt spid="3">
                                            <p:txEl>
                                              <p:pRg st="0" end="0"/>
                                            </p:txEl>
                                          </p:spTgt>
                                        </p:tgtEl>
                                        <p:attrNameLst>
                                          <p:attrName>ppt_x</p:attrName>
                                          <p:attrName>ppt_y</p:attrName>
                                        </p:attrNameLst>
                                      </p:cBhvr>
                                      <p:rCtr x="139" y="-28287"/>
                                    </p:animMotion>
                                  </p:childTnLst>
                                </p:cTn>
                              </p:par>
                              <p:par>
                                <p:cTn id="13" presetID="64" presetClass="path" presetSubtype="0" accel="50000" decel="50000" fill="hold" nodeType="withEffect">
                                  <p:stCondLst>
                                    <p:cond delay="0"/>
                                  </p:stCondLst>
                                  <p:childTnLst>
                                    <p:animMotion origin="layout" path="M 1.11111E-6 -4.81481E-6 L 1.11111E-6 -0.61643 " pathEditMode="relative" rAng="0" ptsTypes="AA">
                                      <p:cBhvr>
                                        <p:cTn id="14" dur="2000" fill="hold"/>
                                        <p:tgtEl>
                                          <p:spTgt spid="7"/>
                                        </p:tgtEl>
                                        <p:attrNameLst>
                                          <p:attrName>ppt_x</p:attrName>
                                          <p:attrName>ppt_y</p:attrName>
                                        </p:attrNameLst>
                                      </p:cBhvr>
                                      <p:rCtr x="0" y="-30833"/>
                                    </p:animMotion>
                                  </p:childTnLst>
                                </p:cTn>
                              </p:par>
                              <p:par>
                                <p:cTn id="15" presetID="10" presetClass="exit" presetSubtype="0" fill="hold" nodeType="withEffect">
                                  <p:stCondLst>
                                    <p:cond delay="200"/>
                                  </p:stCondLst>
                                  <p:childTnLst>
                                    <p:animEffect transition="out" filter="fade">
                                      <p:cBhvr>
                                        <p:cTn id="16" dur="1500"/>
                                        <p:tgtEl>
                                          <p:spTgt spid="7"/>
                                        </p:tgtEl>
                                      </p:cBhvr>
                                    </p:animEffect>
                                    <p:set>
                                      <p:cBhvr>
                                        <p:cTn id="17" dur="1" fill="hold">
                                          <p:stCondLst>
                                            <p:cond delay="1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P spid="2" grpId="1"/>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
            <a:ext cx="9144000" cy="1579552"/>
          </a:xfrm>
          <a:prstGeom prst="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478632" y="164206"/>
            <a:ext cx="8079581" cy="1251141"/>
          </a:xfrm>
        </p:spPr>
        <p:txBody>
          <a:bodyPr>
            <a:normAutofit/>
          </a:bodyPr>
          <a:lstStyle/>
          <a:p>
            <a:r>
              <a:rPr lang="id-ID" sz="4400" dirty="0" smtClean="0">
                <a:solidFill>
                  <a:schemeClr val="bg1"/>
                </a:solidFill>
                <a:latin typeface="Roboto Thin" pitchFamily="2" charset="0"/>
                <a:ea typeface="Roboto Thin" pitchFamily="2" charset="0"/>
              </a:rPr>
              <a:t>Use Case Diagram</a:t>
            </a:r>
            <a:endParaRPr lang="en-US" sz="4400" dirty="0">
              <a:solidFill>
                <a:schemeClr val="bg1"/>
              </a:solidFill>
              <a:latin typeface="Roboto Thin" pitchFamily="2" charset="0"/>
              <a:ea typeface="Roboto Thin" pitchFamily="2" charset="0"/>
            </a:endParaRPr>
          </a:p>
        </p:txBody>
      </p:sp>
      <p:pic>
        <p:nvPicPr>
          <p:cNvPr id="3" name="Picture 2"/>
          <p:cNvPicPr>
            <a:picLocks noChangeAspect="1"/>
          </p:cNvPicPr>
          <p:nvPr/>
        </p:nvPicPr>
        <p:blipFill>
          <a:blip r:embed="rId2"/>
          <a:stretch>
            <a:fillRect/>
          </a:stretch>
        </p:blipFill>
        <p:spPr>
          <a:xfrm>
            <a:off x="0" y="1912200"/>
            <a:ext cx="9360568" cy="4687620"/>
          </a:xfrm>
          <a:prstGeom prst="rect">
            <a:avLst/>
          </a:prstGeom>
        </p:spPr>
      </p:pic>
    </p:spTree>
    <p:extLst>
      <p:ext uri="{BB962C8B-B14F-4D97-AF65-F5344CB8AC3E}">
        <p14:creationId xmlns:p14="http://schemas.microsoft.com/office/powerpoint/2010/main" val="3470864490"/>
      </p:ext>
    </p:extLst>
  </p:cSld>
  <p:clrMapOvr>
    <a:masterClrMapping/>
  </p:clrMapOvr>
  <p:transition spd="slow">
    <p:cover dir="u"/>
  </p:transition>
  <p:timing>
    <p:tnLst>
      <p:par>
        <p:cTn id="1" dur="indefinite" restart="never" nodeType="tmRoot"/>
      </p:par>
    </p:tnLst>
  </p:timing>
</p:sld>
</file>

<file path=ppt/theme/theme1.xml><?xml version="1.0" encoding="utf-8"?>
<a:theme xmlns:a="http://schemas.openxmlformats.org/drawingml/2006/main" name="materials">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aterials" id="{51994347-D437-49A3-8C8E-95D76883BBDA}" vid="{CFDFCFAF-8363-4948-91DF-29447FC77EC2}"/>
    </a:ext>
  </a:extLst>
</a:theme>
</file>

<file path=docProps/app.xml><?xml version="1.0" encoding="utf-8"?>
<Properties xmlns="http://schemas.openxmlformats.org/officeDocument/2006/extended-properties" xmlns:vt="http://schemas.openxmlformats.org/officeDocument/2006/docPropsVTypes">
  <Template>materials</Template>
  <TotalTime>910</TotalTime>
  <Words>1262</Words>
  <Application>Microsoft Office PowerPoint</Application>
  <PresentationFormat>On-screen Show (4:3)</PresentationFormat>
  <Paragraphs>159</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 Light</vt:lpstr>
      <vt:lpstr>Courier New</vt:lpstr>
      <vt:lpstr>Roboto</vt:lpstr>
      <vt:lpstr>Roboto Thin</vt:lpstr>
      <vt:lpstr>materials</vt:lpstr>
      <vt:lpstr>PowerPoint Presentation</vt:lpstr>
      <vt:lpstr>Anggota Kelompok</vt:lpstr>
      <vt:lpstr>Meaningful Transitions</vt:lpstr>
      <vt:lpstr>Meaningful Transitions</vt:lpstr>
      <vt:lpstr>Pembagian Tugas,</vt:lpstr>
      <vt:lpstr>Timeline Project</vt:lpstr>
      <vt:lpstr>Timeline Project</vt:lpstr>
      <vt:lpstr>Cakupan Perangkat Lunak dan Kelayakan</vt:lpstr>
      <vt:lpstr>Use Case Diagram</vt:lpstr>
      <vt:lpstr>Use Case Diagram &amp; Batasan</vt:lpstr>
      <vt:lpstr>Use Case Diagram &amp; Batasan</vt:lpstr>
      <vt:lpstr>Use Case Diagram &amp; Batasan</vt:lpstr>
      <vt:lpstr>Use Case Diagram &amp; Batasan</vt:lpstr>
      <vt:lpstr>Use Case Diagram &amp; Batasan</vt:lpstr>
      <vt:lpstr>Use Case Diagram &amp; Batasan</vt:lpstr>
      <vt:lpstr>Use Case Diagram &amp; Batasan</vt:lpstr>
      <vt:lpstr>Use Case Diagram &amp; Batasan</vt:lpstr>
      <vt:lpstr>Use Case Diagram &amp; Batasan</vt:lpstr>
      <vt:lpstr>Performance &amp; Interfaces</vt:lpstr>
      <vt:lpstr>Kelayakan (feasibility)</vt:lpstr>
      <vt:lpstr>Analisa Resiko</vt:lpstr>
      <vt:lpstr>Analisa Resiko,</vt:lpstr>
      <vt:lpstr>Sumberdaya Proyek</vt:lpstr>
      <vt:lpstr>Sumberdaya Manusia,</vt:lpstr>
      <vt:lpstr>Sumberdaya Manusia,</vt:lpstr>
      <vt:lpstr>Lingkungan Pengembangan (Development Enviroment)</vt:lpstr>
      <vt:lpstr>Meaningful Transitions</vt:lpstr>
      <vt:lpstr>Estimasi Biaya dan Usaha</vt:lpstr>
      <vt:lpstr>Estimasi Biaya dan Usaha</vt:lpstr>
      <vt:lpstr>Estimasi Biaya dan Usaha</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Beautiful, or More?</dc:title>
  <dc:creator>Yizhou Pan</dc:creator>
  <cp:lastModifiedBy>M Iqbal Tanjung</cp:lastModifiedBy>
  <cp:revision>74</cp:revision>
  <dcterms:created xsi:type="dcterms:W3CDTF">2014-12-01T08:13:48Z</dcterms:created>
  <dcterms:modified xsi:type="dcterms:W3CDTF">2015-02-23T04:45:07Z</dcterms:modified>
</cp:coreProperties>
</file>