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61" r:id="rId4"/>
    <p:sldId id="262" r:id="rId5"/>
    <p:sldId id="263" r:id="rId6"/>
    <p:sldId id="264" r:id="rId7"/>
    <p:sldId id="257" r:id="rId8"/>
    <p:sldId id="260" r:id="rId9"/>
    <p:sldId id="258" r:id="rId1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2" d="100"/>
          <a:sy n="42" d="100"/>
        </p:scale>
        <p:origin x="-720"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E15F2D1-DC6F-4C77-9736-9B78EEF408F4}" type="datetimeFigureOut">
              <a:rPr lang="id-ID" smtClean="0"/>
              <a:pPr/>
              <a:t>23/02/2015</a:t>
            </a:fld>
            <a:endParaRPr lang="id-ID"/>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id-ID"/>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FAB74C5-F757-4A35-807D-C0A4EC7C32D6}"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15F2D1-DC6F-4C77-9736-9B78EEF408F4}" type="datetimeFigureOut">
              <a:rPr lang="id-ID" smtClean="0"/>
              <a:pPr/>
              <a:t>23/02/2015</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5FAB74C5-F757-4A35-807D-C0A4EC7C32D6}"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15F2D1-DC6F-4C77-9736-9B78EEF408F4}" type="datetimeFigureOut">
              <a:rPr lang="id-ID" smtClean="0"/>
              <a:pPr/>
              <a:t>23/02/2015</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5FAB74C5-F757-4A35-807D-C0A4EC7C32D6}"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E15F2D1-DC6F-4C77-9736-9B78EEF408F4}" type="datetimeFigureOut">
              <a:rPr lang="id-ID" smtClean="0"/>
              <a:pPr/>
              <a:t>23/02/2015</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5FAB74C5-F757-4A35-807D-C0A4EC7C32D6}" type="slidenum">
              <a:rPr lang="id-ID" smtClean="0"/>
              <a:pPr/>
              <a:t>‹#›</a:t>
            </a:fld>
            <a:endParaRPr lang="id-ID"/>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E15F2D1-DC6F-4C77-9736-9B78EEF408F4}" type="datetimeFigureOut">
              <a:rPr lang="id-ID" smtClean="0"/>
              <a:pPr/>
              <a:t>23/02/2015</a:t>
            </a:fld>
            <a:endParaRPr lang="id-ID"/>
          </a:p>
        </p:txBody>
      </p:sp>
      <p:sp>
        <p:nvSpPr>
          <p:cNvPr id="5" name="Footer Placeholder 4"/>
          <p:cNvSpPr>
            <a:spLocks noGrp="1"/>
          </p:cNvSpPr>
          <p:nvPr>
            <p:ph type="ftr" sz="quarter" idx="11"/>
          </p:nvPr>
        </p:nvSpPr>
        <p:spPr/>
        <p:txBody>
          <a:bodyPr/>
          <a:lstStyle>
            <a:extLst/>
          </a:lstStyle>
          <a:p>
            <a:endParaRPr lang="id-ID"/>
          </a:p>
        </p:txBody>
      </p:sp>
      <p:sp>
        <p:nvSpPr>
          <p:cNvPr id="6" name="Slide Number Placeholder 5"/>
          <p:cNvSpPr>
            <a:spLocks noGrp="1"/>
          </p:cNvSpPr>
          <p:nvPr>
            <p:ph type="sldNum" sz="quarter" idx="12"/>
          </p:nvPr>
        </p:nvSpPr>
        <p:spPr/>
        <p:txBody>
          <a:bodyPr/>
          <a:lstStyle>
            <a:extLst/>
          </a:lstStyle>
          <a:p>
            <a:fld id="{5FAB74C5-F757-4A35-807D-C0A4EC7C32D6}" type="slidenum">
              <a:rPr lang="id-ID" smtClean="0"/>
              <a:pPr/>
              <a:t>‹#›</a:t>
            </a:fld>
            <a:endParaRPr lang="id-ID"/>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E15F2D1-DC6F-4C77-9736-9B78EEF408F4}" type="datetimeFigureOut">
              <a:rPr lang="id-ID" smtClean="0"/>
              <a:pPr/>
              <a:t>23/02/2015</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5FAB74C5-F757-4A35-807D-C0A4EC7C32D6}" type="slidenum">
              <a:rPr lang="id-ID" smtClean="0"/>
              <a:pPr/>
              <a:t>‹#›</a:t>
            </a:fld>
            <a:endParaRPr lang="id-ID"/>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E15F2D1-DC6F-4C77-9736-9B78EEF408F4}" type="datetimeFigureOut">
              <a:rPr lang="id-ID" smtClean="0"/>
              <a:pPr/>
              <a:t>23/02/2015</a:t>
            </a:fld>
            <a:endParaRPr lang="id-ID"/>
          </a:p>
        </p:txBody>
      </p:sp>
      <p:sp>
        <p:nvSpPr>
          <p:cNvPr id="8" name="Footer Placeholder 7"/>
          <p:cNvSpPr>
            <a:spLocks noGrp="1"/>
          </p:cNvSpPr>
          <p:nvPr>
            <p:ph type="ftr" sz="quarter" idx="11"/>
          </p:nvPr>
        </p:nvSpPr>
        <p:spPr/>
        <p:txBody>
          <a:bodyPr/>
          <a:lstStyle>
            <a:extLst/>
          </a:lstStyle>
          <a:p>
            <a:endParaRPr lang="id-ID"/>
          </a:p>
        </p:txBody>
      </p:sp>
      <p:sp>
        <p:nvSpPr>
          <p:cNvPr id="9" name="Slide Number Placeholder 8"/>
          <p:cNvSpPr>
            <a:spLocks noGrp="1"/>
          </p:cNvSpPr>
          <p:nvPr>
            <p:ph type="sldNum" sz="quarter" idx="12"/>
          </p:nvPr>
        </p:nvSpPr>
        <p:spPr/>
        <p:txBody>
          <a:bodyPr/>
          <a:lstStyle>
            <a:extLst/>
          </a:lstStyle>
          <a:p>
            <a:fld id="{5FAB74C5-F757-4A35-807D-C0A4EC7C32D6}"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E15F2D1-DC6F-4C77-9736-9B78EEF408F4}" type="datetimeFigureOut">
              <a:rPr lang="id-ID" smtClean="0"/>
              <a:pPr/>
              <a:t>23/02/2015</a:t>
            </a:fld>
            <a:endParaRPr lang="id-ID"/>
          </a:p>
        </p:txBody>
      </p:sp>
      <p:sp>
        <p:nvSpPr>
          <p:cNvPr id="4" name="Footer Placeholder 3"/>
          <p:cNvSpPr>
            <a:spLocks noGrp="1"/>
          </p:cNvSpPr>
          <p:nvPr>
            <p:ph type="ftr" sz="quarter" idx="11"/>
          </p:nvPr>
        </p:nvSpPr>
        <p:spPr/>
        <p:txBody>
          <a:bodyPr/>
          <a:lstStyle>
            <a:extLst/>
          </a:lstStyle>
          <a:p>
            <a:endParaRPr lang="id-ID"/>
          </a:p>
        </p:txBody>
      </p:sp>
      <p:sp>
        <p:nvSpPr>
          <p:cNvPr id="5" name="Slide Number Placeholder 4"/>
          <p:cNvSpPr>
            <a:spLocks noGrp="1"/>
          </p:cNvSpPr>
          <p:nvPr>
            <p:ph type="sldNum" sz="quarter" idx="12"/>
          </p:nvPr>
        </p:nvSpPr>
        <p:spPr/>
        <p:txBody>
          <a:bodyPr/>
          <a:lstStyle>
            <a:extLst/>
          </a:lstStyle>
          <a:p>
            <a:fld id="{5FAB74C5-F757-4A35-807D-C0A4EC7C32D6}" type="slidenum">
              <a:rPr lang="id-ID" smtClean="0"/>
              <a:pPr/>
              <a:t>‹#›</a:t>
            </a:fld>
            <a:endParaRPr lang="id-ID"/>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E15F2D1-DC6F-4C77-9736-9B78EEF408F4}" type="datetimeFigureOut">
              <a:rPr lang="id-ID" smtClean="0"/>
              <a:pPr/>
              <a:t>23/02/2015</a:t>
            </a:fld>
            <a:endParaRPr lang="id-ID"/>
          </a:p>
        </p:txBody>
      </p:sp>
      <p:sp>
        <p:nvSpPr>
          <p:cNvPr id="3" name="Footer Placeholder 2"/>
          <p:cNvSpPr>
            <a:spLocks noGrp="1"/>
          </p:cNvSpPr>
          <p:nvPr>
            <p:ph type="ftr" sz="quarter" idx="11"/>
          </p:nvPr>
        </p:nvSpPr>
        <p:spPr/>
        <p:txBody>
          <a:bodyPr/>
          <a:lstStyle>
            <a:extLst/>
          </a:lstStyle>
          <a:p>
            <a:endParaRPr lang="id-ID"/>
          </a:p>
        </p:txBody>
      </p:sp>
      <p:sp>
        <p:nvSpPr>
          <p:cNvPr id="4" name="Slide Number Placeholder 3"/>
          <p:cNvSpPr>
            <a:spLocks noGrp="1"/>
          </p:cNvSpPr>
          <p:nvPr>
            <p:ph type="sldNum" sz="quarter" idx="12"/>
          </p:nvPr>
        </p:nvSpPr>
        <p:spPr/>
        <p:txBody>
          <a:bodyPr/>
          <a:lstStyle>
            <a:extLst/>
          </a:lstStyle>
          <a:p>
            <a:fld id="{5FAB74C5-F757-4A35-807D-C0A4EC7C32D6}"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E15F2D1-DC6F-4C77-9736-9B78EEF408F4}" type="datetimeFigureOut">
              <a:rPr lang="id-ID" smtClean="0"/>
              <a:pPr/>
              <a:t>23/02/2015</a:t>
            </a:fld>
            <a:endParaRPr lang="id-ID"/>
          </a:p>
        </p:txBody>
      </p:sp>
      <p:sp>
        <p:nvSpPr>
          <p:cNvPr id="6" name="Footer Placeholder 5"/>
          <p:cNvSpPr>
            <a:spLocks noGrp="1"/>
          </p:cNvSpPr>
          <p:nvPr>
            <p:ph type="ftr" sz="quarter" idx="11"/>
          </p:nvPr>
        </p:nvSpPr>
        <p:spPr/>
        <p:txBody>
          <a:bodyPr/>
          <a:lstStyle>
            <a:extLst/>
          </a:lstStyle>
          <a:p>
            <a:endParaRPr lang="id-ID"/>
          </a:p>
        </p:txBody>
      </p:sp>
      <p:sp>
        <p:nvSpPr>
          <p:cNvPr id="7" name="Slide Number Placeholder 6"/>
          <p:cNvSpPr>
            <a:spLocks noGrp="1"/>
          </p:cNvSpPr>
          <p:nvPr>
            <p:ph type="sldNum" sz="quarter" idx="12"/>
          </p:nvPr>
        </p:nvSpPr>
        <p:spPr/>
        <p:txBody>
          <a:bodyPr/>
          <a:lstStyle>
            <a:extLst/>
          </a:lstStyle>
          <a:p>
            <a:fld id="{5FAB74C5-F757-4A35-807D-C0A4EC7C32D6}"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E15F2D1-DC6F-4C77-9736-9B78EEF408F4}" type="datetimeFigureOut">
              <a:rPr lang="id-ID" smtClean="0"/>
              <a:pPr/>
              <a:t>23/02/2015</a:t>
            </a:fld>
            <a:endParaRPr lang="id-ID"/>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id-ID"/>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FAB74C5-F757-4A35-807D-C0A4EC7C32D6}" type="slidenum">
              <a:rPr lang="id-ID" smtClean="0"/>
              <a:pPr/>
              <a:t>‹#›</a:t>
            </a:fld>
            <a:endParaRPr lang="id-ID"/>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E15F2D1-DC6F-4C77-9736-9B78EEF408F4}" type="datetimeFigureOut">
              <a:rPr lang="id-ID" smtClean="0"/>
              <a:pPr/>
              <a:t>23/02/2015</a:t>
            </a:fld>
            <a:endParaRPr lang="id-ID"/>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id-ID"/>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FAB74C5-F757-4A35-807D-C0A4EC7C32D6}"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548680"/>
            <a:ext cx="7772400" cy="1829761"/>
          </a:xfrm>
        </p:spPr>
        <p:txBody>
          <a:bodyPr>
            <a:normAutofit fontScale="90000"/>
          </a:bodyPr>
          <a:lstStyle/>
          <a:p>
            <a:r>
              <a:rPr lang="id-ID" dirty="0" smtClean="0"/>
              <a:t>SIAKAD MATASA</a:t>
            </a:r>
            <a:br>
              <a:rPr lang="id-ID" dirty="0" smtClean="0"/>
            </a:br>
            <a:r>
              <a:rPr lang="id-ID" sz="2700" dirty="0" smtClean="0"/>
              <a:t>(Madrasah Tsanawiyah Satu)</a:t>
            </a:r>
            <a:r>
              <a:rPr lang="id-ID" dirty="0" smtClean="0"/>
              <a:t/>
            </a:r>
            <a:br>
              <a:rPr lang="id-ID" dirty="0" smtClean="0"/>
            </a:br>
            <a:r>
              <a:rPr lang="id-ID" sz="2400" dirty="0"/>
              <a:t/>
            </a:r>
            <a:br>
              <a:rPr lang="id-ID" sz="2400" dirty="0"/>
            </a:br>
            <a:r>
              <a:rPr lang="id-ID" sz="2400" dirty="0"/>
              <a:t>MPPL E</a:t>
            </a:r>
          </a:p>
        </p:txBody>
      </p:sp>
      <p:sp>
        <p:nvSpPr>
          <p:cNvPr id="3" name="Subtitle 2"/>
          <p:cNvSpPr>
            <a:spLocks noGrp="1"/>
          </p:cNvSpPr>
          <p:nvPr>
            <p:ph type="subTitle" idx="1"/>
          </p:nvPr>
        </p:nvSpPr>
        <p:spPr>
          <a:xfrm>
            <a:off x="611560" y="2492896"/>
            <a:ext cx="7772400" cy="1199704"/>
          </a:xfrm>
        </p:spPr>
        <p:txBody>
          <a:bodyPr>
            <a:noAutofit/>
          </a:bodyPr>
          <a:lstStyle/>
          <a:p>
            <a:r>
              <a:rPr lang="id-ID" sz="2400" dirty="0" smtClean="0"/>
              <a:t>	Anggota Kelompok :			</a:t>
            </a:r>
          </a:p>
          <a:p>
            <a:pPr marL="514350" indent="-514350">
              <a:buAutoNum type="arabicPeriod"/>
            </a:pPr>
            <a:r>
              <a:rPr lang="id-ID" sz="2400" dirty="0" smtClean="0"/>
              <a:t>Randy Bastian 		5112100035</a:t>
            </a:r>
          </a:p>
          <a:p>
            <a:pPr marL="514350" indent="-514350">
              <a:buAutoNum type="arabicPeriod"/>
            </a:pPr>
            <a:r>
              <a:rPr lang="id-ID" sz="2400" dirty="0" smtClean="0"/>
              <a:t>Dewi Maya Fitriana	5112100039</a:t>
            </a:r>
          </a:p>
          <a:p>
            <a:pPr marL="514350" indent="-514350">
              <a:buAutoNum type="arabicPeriod"/>
            </a:pPr>
            <a:r>
              <a:rPr lang="id-ID" sz="2400" dirty="0" smtClean="0"/>
              <a:t>M. Iqbal Tanjung 	5112100069</a:t>
            </a:r>
          </a:p>
          <a:p>
            <a:pPr marL="514350" indent="-514350">
              <a:buAutoNum type="arabicPeriod"/>
            </a:pPr>
            <a:r>
              <a:rPr lang="id-ID" sz="2400" dirty="0" smtClean="0"/>
              <a:t>M. Arief Ridwan	5112100097</a:t>
            </a:r>
          </a:p>
          <a:p>
            <a:pPr marL="514350" indent="-514350">
              <a:buAutoNum type="arabicPeriod"/>
            </a:pPr>
            <a:r>
              <a:rPr lang="id-ID" sz="2400" dirty="0" smtClean="0"/>
              <a:t>Aditya Putra Ferza	5112100108</a:t>
            </a:r>
            <a:endParaRPr lang="id-ID" sz="2400" dirty="0"/>
          </a:p>
        </p:txBody>
      </p:sp>
    </p:spTree>
    <p:extLst>
      <p:ext uri="{BB962C8B-B14F-4D97-AF65-F5344CB8AC3E}">
        <p14:creationId xmlns="" xmlns:p14="http://schemas.microsoft.com/office/powerpoint/2010/main" val="2110319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id-ID" dirty="0" smtClean="0"/>
              <a:t>		Sistem </a:t>
            </a:r>
            <a:endParaRPr lang="id-ID" dirty="0"/>
          </a:p>
        </p:txBody>
      </p:sp>
      <p:sp>
        <p:nvSpPr>
          <p:cNvPr id="3" name="Title 2"/>
          <p:cNvSpPr>
            <a:spLocks noGrp="1"/>
          </p:cNvSpPr>
          <p:nvPr>
            <p:ph type="title"/>
          </p:nvPr>
        </p:nvSpPr>
        <p:spPr/>
        <p:txBody>
          <a:bodyPr/>
          <a:lstStyle/>
          <a:p>
            <a:r>
              <a:rPr lang="id-ID" dirty="0" smtClean="0"/>
              <a:t>Deskripsi Program</a:t>
            </a:r>
            <a:endParaRPr lang="id-ID"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id-ID" dirty="0" smtClean="0"/>
              <a:t>Aktor : Wali Kelas</a:t>
            </a:r>
          </a:p>
          <a:p>
            <a:pPr marL="624078" indent="-514350">
              <a:buAutoNum type="arabicPeriod"/>
            </a:pPr>
            <a:r>
              <a:rPr lang="id-ID" dirty="0" smtClean="0"/>
              <a:t>Mengabsen Siswa Kelasnya</a:t>
            </a:r>
          </a:p>
          <a:p>
            <a:pPr marL="624078" indent="-514350" algn="just">
              <a:buNone/>
            </a:pPr>
            <a:r>
              <a:rPr lang="id-ID" dirty="0" smtClean="0"/>
              <a:t>	</a:t>
            </a:r>
            <a:r>
              <a:rPr lang="id-ID" dirty="0" smtClean="0"/>
              <a:t>	Usecase ini dibuat untuk wali kelas agar dapat melakukan absensi di tiap kelasnya. Terdapat sebuah halaman pada SI, dimana tertera nama dan nomor induk siswa beserta check list keterangan.</a:t>
            </a:r>
            <a:r>
              <a:rPr lang="id-ID" dirty="0" smtClean="0"/>
              <a:t> Lalu dapat diinputkan check list berupa keterangan masuk, izin, sakit, atau alpha.</a:t>
            </a:r>
          </a:p>
          <a:p>
            <a:pPr marL="624078" indent="-514350">
              <a:buNone/>
            </a:pPr>
            <a:r>
              <a:rPr lang="id-ID" dirty="0" smtClean="0"/>
              <a:t>	</a:t>
            </a:r>
            <a:endParaRPr lang="id-ID" dirty="0" smtClean="0"/>
          </a:p>
        </p:txBody>
      </p:sp>
      <p:sp>
        <p:nvSpPr>
          <p:cNvPr id="3" name="Title 2"/>
          <p:cNvSpPr>
            <a:spLocks noGrp="1"/>
          </p:cNvSpPr>
          <p:nvPr>
            <p:ph type="title"/>
          </p:nvPr>
        </p:nvSpPr>
        <p:spPr/>
        <p:txBody>
          <a:bodyPr/>
          <a:lstStyle/>
          <a:p>
            <a:r>
              <a:rPr lang="id-ID" dirty="0" smtClean="0"/>
              <a:t>Use Case Diagram</a:t>
            </a:r>
            <a:endParaRPr lang="id-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buNone/>
            </a:pPr>
            <a:r>
              <a:rPr lang="id-ID" dirty="0" smtClean="0"/>
              <a:t>Aktor : Guru</a:t>
            </a:r>
          </a:p>
          <a:p>
            <a:pPr marL="624078" indent="-514350">
              <a:buAutoNum type="arabicPeriod"/>
            </a:pPr>
            <a:r>
              <a:rPr lang="id-ID" dirty="0" smtClean="0"/>
              <a:t>Memasukkan Nilai Ekskul : usecase ini dibuat untuk melakukan proses penginputan nilai tiap ekskul. Guru disini merupakan guru pembimbing ekskul, dimana akan mendapatkan nilai dari pelatih ekskul masing-masing.</a:t>
            </a:r>
          </a:p>
          <a:p>
            <a:pPr marL="624078" indent="-514350">
              <a:buAutoNum type="arabicPeriod"/>
            </a:pPr>
            <a:r>
              <a:rPr lang="id-ID" dirty="0" smtClean="0"/>
              <a:t>Memasukkan Nilai Mata Pelajaran : usecase ini dibuat untuk melakukan proses penginputan nilai tiap mata pelajaran. Guru disini merupakan guru tiap mata pelajaran yang ada di sekolah tersebut.</a:t>
            </a:r>
          </a:p>
        </p:txBody>
      </p:sp>
      <p:sp>
        <p:nvSpPr>
          <p:cNvPr id="3" name="Title 2"/>
          <p:cNvSpPr>
            <a:spLocks noGrp="1"/>
          </p:cNvSpPr>
          <p:nvPr>
            <p:ph type="title"/>
          </p:nvPr>
        </p:nvSpPr>
        <p:spPr/>
        <p:txBody>
          <a:bodyPr/>
          <a:lstStyle/>
          <a:p>
            <a:endParaRPr lang="id-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buNone/>
            </a:pPr>
            <a:r>
              <a:rPr lang="id-ID" dirty="0" smtClean="0"/>
              <a:t>Aktor : Tata Usaha</a:t>
            </a:r>
          </a:p>
          <a:p>
            <a:pPr marL="624078" indent="-514350">
              <a:buAutoNum type="arabicPeriod"/>
            </a:pPr>
            <a:r>
              <a:rPr lang="id-ID" dirty="0" smtClean="0"/>
              <a:t>Mengelola Data Pelajaran : usecase ini dibuat untuk karyawan tata usaha, dimana akan dapat melakukan pengelolaan input, update, delete untuk data mata pelajaran.</a:t>
            </a:r>
          </a:p>
          <a:p>
            <a:pPr marL="624078" indent="-514350">
              <a:buNone/>
            </a:pPr>
            <a:r>
              <a:rPr lang="id-ID" dirty="0" smtClean="0"/>
              <a:t>2. Menentukan Kelas dan Wali Kelas</a:t>
            </a:r>
            <a:r>
              <a:rPr lang="id-ID" dirty="0" smtClean="0"/>
              <a:t> </a:t>
            </a:r>
            <a:r>
              <a:rPr lang="id-ID" dirty="0" smtClean="0"/>
              <a:t>: usecase ini dibuat untuk pengambilan kelas dan wali kelas untuk tiap siswa.</a:t>
            </a:r>
          </a:p>
          <a:p>
            <a:pPr marL="624078" indent="-514350">
              <a:buNone/>
            </a:pPr>
            <a:r>
              <a:rPr lang="id-ID" dirty="0" smtClean="0"/>
              <a:t>3. Mengelola Data Ekskul : usecase ini dibuat untuk pengelolaan ekstra kulikuler, dimana data ekskul dapat ditambahkan, delete, maupun diupdate. Tiap ekskul juga bisa diinputkan data-data mahasiswa yang mengikuti ekskul tersebut.</a:t>
            </a:r>
          </a:p>
        </p:txBody>
      </p:sp>
      <p:sp>
        <p:nvSpPr>
          <p:cNvPr id="3" name="Title 2"/>
          <p:cNvSpPr>
            <a:spLocks noGrp="1"/>
          </p:cNvSpPr>
          <p:nvPr>
            <p:ph type="title"/>
          </p:nvPr>
        </p:nvSpPr>
        <p:spPr/>
        <p:txBody>
          <a:bodyPr/>
          <a:lstStyle/>
          <a:p>
            <a:endParaRPr lang="id-ID"/>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id-ID" dirty="0" smtClean="0"/>
              <a:t>4. Mengelola Data Siswa : usecase ini dibuat untuk proses pengelolaan data siswa. Dimana dapat ditambah, dihapus, dan diupdate data siswa yang ada. Data siswa disini merupakan data pribadi siswa (Nama, Nomor Induk, Alamat, Nama Ortu, dll)</a:t>
            </a:r>
          </a:p>
        </p:txBody>
      </p:sp>
      <p:sp>
        <p:nvSpPr>
          <p:cNvPr id="3" name="Title 2"/>
          <p:cNvSpPr>
            <a:spLocks noGrp="1"/>
          </p:cNvSpPr>
          <p:nvPr>
            <p:ph type="title"/>
          </p:nvPr>
        </p:nvSpPr>
        <p:spPr/>
        <p:txBody>
          <a:bodyPr/>
          <a:lstStyle/>
          <a:p>
            <a:endParaRPr lang="id-ID"/>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AutoNum type="arabicPeriod"/>
            </a:pPr>
            <a:r>
              <a:rPr lang="id-ID" dirty="0" smtClean="0"/>
              <a:t>Bahasa Pemrograman : PHP, HTML, CSS, JS</a:t>
            </a:r>
          </a:p>
          <a:p>
            <a:pPr marL="514350" indent="-514350">
              <a:buAutoNum type="arabicPeriod"/>
            </a:pPr>
            <a:r>
              <a:rPr lang="id-ID" dirty="0" smtClean="0"/>
              <a:t>Framework : CI , Bootstrap versi 2</a:t>
            </a:r>
          </a:p>
          <a:p>
            <a:pPr marL="514350" indent="-514350">
              <a:buAutoNum type="arabicPeriod"/>
            </a:pPr>
            <a:r>
              <a:rPr lang="id-ID" dirty="0" smtClean="0"/>
              <a:t>Database : MySQL</a:t>
            </a:r>
          </a:p>
          <a:p>
            <a:pPr marL="514350" indent="-514350">
              <a:buAutoNum type="arabicPeriod"/>
            </a:pPr>
            <a:r>
              <a:rPr lang="id-ID" dirty="0" smtClean="0"/>
              <a:t>Editor : Sublime Text 2, Notepad ++</a:t>
            </a:r>
          </a:p>
          <a:p>
            <a:pPr marL="514350" indent="-514350">
              <a:buAutoNum type="arabicPeriod"/>
            </a:pPr>
            <a:r>
              <a:rPr lang="id-ID" dirty="0" smtClean="0"/>
              <a:t>XAMPP</a:t>
            </a:r>
          </a:p>
          <a:p>
            <a:pPr marL="514350" indent="-514350">
              <a:buAutoNum type="arabicPeriod"/>
            </a:pPr>
            <a:r>
              <a:rPr lang="id-ID" dirty="0" smtClean="0"/>
              <a:t>Compatibility Browser : Mozilla, Chrome</a:t>
            </a:r>
          </a:p>
          <a:p>
            <a:pPr marL="514350" indent="-514350">
              <a:buAutoNum type="arabicPeriod"/>
            </a:pPr>
            <a:r>
              <a:rPr lang="id-ID" dirty="0" smtClean="0"/>
              <a:t>Timeline Project : Microsoft Project</a:t>
            </a:r>
          </a:p>
          <a:p>
            <a:pPr marL="514350" indent="-514350">
              <a:buAutoNum type="arabicPeriod"/>
            </a:pPr>
            <a:endParaRPr lang="id-ID" dirty="0" smtClean="0"/>
          </a:p>
        </p:txBody>
      </p:sp>
      <p:sp>
        <p:nvSpPr>
          <p:cNvPr id="2" name="Title 1"/>
          <p:cNvSpPr>
            <a:spLocks noGrp="1"/>
          </p:cNvSpPr>
          <p:nvPr>
            <p:ph type="title"/>
          </p:nvPr>
        </p:nvSpPr>
        <p:spPr/>
        <p:txBody>
          <a:bodyPr>
            <a:normAutofit/>
          </a:bodyPr>
          <a:lstStyle/>
          <a:p>
            <a:r>
              <a:rPr lang="id-ID" dirty="0" smtClean="0"/>
              <a:t>TOOLS</a:t>
            </a:r>
            <a:endParaRPr lang="id-ID" dirty="0"/>
          </a:p>
        </p:txBody>
      </p:sp>
    </p:spTree>
    <p:extLst>
      <p:ext uri="{BB962C8B-B14F-4D97-AF65-F5344CB8AC3E}">
        <p14:creationId xmlns="" xmlns:p14="http://schemas.microsoft.com/office/powerpoint/2010/main" val="1669372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514350" indent="-514350">
              <a:buAutoNum type="arabicPeriod"/>
            </a:pPr>
            <a:endParaRPr lang="id-ID" sz="2800" dirty="0" smtClean="0"/>
          </a:p>
          <a:p>
            <a:pPr marL="514350" indent="-514350">
              <a:buFont typeface="Wingdings 3"/>
              <a:buAutoNum type="arabicPeriod"/>
            </a:pPr>
            <a:r>
              <a:rPr lang="id-ID" sz="2800" dirty="0" smtClean="0"/>
              <a:t>M. Iqbal Tanjung 	    : PM, System Designer, Debugger, UI Designer</a:t>
            </a:r>
          </a:p>
          <a:p>
            <a:pPr marL="514350" indent="-514350">
              <a:buAutoNum type="arabicPeriod"/>
            </a:pPr>
            <a:r>
              <a:rPr lang="id-ID" sz="2800" dirty="0" smtClean="0"/>
              <a:t>Randy Bastian 	    : Programmer, Debugger, Tester</a:t>
            </a:r>
          </a:p>
          <a:p>
            <a:pPr marL="514350" indent="-514350">
              <a:buAutoNum type="arabicPeriod"/>
            </a:pPr>
            <a:r>
              <a:rPr lang="id-ID" sz="2800" dirty="0" smtClean="0"/>
              <a:t>Dewi Maya Fitriana     : Dokumentator, System Analyst, UI Designer, Tester</a:t>
            </a:r>
          </a:p>
          <a:p>
            <a:pPr marL="514350" indent="-514350">
              <a:buAutoNum type="arabicPeriod"/>
            </a:pPr>
            <a:r>
              <a:rPr lang="id-ID" sz="2800" dirty="0" smtClean="0"/>
              <a:t>M. Arief Ridwan	    : Programmer, Database Designer, Debugger</a:t>
            </a:r>
          </a:p>
          <a:p>
            <a:pPr marL="514350" indent="-514350">
              <a:buAutoNum type="arabicPeriod"/>
            </a:pPr>
            <a:r>
              <a:rPr lang="id-ID" sz="2800" dirty="0" smtClean="0"/>
              <a:t>Aditya Putra Ferza      : UI Designer, System Analyst</a:t>
            </a:r>
          </a:p>
        </p:txBody>
      </p:sp>
      <p:sp>
        <p:nvSpPr>
          <p:cNvPr id="3" name="Title 2"/>
          <p:cNvSpPr>
            <a:spLocks noGrp="1"/>
          </p:cNvSpPr>
          <p:nvPr>
            <p:ph type="title"/>
          </p:nvPr>
        </p:nvSpPr>
        <p:spPr/>
        <p:txBody>
          <a:bodyPr>
            <a:normAutofit/>
          </a:bodyPr>
          <a:lstStyle/>
          <a:p>
            <a:r>
              <a:rPr lang="id-ID" dirty="0" smtClean="0"/>
              <a:t>Pembagian Tugas</a:t>
            </a:r>
            <a:endParaRPr lang="id-ID"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id-ID" dirty="0" smtClean="0"/>
              <a:t>TIMELINE</a:t>
            </a:r>
            <a:endParaRPr lang="id-ID" dirty="0"/>
          </a:p>
        </p:txBody>
      </p:sp>
      <p:graphicFrame>
        <p:nvGraphicFramePr>
          <p:cNvPr id="4" name="Table 3"/>
          <p:cNvGraphicFramePr>
            <a:graphicFrameLocks noGrp="1"/>
          </p:cNvGraphicFramePr>
          <p:nvPr/>
        </p:nvGraphicFramePr>
        <p:xfrm>
          <a:off x="571472" y="928670"/>
          <a:ext cx="8143943" cy="5000652"/>
        </p:xfrm>
        <a:graphic>
          <a:graphicData uri="http://schemas.openxmlformats.org/drawingml/2006/table">
            <a:tbl>
              <a:tblPr/>
              <a:tblGrid>
                <a:gridCol w="606061"/>
                <a:gridCol w="2234850"/>
                <a:gridCol w="189394"/>
                <a:gridCol w="189394"/>
                <a:gridCol w="189394"/>
                <a:gridCol w="189394"/>
                <a:gridCol w="189394"/>
                <a:gridCol w="189394"/>
                <a:gridCol w="189394"/>
                <a:gridCol w="189394"/>
                <a:gridCol w="189394"/>
                <a:gridCol w="189394"/>
                <a:gridCol w="189394"/>
                <a:gridCol w="189394"/>
                <a:gridCol w="189394"/>
                <a:gridCol w="189394"/>
                <a:gridCol w="189394"/>
                <a:gridCol w="189394"/>
                <a:gridCol w="189394"/>
                <a:gridCol w="189394"/>
                <a:gridCol w="189394"/>
                <a:gridCol w="189394"/>
                <a:gridCol w="189394"/>
                <a:gridCol w="189394"/>
                <a:gridCol w="189394"/>
                <a:gridCol w="189394"/>
                <a:gridCol w="189394"/>
                <a:gridCol w="189394"/>
                <a:gridCol w="189394"/>
                <a:gridCol w="189394"/>
              </a:tblGrid>
              <a:tr h="147078">
                <a:tc rowSpan="4">
                  <a:txBody>
                    <a:bodyPr/>
                    <a:lstStyle/>
                    <a:p>
                      <a:pPr algn="ctr" fontAlgn="ctr"/>
                      <a:r>
                        <a:rPr lang="id-ID" sz="700" b="1" i="0" u="none" strike="noStrike">
                          <a:solidFill>
                            <a:srgbClr val="000000"/>
                          </a:solidFill>
                          <a:latin typeface="Calibri"/>
                        </a:rPr>
                        <a:t>No</a:t>
                      </a:r>
                    </a:p>
                  </a:txBody>
                  <a:tcPr marL="5976" marR="5976" marT="59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id-ID" sz="700" b="1" i="0" u="none" strike="noStrike">
                          <a:solidFill>
                            <a:srgbClr val="000000"/>
                          </a:solidFill>
                          <a:latin typeface="Calibri"/>
                        </a:rPr>
                        <a:t>Kegiatan</a:t>
                      </a:r>
                    </a:p>
                  </a:txBody>
                  <a:tcPr marL="5976" marR="5976" marT="597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8">
                  <a:txBody>
                    <a:bodyPr/>
                    <a:lstStyle/>
                    <a:p>
                      <a:pPr algn="ctr" fontAlgn="b"/>
                      <a:r>
                        <a:rPr lang="id-ID" sz="700" b="1" i="0" u="none" strike="noStrike">
                          <a:solidFill>
                            <a:srgbClr val="000000"/>
                          </a:solidFill>
                          <a:latin typeface="Calibri"/>
                        </a:rPr>
                        <a:t>Minggu</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r>
              <a:tr h="147078">
                <a:tc vMerge="1">
                  <a:txBody>
                    <a:bodyPr/>
                    <a:lstStyle/>
                    <a:p>
                      <a:endParaRPr lang="id-ID"/>
                    </a:p>
                  </a:txBody>
                  <a:tcPr/>
                </a:tc>
                <a:tc vMerge="1">
                  <a:txBody>
                    <a:bodyPr/>
                    <a:lstStyle/>
                    <a:p>
                      <a:endParaRPr lang="id-ID"/>
                    </a:p>
                  </a:txBody>
                  <a:tcPr/>
                </a:tc>
                <a:tc gridSpan="7">
                  <a:txBody>
                    <a:bodyPr/>
                    <a:lstStyle/>
                    <a:p>
                      <a:pPr algn="ctr" fontAlgn="b"/>
                      <a:r>
                        <a:rPr lang="id-ID" sz="700" b="1" i="0" u="none" strike="noStrike">
                          <a:solidFill>
                            <a:srgbClr val="000000"/>
                          </a:solidFill>
                          <a:latin typeface="Calibri"/>
                        </a:rPr>
                        <a:t>I</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gridSpan="7">
                  <a:txBody>
                    <a:bodyPr/>
                    <a:lstStyle/>
                    <a:p>
                      <a:pPr algn="ctr" fontAlgn="b"/>
                      <a:r>
                        <a:rPr lang="id-ID" sz="700" b="1" i="0" u="none" strike="noStrike">
                          <a:solidFill>
                            <a:srgbClr val="000000"/>
                          </a:solidFill>
                          <a:latin typeface="Calibri"/>
                        </a:rPr>
                        <a:t>II</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gridSpan="7">
                  <a:txBody>
                    <a:bodyPr/>
                    <a:lstStyle/>
                    <a:p>
                      <a:pPr algn="ctr" fontAlgn="b"/>
                      <a:r>
                        <a:rPr lang="id-ID" sz="700" b="1" i="0" u="none" strike="noStrike">
                          <a:solidFill>
                            <a:srgbClr val="000000"/>
                          </a:solidFill>
                          <a:latin typeface="Calibri"/>
                        </a:rPr>
                        <a:t>III</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gridSpan="7">
                  <a:txBody>
                    <a:bodyPr/>
                    <a:lstStyle/>
                    <a:p>
                      <a:pPr algn="ctr" fontAlgn="b"/>
                      <a:r>
                        <a:rPr lang="id-ID" sz="700" b="1" i="0" u="none" strike="noStrike">
                          <a:solidFill>
                            <a:srgbClr val="000000"/>
                          </a:solidFill>
                          <a:latin typeface="Calibri"/>
                        </a:rPr>
                        <a:t>IV</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r>
              <a:tr h="147078">
                <a:tc vMerge="1">
                  <a:txBody>
                    <a:bodyPr/>
                    <a:lstStyle/>
                    <a:p>
                      <a:endParaRPr lang="id-ID"/>
                    </a:p>
                  </a:txBody>
                  <a:tcPr/>
                </a:tc>
                <a:tc vMerge="1">
                  <a:txBody>
                    <a:bodyPr/>
                    <a:lstStyle/>
                    <a:p>
                      <a:endParaRPr lang="id-ID"/>
                    </a:p>
                  </a:txBody>
                  <a:tcPr/>
                </a:tc>
                <a:tc gridSpan="7">
                  <a:txBody>
                    <a:bodyPr/>
                    <a:lstStyle/>
                    <a:p>
                      <a:pPr algn="ctr" fontAlgn="b"/>
                      <a:r>
                        <a:rPr lang="id-ID" sz="700" b="0" i="0" u="none" strike="noStrike">
                          <a:solidFill>
                            <a:srgbClr val="000000"/>
                          </a:solidFill>
                          <a:latin typeface="Calibri"/>
                        </a:rPr>
                        <a:t>15 - 21 Feb 2015</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gridSpan="7">
                  <a:txBody>
                    <a:bodyPr/>
                    <a:lstStyle/>
                    <a:p>
                      <a:pPr algn="ctr" fontAlgn="b"/>
                      <a:r>
                        <a:rPr lang="id-ID" sz="700" b="0" i="0" u="none" strike="noStrike">
                          <a:solidFill>
                            <a:srgbClr val="000000"/>
                          </a:solidFill>
                          <a:latin typeface="Calibri"/>
                        </a:rPr>
                        <a:t>22 - 28 Feb 2015</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gridSpan="7">
                  <a:txBody>
                    <a:bodyPr/>
                    <a:lstStyle/>
                    <a:p>
                      <a:pPr algn="ctr" fontAlgn="b"/>
                      <a:r>
                        <a:rPr lang="id-ID" sz="700" b="0" i="0" u="none" strike="noStrike">
                          <a:solidFill>
                            <a:srgbClr val="000000"/>
                          </a:solidFill>
                          <a:latin typeface="Calibri"/>
                        </a:rPr>
                        <a:t>1 - 7 Maret 2015</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gridSpan="7">
                  <a:txBody>
                    <a:bodyPr/>
                    <a:lstStyle/>
                    <a:p>
                      <a:pPr algn="ctr" fontAlgn="b"/>
                      <a:r>
                        <a:rPr lang="id-ID" sz="700" b="0" i="0" u="none" strike="noStrike">
                          <a:solidFill>
                            <a:srgbClr val="000000"/>
                          </a:solidFill>
                          <a:latin typeface="Calibri"/>
                        </a:rPr>
                        <a:t>8 - 14 Maret 2015</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c hMerge="1">
                  <a:txBody>
                    <a:bodyPr/>
                    <a:lstStyle/>
                    <a:p>
                      <a:endParaRPr lang="id-ID"/>
                    </a:p>
                  </a:txBody>
                  <a:tcPr/>
                </a:tc>
              </a:tr>
              <a:tr h="147078">
                <a:tc vMerge="1">
                  <a:txBody>
                    <a:bodyPr/>
                    <a:lstStyle/>
                    <a:p>
                      <a:endParaRPr lang="id-ID"/>
                    </a:p>
                  </a:txBody>
                  <a:tcPr/>
                </a:tc>
                <a:tc vMerge="1">
                  <a:txBody>
                    <a:bodyPr/>
                    <a:lstStyle/>
                    <a:p>
                      <a:endParaRPr lang="id-ID"/>
                    </a:p>
                  </a:txBody>
                  <a:tcPr/>
                </a:tc>
                <a:tc>
                  <a:txBody>
                    <a:bodyPr/>
                    <a:lstStyle/>
                    <a:p>
                      <a:pPr algn="l" fontAlgn="b"/>
                      <a:r>
                        <a:rPr lang="id-ID" sz="700" b="1" i="0" u="none" strike="noStrike">
                          <a:solidFill>
                            <a:srgbClr val="000000"/>
                          </a:solidFill>
                          <a:latin typeface="Calibri"/>
                        </a:rPr>
                        <a:t>M</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S</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S</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R</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K</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J</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S</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M</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S</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S</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R</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K</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J</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S</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M</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S</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S</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R</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K</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J</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S</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M</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S</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S</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R</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K</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J</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S</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078">
                <a:tc>
                  <a:txBody>
                    <a:bodyPr/>
                    <a:lstStyle/>
                    <a:p>
                      <a:pPr algn="r" fontAlgn="b"/>
                      <a:r>
                        <a:rPr lang="id-ID" sz="700" b="1" i="0" u="none" strike="noStrike">
                          <a:solidFill>
                            <a:srgbClr val="000000"/>
                          </a:solidFill>
                          <a:latin typeface="Calibri"/>
                        </a:rPr>
                        <a:t>1</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Menggali Kebutuhan Pengguna</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078">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Wawancara</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0497B"/>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078">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Analisis hasil wawancara</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0497B"/>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0497B"/>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078">
                <a:tc>
                  <a:txBody>
                    <a:bodyPr/>
                    <a:lstStyle/>
                    <a:p>
                      <a:pPr algn="r" fontAlgn="b"/>
                      <a:r>
                        <a:rPr lang="id-ID" sz="700" b="1" i="0" u="none" strike="noStrike">
                          <a:solidFill>
                            <a:srgbClr val="000000"/>
                          </a:solidFill>
                          <a:latin typeface="Calibri"/>
                        </a:rPr>
                        <a:t>2</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Validasi Kebutuhan</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078">
                <a:tc>
                  <a:txBody>
                    <a:bodyPr/>
                    <a:lstStyle/>
                    <a:p>
                      <a:pPr algn="l" fontAlgn="b"/>
                      <a:r>
                        <a:rPr lang="id-ID" sz="700" b="1"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-Validasi Kebutuhan Pengguna</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923C"/>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923C"/>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078">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-Validasi Kebutuhan Sistem</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923C"/>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923C"/>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078">
                <a:tc>
                  <a:txBody>
                    <a:bodyPr/>
                    <a:lstStyle/>
                    <a:p>
                      <a:pPr algn="r" fontAlgn="b"/>
                      <a:r>
                        <a:rPr lang="id-ID" sz="700" b="1" i="0" u="none" strike="noStrike">
                          <a:solidFill>
                            <a:srgbClr val="000000"/>
                          </a:solidFill>
                          <a:latin typeface="Calibri"/>
                        </a:rPr>
                        <a:t>3</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Analisis Kebutuhan</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078">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Perancangan Alur Kebutuhan</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38ED5"/>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078">
                <a:tc>
                  <a:txBody>
                    <a:bodyPr/>
                    <a:lstStyle/>
                    <a:p>
                      <a:pPr algn="r" fontAlgn="b"/>
                      <a:r>
                        <a:rPr lang="id-ID" sz="700" b="1" i="0" u="none" strike="noStrike">
                          <a:solidFill>
                            <a:srgbClr val="000000"/>
                          </a:solidFill>
                          <a:latin typeface="Calibri"/>
                        </a:rPr>
                        <a:t>4</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Perancangan</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078">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 P. Data</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078">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Perancangan Basis Data</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078">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 P. Antarmuka</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078">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Perencanaan Design Layout</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078">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Perancangan Design Antarmuka</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078">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 P. Arsitektur</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078">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Perancangan Arsitektur Sistem</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078">
                <a:tc>
                  <a:txBody>
                    <a:bodyPr/>
                    <a:lstStyle/>
                    <a:p>
                      <a:pPr algn="r" fontAlgn="b"/>
                      <a:r>
                        <a:rPr lang="id-ID" sz="700" b="1" i="0" u="none" strike="noStrike">
                          <a:solidFill>
                            <a:srgbClr val="000000"/>
                          </a:solidFill>
                          <a:latin typeface="Calibri"/>
                        </a:rPr>
                        <a:t>5</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Implementasi Sistem</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078">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600" b="0" i="0" u="none" strike="noStrike">
                          <a:solidFill>
                            <a:srgbClr val="000000"/>
                          </a:solidFill>
                          <a:latin typeface="Arial"/>
                        </a:rPr>
                        <a:t>Implementasi Arsitektur website</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078">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600" b="0" i="0" u="none" strike="noStrike">
                          <a:solidFill>
                            <a:srgbClr val="000000"/>
                          </a:solidFill>
                          <a:latin typeface="Arial"/>
                        </a:rPr>
                        <a:t>Implementasi Interface website</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078">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600" b="0" i="0" u="none" strike="noStrike">
                          <a:solidFill>
                            <a:srgbClr val="000000"/>
                          </a:solidFill>
                          <a:latin typeface="Arial"/>
                        </a:rPr>
                        <a:t>Implementasi layout website</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078">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600" b="0" i="0" u="none" strike="noStrike">
                          <a:solidFill>
                            <a:srgbClr val="000000"/>
                          </a:solidFill>
                          <a:latin typeface="Arial"/>
                        </a:rPr>
                        <a:t>Implementasi fungsionalitas website</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078">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600" b="0" i="0" u="none" strike="noStrike">
                          <a:solidFill>
                            <a:srgbClr val="000000"/>
                          </a:solidFill>
                          <a:latin typeface="Arial"/>
                        </a:rPr>
                        <a:t>Implementasi basis data website</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078">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600" b="0" i="0" u="none" strike="noStrike">
                          <a:solidFill>
                            <a:srgbClr val="000000"/>
                          </a:solidFill>
                          <a:latin typeface="Arial"/>
                        </a:rPr>
                        <a:t>Implementasi program</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6D0A"/>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078">
                <a:tc>
                  <a:txBody>
                    <a:bodyPr/>
                    <a:lstStyle/>
                    <a:p>
                      <a:pPr algn="r" fontAlgn="b"/>
                      <a:r>
                        <a:rPr lang="id-ID" sz="700" b="1" i="0" u="none" strike="noStrike">
                          <a:solidFill>
                            <a:srgbClr val="000000"/>
                          </a:solidFill>
                          <a:latin typeface="Calibri"/>
                        </a:rPr>
                        <a:t>6</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Testing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078">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-Testing dan Debuging 1</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078">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Perbaikan Sistem 1</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078">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-Testing dan Debuging 2</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078">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Perbaikan Sistem 2</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3735"/>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078">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Final Test</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7078">
                <a:tc>
                  <a:txBody>
                    <a:bodyPr/>
                    <a:lstStyle/>
                    <a:p>
                      <a:pPr algn="r" fontAlgn="b"/>
                      <a:r>
                        <a:rPr lang="id-ID" sz="700" b="1" i="0" u="none" strike="noStrike">
                          <a:solidFill>
                            <a:srgbClr val="000000"/>
                          </a:solidFill>
                          <a:latin typeface="Calibri"/>
                        </a:rPr>
                        <a:t>7</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1" i="0" u="none" strike="noStrike">
                          <a:solidFill>
                            <a:srgbClr val="000000"/>
                          </a:solidFill>
                          <a:latin typeface="Calibri"/>
                        </a:rPr>
                        <a:t>Rilis Program</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id-ID" sz="700" b="0" i="0" u="none" strike="noStrike" dirty="0">
                          <a:solidFill>
                            <a:srgbClr val="000000"/>
                          </a:solidFill>
                          <a:latin typeface="Calibri"/>
                        </a:rPr>
                        <a:t> </a:t>
                      </a:r>
                    </a:p>
                  </a:txBody>
                  <a:tcPr marL="5976" marR="5976" marT="597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bl>
          </a:graphicData>
        </a:graphic>
      </p:graphicFrame>
    </p:spTree>
    <p:extLst>
      <p:ext uri="{BB962C8B-B14F-4D97-AF65-F5344CB8AC3E}">
        <p14:creationId xmlns="" xmlns:p14="http://schemas.microsoft.com/office/powerpoint/2010/main" val="28867463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114</TotalTime>
  <Words>424</Words>
  <Application>Microsoft Office PowerPoint</Application>
  <PresentationFormat>On-screen Show (4:3)</PresentationFormat>
  <Paragraphs>977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SIAKAD MATASA (Madrasah Tsanawiyah Satu)  MPPL E</vt:lpstr>
      <vt:lpstr>Deskripsi Program</vt:lpstr>
      <vt:lpstr>Use Case Diagram</vt:lpstr>
      <vt:lpstr>Slide 4</vt:lpstr>
      <vt:lpstr>Slide 5</vt:lpstr>
      <vt:lpstr>Slide 6</vt:lpstr>
      <vt:lpstr>TOOLS</vt:lpstr>
      <vt:lpstr>Pembagian Tugas</vt:lpstr>
      <vt:lpstr>TIMELINE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MPPL E </dc:title>
  <dc:creator>FUJITSU</dc:creator>
  <cp:lastModifiedBy>DmayaF</cp:lastModifiedBy>
  <cp:revision>18</cp:revision>
  <dcterms:created xsi:type="dcterms:W3CDTF">2015-02-13T03:30:00Z</dcterms:created>
  <dcterms:modified xsi:type="dcterms:W3CDTF">2015-02-23T03:24:58Z</dcterms:modified>
</cp:coreProperties>
</file>