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9" r:id="rId2"/>
    <p:sldId id="309" r:id="rId3"/>
    <p:sldId id="338" r:id="rId4"/>
    <p:sldId id="343" r:id="rId5"/>
    <p:sldId id="334" r:id="rId6"/>
    <p:sldId id="356" r:id="rId7"/>
    <p:sldId id="357" r:id="rId8"/>
    <p:sldId id="371" r:id="rId9"/>
    <p:sldId id="339" r:id="rId10"/>
    <p:sldId id="340" r:id="rId11"/>
    <p:sldId id="335" r:id="rId12"/>
    <p:sldId id="344" r:id="rId13"/>
    <p:sldId id="345" r:id="rId14"/>
    <p:sldId id="346" r:id="rId15"/>
    <p:sldId id="347" r:id="rId16"/>
    <p:sldId id="348" r:id="rId17"/>
    <p:sldId id="350" r:id="rId18"/>
    <p:sldId id="351" r:id="rId19"/>
    <p:sldId id="341" r:id="rId20"/>
    <p:sldId id="352" r:id="rId21"/>
    <p:sldId id="333" r:id="rId22"/>
    <p:sldId id="359" r:id="rId23"/>
    <p:sldId id="360" r:id="rId24"/>
    <p:sldId id="361" r:id="rId25"/>
    <p:sldId id="362" r:id="rId26"/>
    <p:sldId id="369" r:id="rId27"/>
    <p:sldId id="363" r:id="rId28"/>
    <p:sldId id="374" r:id="rId29"/>
    <p:sldId id="376" r:id="rId30"/>
    <p:sldId id="370" r:id="rId31"/>
    <p:sldId id="364" r:id="rId32"/>
  </p:sldIdLst>
  <p:sldSz cx="12195175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4" autoAdjust="0"/>
    <p:restoredTop sz="94660"/>
  </p:normalViewPr>
  <p:slideViewPr>
    <p:cSldViewPr showGuides="1">
      <p:cViewPr>
        <p:scale>
          <a:sx n="57" d="100"/>
          <a:sy n="57" d="100"/>
        </p:scale>
        <p:origin x="-1242" y="-786"/>
      </p:cViewPr>
      <p:guideLst>
        <p:guide orient="horz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52635-1D26-433E-A69E-036AE92EEB04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7E5E444B-B784-4D16-9DD4-6B8706507469}">
      <dgm:prSet phldrT="[文本]"/>
      <dgm:spPr/>
      <dgm:t>
        <a:bodyPr/>
        <a:lstStyle/>
        <a:p>
          <a:r>
            <a:rPr lang="en-US" altLang="zh-CN" dirty="0" smtClean="0"/>
            <a:t>Raw Features</a:t>
          </a:r>
          <a:endParaRPr lang="zh-CN" altLang="en-US" dirty="0"/>
        </a:p>
      </dgm:t>
    </dgm:pt>
    <dgm:pt modelId="{9E6EDF4A-D227-4D61-825F-BCF387B534BD}" type="parTrans" cxnId="{EFF3FD1D-4C2C-468F-99C7-982C5FE73D2C}">
      <dgm:prSet/>
      <dgm:spPr/>
      <dgm:t>
        <a:bodyPr/>
        <a:lstStyle/>
        <a:p>
          <a:endParaRPr lang="zh-CN" altLang="en-US"/>
        </a:p>
      </dgm:t>
    </dgm:pt>
    <dgm:pt modelId="{28C5B9DE-663D-4C35-B359-FAB35A7FA1FF}" type="sibTrans" cxnId="{EFF3FD1D-4C2C-468F-99C7-982C5FE73D2C}">
      <dgm:prSet/>
      <dgm:spPr/>
      <dgm:t>
        <a:bodyPr/>
        <a:lstStyle/>
        <a:p>
          <a:endParaRPr lang="zh-CN" altLang="en-US"/>
        </a:p>
      </dgm:t>
    </dgm:pt>
    <dgm:pt modelId="{0CDA84EA-550B-4906-AB87-35295599FC30}">
      <dgm:prSet phldrT="[文本]"/>
      <dgm:spPr/>
      <dgm:t>
        <a:bodyPr/>
        <a:lstStyle/>
        <a:p>
          <a:r>
            <a:rPr lang="en-US" dirty="0" smtClean="0"/>
            <a:t>Binary features</a:t>
          </a:r>
          <a:endParaRPr lang="zh-CN" altLang="en-US" dirty="0"/>
        </a:p>
      </dgm:t>
    </dgm:pt>
    <dgm:pt modelId="{0A86D7E3-95B9-463C-9F91-0A9D1B652CA2}" type="parTrans" cxnId="{041BD085-328E-4814-AC50-22FEDA99A596}">
      <dgm:prSet/>
      <dgm:spPr/>
      <dgm:t>
        <a:bodyPr/>
        <a:lstStyle/>
        <a:p>
          <a:endParaRPr lang="zh-CN" altLang="en-US"/>
        </a:p>
      </dgm:t>
    </dgm:pt>
    <dgm:pt modelId="{BE13A3B2-2AAA-4AAA-A482-D5BEE3B63A2E}" type="sibTrans" cxnId="{041BD085-328E-4814-AC50-22FEDA99A596}">
      <dgm:prSet/>
      <dgm:spPr/>
      <dgm:t>
        <a:bodyPr/>
        <a:lstStyle/>
        <a:p>
          <a:endParaRPr lang="zh-CN" altLang="en-US"/>
        </a:p>
      </dgm:t>
    </dgm:pt>
    <dgm:pt modelId="{9424A6EB-6C9C-483B-ACA0-5405B56B8F91}">
      <dgm:prSet phldrT="[文本]"/>
      <dgm:spPr/>
      <dgm:t>
        <a:bodyPr/>
        <a:lstStyle/>
        <a:p>
          <a:r>
            <a:rPr lang="en-US" altLang="zh-CN" dirty="0" smtClean="0"/>
            <a:t>Model</a:t>
          </a:r>
          <a:endParaRPr lang="zh-CN" altLang="en-US" dirty="0"/>
        </a:p>
      </dgm:t>
    </dgm:pt>
    <dgm:pt modelId="{B13724B4-1E3C-49AB-A58A-679A2A04E40B}" type="parTrans" cxnId="{73AF0B31-B2D3-4845-ABFC-AF8B3C48A3A2}">
      <dgm:prSet/>
      <dgm:spPr/>
      <dgm:t>
        <a:bodyPr/>
        <a:lstStyle/>
        <a:p>
          <a:endParaRPr lang="zh-CN" altLang="en-US"/>
        </a:p>
      </dgm:t>
    </dgm:pt>
    <dgm:pt modelId="{D7ACC694-6801-484E-BE31-A1D18CB960BE}" type="sibTrans" cxnId="{73AF0B31-B2D3-4845-ABFC-AF8B3C48A3A2}">
      <dgm:prSet/>
      <dgm:spPr/>
      <dgm:t>
        <a:bodyPr/>
        <a:lstStyle/>
        <a:p>
          <a:endParaRPr lang="zh-CN" altLang="en-US"/>
        </a:p>
      </dgm:t>
    </dgm:pt>
    <dgm:pt modelId="{C8FC6E53-E22F-4A7D-97F8-57E517D51727}">
      <dgm:prSet phldrT="[文本]"/>
      <dgm:spPr/>
      <dgm:t>
        <a:bodyPr/>
        <a:lstStyle/>
        <a:p>
          <a:r>
            <a:rPr lang="en-US" altLang="zh-CN" dirty="0" smtClean="0"/>
            <a:t>Prediction</a:t>
          </a:r>
          <a:endParaRPr lang="zh-CN" altLang="en-US" dirty="0"/>
        </a:p>
      </dgm:t>
    </dgm:pt>
    <dgm:pt modelId="{A1AE3A56-3D7B-4023-BF32-4A92D1DFD57F}" type="parTrans" cxnId="{AE1A6995-0739-478D-A666-2D60D66E3C2B}">
      <dgm:prSet/>
      <dgm:spPr/>
      <dgm:t>
        <a:bodyPr/>
        <a:lstStyle/>
        <a:p>
          <a:endParaRPr lang="zh-CN" altLang="en-US"/>
        </a:p>
      </dgm:t>
    </dgm:pt>
    <dgm:pt modelId="{09740889-EECF-47C8-9DE8-7056991E23A5}" type="sibTrans" cxnId="{AE1A6995-0739-478D-A666-2D60D66E3C2B}">
      <dgm:prSet/>
      <dgm:spPr/>
      <dgm:t>
        <a:bodyPr/>
        <a:lstStyle/>
        <a:p>
          <a:endParaRPr lang="zh-CN" altLang="en-US"/>
        </a:p>
      </dgm:t>
    </dgm:pt>
    <dgm:pt modelId="{45C50803-424D-46BD-AB0C-D5D5D13EF9C9}">
      <dgm:prSet phldrT="[文本]"/>
      <dgm:spPr/>
      <dgm:t>
        <a:bodyPr/>
        <a:lstStyle/>
        <a:p>
          <a:r>
            <a:rPr lang="en-US" altLang="zh-CN" dirty="0" smtClean="0"/>
            <a:t>Evaluate</a:t>
          </a:r>
          <a:endParaRPr lang="zh-CN" altLang="en-US" dirty="0"/>
        </a:p>
      </dgm:t>
    </dgm:pt>
    <dgm:pt modelId="{1AFAA80C-8747-4766-B346-EE543166779E}" type="parTrans" cxnId="{9B72F22B-B3A1-4B04-BDB5-9BE7A9A3EBC3}">
      <dgm:prSet/>
      <dgm:spPr/>
      <dgm:t>
        <a:bodyPr/>
        <a:lstStyle/>
        <a:p>
          <a:endParaRPr lang="zh-CN" altLang="en-US"/>
        </a:p>
      </dgm:t>
    </dgm:pt>
    <dgm:pt modelId="{AA989AC3-E45F-424D-8338-9793B229D13E}" type="sibTrans" cxnId="{9B72F22B-B3A1-4B04-BDB5-9BE7A9A3EBC3}">
      <dgm:prSet/>
      <dgm:spPr/>
      <dgm:t>
        <a:bodyPr/>
        <a:lstStyle/>
        <a:p>
          <a:endParaRPr lang="zh-CN" altLang="en-US"/>
        </a:p>
      </dgm:t>
    </dgm:pt>
    <dgm:pt modelId="{91CC1B0A-35DF-4F12-BA75-30D3BC2597F8}" type="pres">
      <dgm:prSet presAssocID="{CFF52635-1D26-433E-A69E-036AE92EEB04}" presName="Name0" presStyleCnt="0">
        <dgm:presLayoutVars>
          <dgm:dir/>
          <dgm:resizeHandles val="exact"/>
        </dgm:presLayoutVars>
      </dgm:prSet>
      <dgm:spPr/>
    </dgm:pt>
    <dgm:pt modelId="{12E25653-D05E-4B1E-838F-10F78AEBDF04}" type="pres">
      <dgm:prSet presAssocID="{7E5E444B-B784-4D16-9DD4-6B87065074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9FEBF-74BB-4352-9D9F-F8F0284EB36D}" type="pres">
      <dgm:prSet presAssocID="{28C5B9DE-663D-4C35-B359-FAB35A7FA1FF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4F28130-3909-4A29-A529-028D831A4DC3}" type="pres">
      <dgm:prSet presAssocID="{28C5B9DE-663D-4C35-B359-FAB35A7FA1FF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A915276-553B-4309-8C58-6FCEAA521F80}" type="pres">
      <dgm:prSet presAssocID="{0CDA84EA-550B-4906-AB87-35295599FC3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A83E6-1E9A-4191-8404-E671DFBB7F73}" type="pres">
      <dgm:prSet presAssocID="{BE13A3B2-2AAA-4AAA-A482-D5BEE3B63A2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C55A983D-0001-46CD-B043-2EC3FA50E4B3}" type="pres">
      <dgm:prSet presAssocID="{BE13A3B2-2AAA-4AAA-A482-D5BEE3B63A2E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5EABA73-2634-4138-8CFA-6A6D5A6D012B}" type="pres">
      <dgm:prSet presAssocID="{9424A6EB-6C9C-483B-ACA0-5405B56B8F9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96CC5-389A-4951-912D-261F7857D3C8}" type="pres">
      <dgm:prSet presAssocID="{D7ACC694-6801-484E-BE31-A1D18CB960B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1C1A083-EAB5-40DE-978C-5EDCB065ADC9}" type="pres">
      <dgm:prSet presAssocID="{D7ACC694-6801-484E-BE31-A1D18CB960B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5506067-056A-40A0-A227-B2FB0C25EF2A}" type="pres">
      <dgm:prSet presAssocID="{C8FC6E53-E22F-4A7D-97F8-57E517D5172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DDC6FB-29FC-4B7C-B2DE-0B68E07520DA}" type="pres">
      <dgm:prSet presAssocID="{09740889-EECF-47C8-9DE8-7056991E23A5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B5388404-BBF6-436A-A072-68E39CA8E21C}" type="pres">
      <dgm:prSet presAssocID="{09740889-EECF-47C8-9DE8-7056991E23A5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8183D0A-D1AA-4C81-AF93-E3418273A6E6}" type="pres">
      <dgm:prSet presAssocID="{45C50803-424D-46BD-AB0C-D5D5D13EF9C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8B1B67-0732-47CE-903B-99BC17A7670F}" type="presOf" srcId="{28C5B9DE-663D-4C35-B359-FAB35A7FA1FF}" destId="{04F28130-3909-4A29-A529-028D831A4DC3}" srcOrd="1" destOrd="0" presId="urn:microsoft.com/office/officeart/2005/8/layout/process1"/>
    <dgm:cxn modelId="{2A226087-258F-4FFE-81E0-11BE7152BAD5}" type="presOf" srcId="{0CDA84EA-550B-4906-AB87-35295599FC30}" destId="{2A915276-553B-4309-8C58-6FCEAA521F80}" srcOrd="0" destOrd="0" presId="urn:microsoft.com/office/officeart/2005/8/layout/process1"/>
    <dgm:cxn modelId="{EC8A9705-65D4-434A-BE4C-136F3A8A47F5}" type="presOf" srcId="{9424A6EB-6C9C-483B-ACA0-5405B56B8F91}" destId="{B5EABA73-2634-4138-8CFA-6A6D5A6D012B}" srcOrd="0" destOrd="0" presId="urn:microsoft.com/office/officeart/2005/8/layout/process1"/>
    <dgm:cxn modelId="{EFF3FD1D-4C2C-468F-99C7-982C5FE73D2C}" srcId="{CFF52635-1D26-433E-A69E-036AE92EEB04}" destId="{7E5E444B-B784-4D16-9DD4-6B8706507469}" srcOrd="0" destOrd="0" parTransId="{9E6EDF4A-D227-4D61-825F-BCF387B534BD}" sibTransId="{28C5B9DE-663D-4C35-B359-FAB35A7FA1FF}"/>
    <dgm:cxn modelId="{930FD2D3-2050-44F0-BDB4-C99CFB245F5E}" type="presOf" srcId="{D7ACC694-6801-484E-BE31-A1D18CB960BE}" destId="{BD896CC5-389A-4951-912D-261F7857D3C8}" srcOrd="0" destOrd="0" presId="urn:microsoft.com/office/officeart/2005/8/layout/process1"/>
    <dgm:cxn modelId="{041BD085-328E-4814-AC50-22FEDA99A596}" srcId="{CFF52635-1D26-433E-A69E-036AE92EEB04}" destId="{0CDA84EA-550B-4906-AB87-35295599FC30}" srcOrd="1" destOrd="0" parTransId="{0A86D7E3-95B9-463C-9F91-0A9D1B652CA2}" sibTransId="{BE13A3B2-2AAA-4AAA-A482-D5BEE3B63A2E}"/>
    <dgm:cxn modelId="{4F72016B-1CF8-4999-8919-18428DCA3C2B}" type="presOf" srcId="{09740889-EECF-47C8-9DE8-7056991E23A5}" destId="{E2DDC6FB-29FC-4B7C-B2DE-0B68E07520DA}" srcOrd="0" destOrd="0" presId="urn:microsoft.com/office/officeart/2005/8/layout/process1"/>
    <dgm:cxn modelId="{704702CB-0C5B-41F6-A7F4-7430575C26A8}" type="presOf" srcId="{45C50803-424D-46BD-AB0C-D5D5D13EF9C9}" destId="{B8183D0A-D1AA-4C81-AF93-E3418273A6E6}" srcOrd="0" destOrd="0" presId="urn:microsoft.com/office/officeart/2005/8/layout/process1"/>
    <dgm:cxn modelId="{7021E422-45E6-4035-91F6-C80692189827}" type="presOf" srcId="{BE13A3B2-2AAA-4AAA-A482-D5BEE3B63A2E}" destId="{D37A83E6-1E9A-4191-8404-E671DFBB7F73}" srcOrd="0" destOrd="0" presId="urn:microsoft.com/office/officeart/2005/8/layout/process1"/>
    <dgm:cxn modelId="{5E2FA50A-37EF-4FB1-A6B3-6CA8717E56EC}" type="presOf" srcId="{D7ACC694-6801-484E-BE31-A1D18CB960BE}" destId="{41C1A083-EAB5-40DE-978C-5EDCB065ADC9}" srcOrd="1" destOrd="0" presId="urn:microsoft.com/office/officeart/2005/8/layout/process1"/>
    <dgm:cxn modelId="{AB2C8D20-A6DC-4204-BB7E-8AA39A003454}" type="presOf" srcId="{CFF52635-1D26-433E-A69E-036AE92EEB04}" destId="{91CC1B0A-35DF-4F12-BA75-30D3BC2597F8}" srcOrd="0" destOrd="0" presId="urn:microsoft.com/office/officeart/2005/8/layout/process1"/>
    <dgm:cxn modelId="{9F1E4FFF-A9A3-4C73-911D-06A049A59C5D}" type="presOf" srcId="{C8FC6E53-E22F-4A7D-97F8-57E517D51727}" destId="{55506067-056A-40A0-A227-B2FB0C25EF2A}" srcOrd="0" destOrd="0" presId="urn:microsoft.com/office/officeart/2005/8/layout/process1"/>
    <dgm:cxn modelId="{9B72F22B-B3A1-4B04-BDB5-9BE7A9A3EBC3}" srcId="{CFF52635-1D26-433E-A69E-036AE92EEB04}" destId="{45C50803-424D-46BD-AB0C-D5D5D13EF9C9}" srcOrd="4" destOrd="0" parTransId="{1AFAA80C-8747-4766-B346-EE543166779E}" sibTransId="{AA989AC3-E45F-424D-8338-9793B229D13E}"/>
    <dgm:cxn modelId="{73AF0B31-B2D3-4845-ABFC-AF8B3C48A3A2}" srcId="{CFF52635-1D26-433E-A69E-036AE92EEB04}" destId="{9424A6EB-6C9C-483B-ACA0-5405B56B8F91}" srcOrd="2" destOrd="0" parTransId="{B13724B4-1E3C-49AB-A58A-679A2A04E40B}" sibTransId="{D7ACC694-6801-484E-BE31-A1D18CB960BE}"/>
    <dgm:cxn modelId="{AE1A6995-0739-478D-A666-2D60D66E3C2B}" srcId="{CFF52635-1D26-433E-A69E-036AE92EEB04}" destId="{C8FC6E53-E22F-4A7D-97F8-57E517D51727}" srcOrd="3" destOrd="0" parTransId="{A1AE3A56-3D7B-4023-BF32-4A92D1DFD57F}" sibTransId="{09740889-EECF-47C8-9DE8-7056991E23A5}"/>
    <dgm:cxn modelId="{7F3A4B92-509A-47A8-82F7-0CFE145E95E0}" type="presOf" srcId="{28C5B9DE-663D-4C35-B359-FAB35A7FA1FF}" destId="{8269FEBF-74BB-4352-9D9F-F8F0284EB36D}" srcOrd="0" destOrd="0" presId="urn:microsoft.com/office/officeart/2005/8/layout/process1"/>
    <dgm:cxn modelId="{06CABEFD-43C8-4580-888F-D5041343CFC1}" type="presOf" srcId="{09740889-EECF-47C8-9DE8-7056991E23A5}" destId="{B5388404-BBF6-436A-A072-68E39CA8E21C}" srcOrd="1" destOrd="0" presId="urn:microsoft.com/office/officeart/2005/8/layout/process1"/>
    <dgm:cxn modelId="{86AABB6E-CD4A-4D49-AAB3-DD55191C551A}" type="presOf" srcId="{7E5E444B-B784-4D16-9DD4-6B8706507469}" destId="{12E25653-D05E-4B1E-838F-10F78AEBDF04}" srcOrd="0" destOrd="0" presId="urn:microsoft.com/office/officeart/2005/8/layout/process1"/>
    <dgm:cxn modelId="{574E5AA7-F4A3-4A57-ABFC-678C345354C7}" type="presOf" srcId="{BE13A3B2-2AAA-4AAA-A482-D5BEE3B63A2E}" destId="{C55A983D-0001-46CD-B043-2EC3FA50E4B3}" srcOrd="1" destOrd="0" presId="urn:microsoft.com/office/officeart/2005/8/layout/process1"/>
    <dgm:cxn modelId="{88E19C2D-F7E1-4168-BAFD-B65B0DA184E2}" type="presParOf" srcId="{91CC1B0A-35DF-4F12-BA75-30D3BC2597F8}" destId="{12E25653-D05E-4B1E-838F-10F78AEBDF04}" srcOrd="0" destOrd="0" presId="urn:microsoft.com/office/officeart/2005/8/layout/process1"/>
    <dgm:cxn modelId="{C37DE60B-8F24-4E32-A68C-B5DEB2470560}" type="presParOf" srcId="{91CC1B0A-35DF-4F12-BA75-30D3BC2597F8}" destId="{8269FEBF-74BB-4352-9D9F-F8F0284EB36D}" srcOrd="1" destOrd="0" presId="urn:microsoft.com/office/officeart/2005/8/layout/process1"/>
    <dgm:cxn modelId="{0D718B29-2D6C-4C9B-A6DE-38C81A74ECE6}" type="presParOf" srcId="{8269FEBF-74BB-4352-9D9F-F8F0284EB36D}" destId="{04F28130-3909-4A29-A529-028D831A4DC3}" srcOrd="0" destOrd="0" presId="urn:microsoft.com/office/officeart/2005/8/layout/process1"/>
    <dgm:cxn modelId="{3D8DB368-38E7-4357-999D-56535D91266E}" type="presParOf" srcId="{91CC1B0A-35DF-4F12-BA75-30D3BC2597F8}" destId="{2A915276-553B-4309-8C58-6FCEAA521F80}" srcOrd="2" destOrd="0" presId="urn:microsoft.com/office/officeart/2005/8/layout/process1"/>
    <dgm:cxn modelId="{E0D196F6-44E4-42AC-9325-01BF62589738}" type="presParOf" srcId="{91CC1B0A-35DF-4F12-BA75-30D3BC2597F8}" destId="{D37A83E6-1E9A-4191-8404-E671DFBB7F73}" srcOrd="3" destOrd="0" presId="urn:microsoft.com/office/officeart/2005/8/layout/process1"/>
    <dgm:cxn modelId="{79C362BA-9FDD-42AC-99A0-BDC531BEFE6C}" type="presParOf" srcId="{D37A83E6-1E9A-4191-8404-E671DFBB7F73}" destId="{C55A983D-0001-46CD-B043-2EC3FA50E4B3}" srcOrd="0" destOrd="0" presId="urn:microsoft.com/office/officeart/2005/8/layout/process1"/>
    <dgm:cxn modelId="{63D0C6B2-157A-49CB-966F-367B3D968BEC}" type="presParOf" srcId="{91CC1B0A-35DF-4F12-BA75-30D3BC2597F8}" destId="{B5EABA73-2634-4138-8CFA-6A6D5A6D012B}" srcOrd="4" destOrd="0" presId="urn:microsoft.com/office/officeart/2005/8/layout/process1"/>
    <dgm:cxn modelId="{F784BC6C-323F-4C4A-B707-85640195DD9E}" type="presParOf" srcId="{91CC1B0A-35DF-4F12-BA75-30D3BC2597F8}" destId="{BD896CC5-389A-4951-912D-261F7857D3C8}" srcOrd="5" destOrd="0" presId="urn:microsoft.com/office/officeart/2005/8/layout/process1"/>
    <dgm:cxn modelId="{CADCC665-B5A5-4E7B-8EEC-23034B355C59}" type="presParOf" srcId="{BD896CC5-389A-4951-912D-261F7857D3C8}" destId="{41C1A083-EAB5-40DE-978C-5EDCB065ADC9}" srcOrd="0" destOrd="0" presId="urn:microsoft.com/office/officeart/2005/8/layout/process1"/>
    <dgm:cxn modelId="{FE15756F-2163-45DE-A82C-CE5F46D3C609}" type="presParOf" srcId="{91CC1B0A-35DF-4F12-BA75-30D3BC2597F8}" destId="{55506067-056A-40A0-A227-B2FB0C25EF2A}" srcOrd="6" destOrd="0" presId="urn:microsoft.com/office/officeart/2005/8/layout/process1"/>
    <dgm:cxn modelId="{FD4D3014-66F4-45D6-9933-3303630D6912}" type="presParOf" srcId="{91CC1B0A-35DF-4F12-BA75-30D3BC2597F8}" destId="{E2DDC6FB-29FC-4B7C-B2DE-0B68E07520DA}" srcOrd="7" destOrd="0" presId="urn:microsoft.com/office/officeart/2005/8/layout/process1"/>
    <dgm:cxn modelId="{E732D7A5-92BE-46C4-BC8E-09217272B5B5}" type="presParOf" srcId="{E2DDC6FB-29FC-4B7C-B2DE-0B68E07520DA}" destId="{B5388404-BBF6-436A-A072-68E39CA8E21C}" srcOrd="0" destOrd="0" presId="urn:microsoft.com/office/officeart/2005/8/layout/process1"/>
    <dgm:cxn modelId="{1F984CF8-EDAB-4466-9195-331AF5540C78}" type="presParOf" srcId="{91CC1B0A-35DF-4F12-BA75-30D3BC2597F8}" destId="{B8183D0A-D1AA-4C81-AF93-E3418273A6E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F52635-1D26-433E-A69E-036AE92EEB04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7E5E444B-B784-4D16-9DD4-6B8706507469}">
      <dgm:prSet phldrT="[文本]"/>
      <dgm:spPr/>
      <dgm:t>
        <a:bodyPr/>
        <a:lstStyle/>
        <a:p>
          <a:r>
            <a:rPr lang="en-US" altLang="zh-CN" dirty="0" smtClean="0"/>
            <a:t>Raw Features</a:t>
          </a:r>
          <a:endParaRPr lang="zh-CN" altLang="en-US" dirty="0"/>
        </a:p>
      </dgm:t>
    </dgm:pt>
    <dgm:pt modelId="{9E6EDF4A-D227-4D61-825F-BCF387B534BD}" type="parTrans" cxnId="{EFF3FD1D-4C2C-468F-99C7-982C5FE73D2C}">
      <dgm:prSet/>
      <dgm:spPr/>
      <dgm:t>
        <a:bodyPr/>
        <a:lstStyle/>
        <a:p>
          <a:endParaRPr lang="zh-CN" altLang="en-US"/>
        </a:p>
      </dgm:t>
    </dgm:pt>
    <dgm:pt modelId="{28C5B9DE-663D-4C35-B359-FAB35A7FA1FF}" type="sibTrans" cxnId="{EFF3FD1D-4C2C-468F-99C7-982C5FE73D2C}">
      <dgm:prSet/>
      <dgm:spPr/>
      <dgm:t>
        <a:bodyPr/>
        <a:lstStyle/>
        <a:p>
          <a:endParaRPr lang="zh-CN" altLang="en-US"/>
        </a:p>
      </dgm:t>
    </dgm:pt>
    <dgm:pt modelId="{0CDA84EA-550B-4906-AB87-35295599FC30}">
      <dgm:prSet phldrT="[文本]"/>
      <dgm:spPr/>
      <dgm:t>
        <a:bodyPr/>
        <a:lstStyle/>
        <a:p>
          <a:r>
            <a:rPr lang="en-US" dirty="0" smtClean="0"/>
            <a:t>Binary features</a:t>
          </a:r>
          <a:endParaRPr lang="zh-CN" altLang="en-US" dirty="0"/>
        </a:p>
      </dgm:t>
    </dgm:pt>
    <dgm:pt modelId="{0A86D7E3-95B9-463C-9F91-0A9D1B652CA2}" type="parTrans" cxnId="{041BD085-328E-4814-AC50-22FEDA99A596}">
      <dgm:prSet/>
      <dgm:spPr/>
      <dgm:t>
        <a:bodyPr/>
        <a:lstStyle/>
        <a:p>
          <a:endParaRPr lang="zh-CN" altLang="en-US"/>
        </a:p>
      </dgm:t>
    </dgm:pt>
    <dgm:pt modelId="{BE13A3B2-2AAA-4AAA-A482-D5BEE3B63A2E}" type="sibTrans" cxnId="{041BD085-328E-4814-AC50-22FEDA99A596}">
      <dgm:prSet/>
      <dgm:spPr/>
      <dgm:t>
        <a:bodyPr/>
        <a:lstStyle/>
        <a:p>
          <a:endParaRPr lang="zh-CN" altLang="en-US"/>
        </a:p>
      </dgm:t>
    </dgm:pt>
    <dgm:pt modelId="{9424A6EB-6C9C-483B-ACA0-5405B56B8F91}">
      <dgm:prSet phldrT="[文本]"/>
      <dgm:spPr/>
      <dgm:t>
        <a:bodyPr/>
        <a:lstStyle/>
        <a:p>
          <a:r>
            <a:rPr lang="en-US" altLang="zh-CN" dirty="0" smtClean="0"/>
            <a:t>Model</a:t>
          </a:r>
          <a:endParaRPr lang="zh-CN" altLang="en-US" dirty="0"/>
        </a:p>
      </dgm:t>
    </dgm:pt>
    <dgm:pt modelId="{B13724B4-1E3C-49AB-A58A-679A2A04E40B}" type="parTrans" cxnId="{73AF0B31-B2D3-4845-ABFC-AF8B3C48A3A2}">
      <dgm:prSet/>
      <dgm:spPr/>
      <dgm:t>
        <a:bodyPr/>
        <a:lstStyle/>
        <a:p>
          <a:endParaRPr lang="zh-CN" altLang="en-US"/>
        </a:p>
      </dgm:t>
    </dgm:pt>
    <dgm:pt modelId="{D7ACC694-6801-484E-BE31-A1D18CB960BE}" type="sibTrans" cxnId="{73AF0B31-B2D3-4845-ABFC-AF8B3C48A3A2}">
      <dgm:prSet/>
      <dgm:spPr/>
      <dgm:t>
        <a:bodyPr/>
        <a:lstStyle/>
        <a:p>
          <a:endParaRPr lang="zh-CN" altLang="en-US"/>
        </a:p>
      </dgm:t>
    </dgm:pt>
    <dgm:pt modelId="{C8FC6E53-E22F-4A7D-97F8-57E517D51727}">
      <dgm:prSet phldrT="[文本]"/>
      <dgm:spPr/>
      <dgm:t>
        <a:bodyPr/>
        <a:lstStyle/>
        <a:p>
          <a:r>
            <a:rPr lang="en-US" altLang="zh-CN" dirty="0" smtClean="0"/>
            <a:t>Prediction</a:t>
          </a:r>
          <a:endParaRPr lang="zh-CN" altLang="en-US" dirty="0"/>
        </a:p>
      </dgm:t>
    </dgm:pt>
    <dgm:pt modelId="{A1AE3A56-3D7B-4023-BF32-4A92D1DFD57F}" type="parTrans" cxnId="{AE1A6995-0739-478D-A666-2D60D66E3C2B}">
      <dgm:prSet/>
      <dgm:spPr/>
      <dgm:t>
        <a:bodyPr/>
        <a:lstStyle/>
        <a:p>
          <a:endParaRPr lang="zh-CN" altLang="en-US"/>
        </a:p>
      </dgm:t>
    </dgm:pt>
    <dgm:pt modelId="{09740889-EECF-47C8-9DE8-7056991E23A5}" type="sibTrans" cxnId="{AE1A6995-0739-478D-A666-2D60D66E3C2B}">
      <dgm:prSet/>
      <dgm:spPr/>
      <dgm:t>
        <a:bodyPr/>
        <a:lstStyle/>
        <a:p>
          <a:endParaRPr lang="zh-CN" altLang="en-US"/>
        </a:p>
      </dgm:t>
    </dgm:pt>
    <dgm:pt modelId="{45C50803-424D-46BD-AB0C-D5D5D13EF9C9}">
      <dgm:prSet phldrT="[文本]"/>
      <dgm:spPr/>
      <dgm:t>
        <a:bodyPr/>
        <a:lstStyle/>
        <a:p>
          <a:r>
            <a:rPr lang="en-US" altLang="zh-CN" dirty="0" smtClean="0"/>
            <a:t>Evaluate</a:t>
          </a:r>
          <a:endParaRPr lang="zh-CN" altLang="en-US" dirty="0"/>
        </a:p>
      </dgm:t>
    </dgm:pt>
    <dgm:pt modelId="{1AFAA80C-8747-4766-B346-EE543166779E}" type="parTrans" cxnId="{9B72F22B-B3A1-4B04-BDB5-9BE7A9A3EBC3}">
      <dgm:prSet/>
      <dgm:spPr/>
      <dgm:t>
        <a:bodyPr/>
        <a:lstStyle/>
        <a:p>
          <a:endParaRPr lang="zh-CN" altLang="en-US"/>
        </a:p>
      </dgm:t>
    </dgm:pt>
    <dgm:pt modelId="{AA989AC3-E45F-424D-8338-9793B229D13E}" type="sibTrans" cxnId="{9B72F22B-B3A1-4B04-BDB5-9BE7A9A3EBC3}">
      <dgm:prSet/>
      <dgm:spPr/>
      <dgm:t>
        <a:bodyPr/>
        <a:lstStyle/>
        <a:p>
          <a:endParaRPr lang="zh-CN" altLang="en-US"/>
        </a:p>
      </dgm:t>
    </dgm:pt>
    <dgm:pt modelId="{91CC1B0A-35DF-4F12-BA75-30D3BC2597F8}" type="pres">
      <dgm:prSet presAssocID="{CFF52635-1D26-433E-A69E-036AE92EEB04}" presName="Name0" presStyleCnt="0">
        <dgm:presLayoutVars>
          <dgm:dir/>
          <dgm:resizeHandles val="exact"/>
        </dgm:presLayoutVars>
      </dgm:prSet>
      <dgm:spPr/>
    </dgm:pt>
    <dgm:pt modelId="{12E25653-D05E-4B1E-838F-10F78AEBDF04}" type="pres">
      <dgm:prSet presAssocID="{7E5E444B-B784-4D16-9DD4-6B87065074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9FEBF-74BB-4352-9D9F-F8F0284EB36D}" type="pres">
      <dgm:prSet presAssocID="{28C5B9DE-663D-4C35-B359-FAB35A7FA1FF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4F28130-3909-4A29-A529-028D831A4DC3}" type="pres">
      <dgm:prSet presAssocID="{28C5B9DE-663D-4C35-B359-FAB35A7FA1FF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A915276-553B-4309-8C58-6FCEAA521F80}" type="pres">
      <dgm:prSet presAssocID="{0CDA84EA-550B-4906-AB87-35295599FC3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A83E6-1E9A-4191-8404-E671DFBB7F73}" type="pres">
      <dgm:prSet presAssocID="{BE13A3B2-2AAA-4AAA-A482-D5BEE3B63A2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C55A983D-0001-46CD-B043-2EC3FA50E4B3}" type="pres">
      <dgm:prSet presAssocID="{BE13A3B2-2AAA-4AAA-A482-D5BEE3B63A2E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5EABA73-2634-4138-8CFA-6A6D5A6D012B}" type="pres">
      <dgm:prSet presAssocID="{9424A6EB-6C9C-483B-ACA0-5405B56B8F9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96CC5-389A-4951-912D-261F7857D3C8}" type="pres">
      <dgm:prSet presAssocID="{D7ACC694-6801-484E-BE31-A1D18CB960B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1C1A083-EAB5-40DE-978C-5EDCB065ADC9}" type="pres">
      <dgm:prSet presAssocID="{D7ACC694-6801-484E-BE31-A1D18CB960B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5506067-056A-40A0-A227-B2FB0C25EF2A}" type="pres">
      <dgm:prSet presAssocID="{C8FC6E53-E22F-4A7D-97F8-57E517D5172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DDC6FB-29FC-4B7C-B2DE-0B68E07520DA}" type="pres">
      <dgm:prSet presAssocID="{09740889-EECF-47C8-9DE8-7056991E23A5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B5388404-BBF6-436A-A072-68E39CA8E21C}" type="pres">
      <dgm:prSet presAssocID="{09740889-EECF-47C8-9DE8-7056991E23A5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B8183D0A-D1AA-4C81-AF93-E3418273A6E6}" type="pres">
      <dgm:prSet presAssocID="{45C50803-424D-46BD-AB0C-D5D5D13EF9C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F3FD1D-4C2C-468F-99C7-982C5FE73D2C}" srcId="{CFF52635-1D26-433E-A69E-036AE92EEB04}" destId="{7E5E444B-B784-4D16-9DD4-6B8706507469}" srcOrd="0" destOrd="0" parTransId="{9E6EDF4A-D227-4D61-825F-BCF387B534BD}" sibTransId="{28C5B9DE-663D-4C35-B359-FAB35A7FA1FF}"/>
    <dgm:cxn modelId="{6E9A099C-1283-4154-BA21-B4C335454AE2}" type="presOf" srcId="{0CDA84EA-550B-4906-AB87-35295599FC30}" destId="{2A915276-553B-4309-8C58-6FCEAA521F80}" srcOrd="0" destOrd="0" presId="urn:microsoft.com/office/officeart/2005/8/layout/process1"/>
    <dgm:cxn modelId="{C175D3FF-C090-4E10-B30F-AA7395951076}" type="presOf" srcId="{CFF52635-1D26-433E-A69E-036AE92EEB04}" destId="{91CC1B0A-35DF-4F12-BA75-30D3BC2597F8}" srcOrd="0" destOrd="0" presId="urn:microsoft.com/office/officeart/2005/8/layout/process1"/>
    <dgm:cxn modelId="{D707B701-3BDF-4157-B07A-9A4E985721A6}" type="presOf" srcId="{45C50803-424D-46BD-AB0C-D5D5D13EF9C9}" destId="{B8183D0A-D1AA-4C81-AF93-E3418273A6E6}" srcOrd="0" destOrd="0" presId="urn:microsoft.com/office/officeart/2005/8/layout/process1"/>
    <dgm:cxn modelId="{041BD085-328E-4814-AC50-22FEDA99A596}" srcId="{CFF52635-1D26-433E-A69E-036AE92EEB04}" destId="{0CDA84EA-550B-4906-AB87-35295599FC30}" srcOrd="1" destOrd="0" parTransId="{0A86D7E3-95B9-463C-9F91-0A9D1B652CA2}" sibTransId="{BE13A3B2-2AAA-4AAA-A482-D5BEE3B63A2E}"/>
    <dgm:cxn modelId="{A4117CFF-9AD6-4809-99FF-840D41C9EBD2}" type="presOf" srcId="{28C5B9DE-663D-4C35-B359-FAB35A7FA1FF}" destId="{8269FEBF-74BB-4352-9D9F-F8F0284EB36D}" srcOrd="0" destOrd="0" presId="urn:microsoft.com/office/officeart/2005/8/layout/process1"/>
    <dgm:cxn modelId="{C9408427-F46C-4AEA-A7F5-8745724684AE}" type="presOf" srcId="{BE13A3B2-2AAA-4AAA-A482-D5BEE3B63A2E}" destId="{D37A83E6-1E9A-4191-8404-E671DFBB7F73}" srcOrd="0" destOrd="0" presId="urn:microsoft.com/office/officeart/2005/8/layout/process1"/>
    <dgm:cxn modelId="{7D8EB2F4-05CD-4950-B765-9A5EC42B2E0E}" type="presOf" srcId="{7E5E444B-B784-4D16-9DD4-6B8706507469}" destId="{12E25653-D05E-4B1E-838F-10F78AEBDF04}" srcOrd="0" destOrd="0" presId="urn:microsoft.com/office/officeart/2005/8/layout/process1"/>
    <dgm:cxn modelId="{FC87B68B-8957-4F84-BBB7-4B164FDB4BB0}" type="presOf" srcId="{9424A6EB-6C9C-483B-ACA0-5405B56B8F91}" destId="{B5EABA73-2634-4138-8CFA-6A6D5A6D012B}" srcOrd="0" destOrd="0" presId="urn:microsoft.com/office/officeart/2005/8/layout/process1"/>
    <dgm:cxn modelId="{6FDFAFED-D3F6-4C3A-8E53-6C576960674F}" type="presOf" srcId="{09740889-EECF-47C8-9DE8-7056991E23A5}" destId="{E2DDC6FB-29FC-4B7C-B2DE-0B68E07520DA}" srcOrd="0" destOrd="0" presId="urn:microsoft.com/office/officeart/2005/8/layout/process1"/>
    <dgm:cxn modelId="{0B8701AD-CDF9-49EB-83BD-06A914A7FB8F}" type="presOf" srcId="{28C5B9DE-663D-4C35-B359-FAB35A7FA1FF}" destId="{04F28130-3909-4A29-A529-028D831A4DC3}" srcOrd="1" destOrd="0" presId="urn:microsoft.com/office/officeart/2005/8/layout/process1"/>
    <dgm:cxn modelId="{1453CAA8-F14B-4CC0-80EA-D1BA77A4DDE3}" type="presOf" srcId="{C8FC6E53-E22F-4A7D-97F8-57E517D51727}" destId="{55506067-056A-40A0-A227-B2FB0C25EF2A}" srcOrd="0" destOrd="0" presId="urn:microsoft.com/office/officeart/2005/8/layout/process1"/>
    <dgm:cxn modelId="{73AF0B31-B2D3-4845-ABFC-AF8B3C48A3A2}" srcId="{CFF52635-1D26-433E-A69E-036AE92EEB04}" destId="{9424A6EB-6C9C-483B-ACA0-5405B56B8F91}" srcOrd="2" destOrd="0" parTransId="{B13724B4-1E3C-49AB-A58A-679A2A04E40B}" sibTransId="{D7ACC694-6801-484E-BE31-A1D18CB960BE}"/>
    <dgm:cxn modelId="{9B72F22B-B3A1-4B04-BDB5-9BE7A9A3EBC3}" srcId="{CFF52635-1D26-433E-A69E-036AE92EEB04}" destId="{45C50803-424D-46BD-AB0C-D5D5D13EF9C9}" srcOrd="4" destOrd="0" parTransId="{1AFAA80C-8747-4766-B346-EE543166779E}" sibTransId="{AA989AC3-E45F-424D-8338-9793B229D13E}"/>
    <dgm:cxn modelId="{AE1A6995-0739-478D-A666-2D60D66E3C2B}" srcId="{CFF52635-1D26-433E-A69E-036AE92EEB04}" destId="{C8FC6E53-E22F-4A7D-97F8-57E517D51727}" srcOrd="3" destOrd="0" parTransId="{A1AE3A56-3D7B-4023-BF32-4A92D1DFD57F}" sibTransId="{09740889-EECF-47C8-9DE8-7056991E23A5}"/>
    <dgm:cxn modelId="{6FB4D5F1-761B-451B-801A-07ED6FF0F2CB}" type="presOf" srcId="{D7ACC694-6801-484E-BE31-A1D18CB960BE}" destId="{41C1A083-EAB5-40DE-978C-5EDCB065ADC9}" srcOrd="1" destOrd="0" presId="urn:microsoft.com/office/officeart/2005/8/layout/process1"/>
    <dgm:cxn modelId="{3C0837F9-85A5-44EF-9303-49E5A7C9F82B}" type="presOf" srcId="{D7ACC694-6801-484E-BE31-A1D18CB960BE}" destId="{BD896CC5-389A-4951-912D-261F7857D3C8}" srcOrd="0" destOrd="0" presId="urn:microsoft.com/office/officeart/2005/8/layout/process1"/>
    <dgm:cxn modelId="{2379EEE2-848B-4140-BE5B-6915696C62BA}" type="presOf" srcId="{BE13A3B2-2AAA-4AAA-A482-D5BEE3B63A2E}" destId="{C55A983D-0001-46CD-B043-2EC3FA50E4B3}" srcOrd="1" destOrd="0" presId="urn:microsoft.com/office/officeart/2005/8/layout/process1"/>
    <dgm:cxn modelId="{D54163B3-8BAE-4E31-8712-890370703E2A}" type="presOf" srcId="{09740889-EECF-47C8-9DE8-7056991E23A5}" destId="{B5388404-BBF6-436A-A072-68E39CA8E21C}" srcOrd="1" destOrd="0" presId="urn:microsoft.com/office/officeart/2005/8/layout/process1"/>
    <dgm:cxn modelId="{568039B4-D6A7-4599-87C6-521AB7B2067A}" type="presParOf" srcId="{91CC1B0A-35DF-4F12-BA75-30D3BC2597F8}" destId="{12E25653-D05E-4B1E-838F-10F78AEBDF04}" srcOrd="0" destOrd="0" presId="urn:microsoft.com/office/officeart/2005/8/layout/process1"/>
    <dgm:cxn modelId="{BBD38DAF-9455-422C-97D8-EB883342002C}" type="presParOf" srcId="{91CC1B0A-35DF-4F12-BA75-30D3BC2597F8}" destId="{8269FEBF-74BB-4352-9D9F-F8F0284EB36D}" srcOrd="1" destOrd="0" presId="urn:microsoft.com/office/officeart/2005/8/layout/process1"/>
    <dgm:cxn modelId="{35145851-21CC-4919-B7F6-290DB2F34C38}" type="presParOf" srcId="{8269FEBF-74BB-4352-9D9F-F8F0284EB36D}" destId="{04F28130-3909-4A29-A529-028D831A4DC3}" srcOrd="0" destOrd="0" presId="urn:microsoft.com/office/officeart/2005/8/layout/process1"/>
    <dgm:cxn modelId="{38D1B518-6227-4C29-BBDF-76C2386E22F4}" type="presParOf" srcId="{91CC1B0A-35DF-4F12-BA75-30D3BC2597F8}" destId="{2A915276-553B-4309-8C58-6FCEAA521F80}" srcOrd="2" destOrd="0" presId="urn:microsoft.com/office/officeart/2005/8/layout/process1"/>
    <dgm:cxn modelId="{11629762-107B-48D1-B5A2-D6D1A76BE28D}" type="presParOf" srcId="{91CC1B0A-35DF-4F12-BA75-30D3BC2597F8}" destId="{D37A83E6-1E9A-4191-8404-E671DFBB7F73}" srcOrd="3" destOrd="0" presId="urn:microsoft.com/office/officeart/2005/8/layout/process1"/>
    <dgm:cxn modelId="{AE9932A0-01A1-44F2-AA42-CE8B3AA70EC1}" type="presParOf" srcId="{D37A83E6-1E9A-4191-8404-E671DFBB7F73}" destId="{C55A983D-0001-46CD-B043-2EC3FA50E4B3}" srcOrd="0" destOrd="0" presId="urn:microsoft.com/office/officeart/2005/8/layout/process1"/>
    <dgm:cxn modelId="{012ADBEF-82C2-4BE6-B517-F4D54B1ECD1A}" type="presParOf" srcId="{91CC1B0A-35DF-4F12-BA75-30D3BC2597F8}" destId="{B5EABA73-2634-4138-8CFA-6A6D5A6D012B}" srcOrd="4" destOrd="0" presId="urn:microsoft.com/office/officeart/2005/8/layout/process1"/>
    <dgm:cxn modelId="{D07F1672-7853-4FD2-A99F-57B8A0FFBB0A}" type="presParOf" srcId="{91CC1B0A-35DF-4F12-BA75-30D3BC2597F8}" destId="{BD896CC5-389A-4951-912D-261F7857D3C8}" srcOrd="5" destOrd="0" presId="urn:microsoft.com/office/officeart/2005/8/layout/process1"/>
    <dgm:cxn modelId="{8CC7BC1C-98E9-427E-B69A-D6412F8151E9}" type="presParOf" srcId="{BD896CC5-389A-4951-912D-261F7857D3C8}" destId="{41C1A083-EAB5-40DE-978C-5EDCB065ADC9}" srcOrd="0" destOrd="0" presId="urn:microsoft.com/office/officeart/2005/8/layout/process1"/>
    <dgm:cxn modelId="{775AD9F9-BE05-406C-AB2A-C496AD131839}" type="presParOf" srcId="{91CC1B0A-35DF-4F12-BA75-30D3BC2597F8}" destId="{55506067-056A-40A0-A227-B2FB0C25EF2A}" srcOrd="6" destOrd="0" presId="urn:microsoft.com/office/officeart/2005/8/layout/process1"/>
    <dgm:cxn modelId="{26C85FCA-B6A5-457F-8B7E-1617F755F8FB}" type="presParOf" srcId="{91CC1B0A-35DF-4F12-BA75-30D3BC2597F8}" destId="{E2DDC6FB-29FC-4B7C-B2DE-0B68E07520DA}" srcOrd="7" destOrd="0" presId="urn:microsoft.com/office/officeart/2005/8/layout/process1"/>
    <dgm:cxn modelId="{084FD124-D959-4FDB-A721-137605EA1AA4}" type="presParOf" srcId="{E2DDC6FB-29FC-4B7C-B2DE-0B68E07520DA}" destId="{B5388404-BBF6-436A-A072-68E39CA8E21C}" srcOrd="0" destOrd="0" presId="urn:microsoft.com/office/officeart/2005/8/layout/process1"/>
    <dgm:cxn modelId="{7116E263-72F6-4F00-A690-915D5CD99674}" type="presParOf" srcId="{91CC1B0A-35DF-4F12-BA75-30D3BC2597F8}" destId="{B8183D0A-D1AA-4C81-AF93-E3418273A6E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25653-D05E-4B1E-838F-10F78AEBDF04}">
      <dsp:nvSpPr>
        <dsp:cNvPr id="0" name=""/>
        <dsp:cNvSpPr/>
      </dsp:nvSpPr>
      <dsp:spPr>
        <a:xfrm>
          <a:off x="4621" y="2280201"/>
          <a:ext cx="1432790" cy="859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Raw Features</a:t>
          </a:r>
          <a:endParaRPr lang="zh-CN" altLang="en-US" sz="2200" kern="1200" dirty="0"/>
        </a:p>
      </dsp:txBody>
      <dsp:txXfrm>
        <a:off x="29800" y="2305380"/>
        <a:ext cx="1382432" cy="809316"/>
      </dsp:txXfrm>
    </dsp:sp>
    <dsp:sp modelId="{8269FEBF-74BB-4352-9D9F-F8F0284EB36D}">
      <dsp:nvSpPr>
        <dsp:cNvPr id="0" name=""/>
        <dsp:cNvSpPr/>
      </dsp:nvSpPr>
      <dsp:spPr>
        <a:xfrm>
          <a:off x="1580690" y="2532373"/>
          <a:ext cx="303751" cy="3553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1580690" y="2603439"/>
        <a:ext cx="212626" cy="213199"/>
      </dsp:txXfrm>
    </dsp:sp>
    <dsp:sp modelId="{2A915276-553B-4309-8C58-6FCEAA521F80}">
      <dsp:nvSpPr>
        <dsp:cNvPr id="0" name=""/>
        <dsp:cNvSpPr/>
      </dsp:nvSpPr>
      <dsp:spPr>
        <a:xfrm>
          <a:off x="2010527" y="2280201"/>
          <a:ext cx="1432790" cy="859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Binary features</a:t>
          </a:r>
          <a:endParaRPr lang="zh-CN" altLang="en-US" sz="2200" kern="1200" dirty="0"/>
        </a:p>
      </dsp:txBody>
      <dsp:txXfrm>
        <a:off x="2035706" y="2305380"/>
        <a:ext cx="1382432" cy="809316"/>
      </dsp:txXfrm>
    </dsp:sp>
    <dsp:sp modelId="{D37A83E6-1E9A-4191-8404-E671DFBB7F73}">
      <dsp:nvSpPr>
        <dsp:cNvPr id="0" name=""/>
        <dsp:cNvSpPr/>
      </dsp:nvSpPr>
      <dsp:spPr>
        <a:xfrm>
          <a:off x="3586596" y="2532373"/>
          <a:ext cx="303751" cy="3553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586596" y="2603439"/>
        <a:ext cx="212626" cy="213199"/>
      </dsp:txXfrm>
    </dsp:sp>
    <dsp:sp modelId="{B5EABA73-2634-4138-8CFA-6A6D5A6D012B}">
      <dsp:nvSpPr>
        <dsp:cNvPr id="0" name=""/>
        <dsp:cNvSpPr/>
      </dsp:nvSpPr>
      <dsp:spPr>
        <a:xfrm>
          <a:off x="4016433" y="2280201"/>
          <a:ext cx="1432790" cy="859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Model</a:t>
          </a:r>
          <a:endParaRPr lang="zh-CN" altLang="en-US" sz="2200" kern="1200" dirty="0"/>
        </a:p>
      </dsp:txBody>
      <dsp:txXfrm>
        <a:off x="4041612" y="2305380"/>
        <a:ext cx="1382432" cy="809316"/>
      </dsp:txXfrm>
    </dsp:sp>
    <dsp:sp modelId="{BD896CC5-389A-4951-912D-261F7857D3C8}">
      <dsp:nvSpPr>
        <dsp:cNvPr id="0" name=""/>
        <dsp:cNvSpPr/>
      </dsp:nvSpPr>
      <dsp:spPr>
        <a:xfrm>
          <a:off x="5592503" y="2532373"/>
          <a:ext cx="303751" cy="3553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5592503" y="2603439"/>
        <a:ext cx="212626" cy="213199"/>
      </dsp:txXfrm>
    </dsp:sp>
    <dsp:sp modelId="{55506067-056A-40A0-A227-B2FB0C25EF2A}">
      <dsp:nvSpPr>
        <dsp:cNvPr id="0" name=""/>
        <dsp:cNvSpPr/>
      </dsp:nvSpPr>
      <dsp:spPr>
        <a:xfrm>
          <a:off x="6022340" y="2280201"/>
          <a:ext cx="1432790" cy="859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Prediction</a:t>
          </a:r>
          <a:endParaRPr lang="zh-CN" altLang="en-US" sz="2200" kern="1200" dirty="0"/>
        </a:p>
      </dsp:txBody>
      <dsp:txXfrm>
        <a:off x="6047519" y="2305380"/>
        <a:ext cx="1382432" cy="809316"/>
      </dsp:txXfrm>
    </dsp:sp>
    <dsp:sp modelId="{E2DDC6FB-29FC-4B7C-B2DE-0B68E07520DA}">
      <dsp:nvSpPr>
        <dsp:cNvPr id="0" name=""/>
        <dsp:cNvSpPr/>
      </dsp:nvSpPr>
      <dsp:spPr>
        <a:xfrm>
          <a:off x="7598409" y="2532373"/>
          <a:ext cx="303751" cy="3553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7598409" y="2603439"/>
        <a:ext cx="212626" cy="213199"/>
      </dsp:txXfrm>
    </dsp:sp>
    <dsp:sp modelId="{B8183D0A-D1AA-4C81-AF93-E3418273A6E6}">
      <dsp:nvSpPr>
        <dsp:cNvPr id="0" name=""/>
        <dsp:cNvSpPr/>
      </dsp:nvSpPr>
      <dsp:spPr>
        <a:xfrm>
          <a:off x="8028246" y="2280201"/>
          <a:ext cx="1432790" cy="859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Evaluate</a:t>
          </a:r>
          <a:endParaRPr lang="zh-CN" altLang="en-US" sz="2200" kern="1200" dirty="0"/>
        </a:p>
      </dsp:txBody>
      <dsp:txXfrm>
        <a:off x="8053425" y="2305380"/>
        <a:ext cx="1382432" cy="809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25653-D05E-4B1E-838F-10F78AEBDF04}">
      <dsp:nvSpPr>
        <dsp:cNvPr id="0" name=""/>
        <dsp:cNvSpPr/>
      </dsp:nvSpPr>
      <dsp:spPr>
        <a:xfrm>
          <a:off x="4621" y="2280201"/>
          <a:ext cx="1432790" cy="859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Raw Features</a:t>
          </a:r>
          <a:endParaRPr lang="zh-CN" altLang="en-US" sz="2200" kern="1200" dirty="0"/>
        </a:p>
      </dsp:txBody>
      <dsp:txXfrm>
        <a:off x="29800" y="2305380"/>
        <a:ext cx="1382432" cy="809316"/>
      </dsp:txXfrm>
    </dsp:sp>
    <dsp:sp modelId="{8269FEBF-74BB-4352-9D9F-F8F0284EB36D}">
      <dsp:nvSpPr>
        <dsp:cNvPr id="0" name=""/>
        <dsp:cNvSpPr/>
      </dsp:nvSpPr>
      <dsp:spPr>
        <a:xfrm>
          <a:off x="1580690" y="2532373"/>
          <a:ext cx="303751" cy="3553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1580690" y="2603439"/>
        <a:ext cx="212626" cy="213199"/>
      </dsp:txXfrm>
    </dsp:sp>
    <dsp:sp modelId="{2A915276-553B-4309-8C58-6FCEAA521F80}">
      <dsp:nvSpPr>
        <dsp:cNvPr id="0" name=""/>
        <dsp:cNvSpPr/>
      </dsp:nvSpPr>
      <dsp:spPr>
        <a:xfrm>
          <a:off x="2010527" y="2280201"/>
          <a:ext cx="1432790" cy="859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Binary features</a:t>
          </a:r>
          <a:endParaRPr lang="zh-CN" altLang="en-US" sz="2200" kern="1200" dirty="0"/>
        </a:p>
      </dsp:txBody>
      <dsp:txXfrm>
        <a:off x="2035706" y="2305380"/>
        <a:ext cx="1382432" cy="809316"/>
      </dsp:txXfrm>
    </dsp:sp>
    <dsp:sp modelId="{D37A83E6-1E9A-4191-8404-E671DFBB7F73}">
      <dsp:nvSpPr>
        <dsp:cNvPr id="0" name=""/>
        <dsp:cNvSpPr/>
      </dsp:nvSpPr>
      <dsp:spPr>
        <a:xfrm>
          <a:off x="3586596" y="2532373"/>
          <a:ext cx="303751" cy="3553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586596" y="2603439"/>
        <a:ext cx="212626" cy="213199"/>
      </dsp:txXfrm>
    </dsp:sp>
    <dsp:sp modelId="{B5EABA73-2634-4138-8CFA-6A6D5A6D012B}">
      <dsp:nvSpPr>
        <dsp:cNvPr id="0" name=""/>
        <dsp:cNvSpPr/>
      </dsp:nvSpPr>
      <dsp:spPr>
        <a:xfrm>
          <a:off x="4016433" y="2280201"/>
          <a:ext cx="1432790" cy="859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Model</a:t>
          </a:r>
          <a:endParaRPr lang="zh-CN" altLang="en-US" sz="2200" kern="1200" dirty="0"/>
        </a:p>
      </dsp:txBody>
      <dsp:txXfrm>
        <a:off x="4041612" y="2305380"/>
        <a:ext cx="1382432" cy="809316"/>
      </dsp:txXfrm>
    </dsp:sp>
    <dsp:sp modelId="{BD896CC5-389A-4951-912D-261F7857D3C8}">
      <dsp:nvSpPr>
        <dsp:cNvPr id="0" name=""/>
        <dsp:cNvSpPr/>
      </dsp:nvSpPr>
      <dsp:spPr>
        <a:xfrm>
          <a:off x="5592503" y="2532373"/>
          <a:ext cx="303751" cy="3553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5592503" y="2603439"/>
        <a:ext cx="212626" cy="213199"/>
      </dsp:txXfrm>
    </dsp:sp>
    <dsp:sp modelId="{55506067-056A-40A0-A227-B2FB0C25EF2A}">
      <dsp:nvSpPr>
        <dsp:cNvPr id="0" name=""/>
        <dsp:cNvSpPr/>
      </dsp:nvSpPr>
      <dsp:spPr>
        <a:xfrm>
          <a:off x="6022340" y="2280201"/>
          <a:ext cx="1432790" cy="859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Prediction</a:t>
          </a:r>
          <a:endParaRPr lang="zh-CN" altLang="en-US" sz="2200" kern="1200" dirty="0"/>
        </a:p>
      </dsp:txBody>
      <dsp:txXfrm>
        <a:off x="6047519" y="2305380"/>
        <a:ext cx="1382432" cy="809316"/>
      </dsp:txXfrm>
    </dsp:sp>
    <dsp:sp modelId="{E2DDC6FB-29FC-4B7C-B2DE-0B68E07520DA}">
      <dsp:nvSpPr>
        <dsp:cNvPr id="0" name=""/>
        <dsp:cNvSpPr/>
      </dsp:nvSpPr>
      <dsp:spPr>
        <a:xfrm>
          <a:off x="7598409" y="2532373"/>
          <a:ext cx="303751" cy="3553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7598409" y="2603439"/>
        <a:ext cx="212626" cy="213199"/>
      </dsp:txXfrm>
    </dsp:sp>
    <dsp:sp modelId="{B8183D0A-D1AA-4C81-AF93-E3418273A6E6}">
      <dsp:nvSpPr>
        <dsp:cNvPr id="0" name=""/>
        <dsp:cNvSpPr/>
      </dsp:nvSpPr>
      <dsp:spPr>
        <a:xfrm>
          <a:off x="8028246" y="2280201"/>
          <a:ext cx="1432790" cy="859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Evaluate</a:t>
          </a:r>
          <a:endParaRPr lang="zh-CN" altLang="en-US" sz="2200" kern="1200" dirty="0"/>
        </a:p>
      </dsp:txBody>
      <dsp:txXfrm>
        <a:off x="8053425" y="2305380"/>
        <a:ext cx="1382432" cy="809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139A-A79B-4645-92A0-09FBA3C9B72F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06AC1-A2C3-49E6-95F4-01B67F45C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3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6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5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1844-5A9C-49AF-A687-9257E120056E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7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9941-82E9-4683-8D60-B1B678723AAA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6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7C83-9243-49B7-955C-A3311E71A146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8291-87C4-40FB-B172-5868257A0BB0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2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2D59-BACF-40A8-879F-7850E2202AA1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8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1B04-4BED-40EF-9D95-BA5CAD71ECC4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78B4-B650-4554-A7A1-5C59F7B278DD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07EB-81C1-4AF4-9732-E480BE87C8F0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7D1C-4C78-4B1A-AACE-261FECDEFCF3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AFA9-C076-4252-881E-595FF30EEFF0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12A5-14D5-449A-8D91-95B44FBCD262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3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56365-F193-4C6B-A04F-4B01D481FCCE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D999-5E8C-487F-9530-973DA5E47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TextBox 891"/>
          <p:cNvSpPr txBox="1"/>
          <p:nvPr/>
        </p:nvSpPr>
        <p:spPr>
          <a:xfrm>
            <a:off x="2785219" y="2362680"/>
            <a:ext cx="690617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NN-CTR 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2017.8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一清</a:t>
            </a:r>
          </a:p>
        </p:txBody>
      </p:sp>
      <p:sp>
        <p:nvSpPr>
          <p:cNvPr id="893" name="标题 4"/>
          <p:cNvSpPr txBox="1">
            <a:spLocks/>
          </p:cNvSpPr>
          <p:nvPr/>
        </p:nvSpPr>
        <p:spPr>
          <a:xfrm>
            <a:off x="2863944" y="2578704"/>
            <a:ext cx="3227050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 -CTR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F798-25A5-4A33-8FDC-4DA6FF7E9E5A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" grpId="0"/>
      <p:bldP spid="89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b="1" dirty="0" err="1" smtClean="0"/>
              <a:t>Factorisation</a:t>
            </a:r>
            <a:r>
              <a:rPr lang="en-US" altLang="zh-CN" sz="2800" b="1" dirty="0" smtClean="0"/>
              <a:t>-Machine Supported Neural Networks (FNN</a:t>
            </a:r>
            <a:r>
              <a:rPr lang="en-US" altLang="zh-CN" sz="2800" b="1" dirty="0"/>
              <a:t>)</a:t>
            </a: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480924" y="4884890"/>
            <a:ext cx="468052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FM : </a:t>
            </a:r>
            <a:r>
              <a:rPr lang="en-US" altLang="zh-CN" sz="2800" b="1" dirty="0" err="1"/>
              <a:t>Factorisation</a:t>
            </a:r>
            <a:r>
              <a:rPr lang="en-US" altLang="zh-CN" sz="2800" b="1" dirty="0"/>
              <a:t>-Machine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" y="966427"/>
            <a:ext cx="7139023" cy="533654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282-E080-492D-BBBE-CAA15E9EC383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10</a:t>
            </a:fld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6673651" y="4437112"/>
            <a:ext cx="807273" cy="44777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91827" y="2397834"/>
            <a:ext cx="205871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DNN(</a:t>
            </a:r>
            <a:r>
              <a:rPr lang="zh-CN" altLang="en-US" sz="2800" b="1" dirty="0" smtClean="0"/>
              <a:t>经典</a:t>
            </a:r>
            <a:r>
              <a:rPr lang="en-US" altLang="zh-CN" sz="2800" b="1" dirty="0" smtClean="0"/>
              <a:t>)</a:t>
            </a:r>
            <a:endParaRPr lang="zh-CN" altLang="en-US" sz="2800" dirty="0"/>
          </a:p>
        </p:txBody>
      </p:sp>
      <p:cxnSp>
        <p:nvCxnSpPr>
          <p:cNvPr id="22" name="直接箭头连接符 21"/>
          <p:cNvCxnSpPr>
            <a:stCxn id="21" idx="1"/>
          </p:cNvCxnSpPr>
          <p:nvPr/>
        </p:nvCxnSpPr>
        <p:spPr>
          <a:xfrm flipH="1">
            <a:off x="6457627" y="2659444"/>
            <a:ext cx="2334200" cy="4815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3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b="1" dirty="0" smtClean="0"/>
              <a:t>DNN</a:t>
            </a:r>
            <a:r>
              <a:rPr lang="zh-CN" altLang="en-US" sz="2800" b="1" dirty="0" smtClean="0"/>
              <a:t>的解释</a:t>
            </a: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8" y="971933"/>
            <a:ext cx="6715125" cy="5019675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72EE-EB3E-4806-99FB-7751820E50AC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791827" y="2397834"/>
            <a:ext cx="205871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细胞元</a:t>
            </a:r>
            <a:endParaRPr lang="zh-CN" altLang="en-US" sz="2800" dirty="0"/>
          </a:p>
        </p:txBody>
      </p:sp>
      <p:cxnSp>
        <p:nvCxnSpPr>
          <p:cNvPr id="20" name="直接箭头连接符 19"/>
          <p:cNvCxnSpPr>
            <a:stCxn id="19" idx="1"/>
          </p:cNvCxnSpPr>
          <p:nvPr/>
        </p:nvCxnSpPr>
        <p:spPr>
          <a:xfrm flipH="1">
            <a:off x="5522055" y="2659444"/>
            <a:ext cx="3269772" cy="2616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71903" y="3368574"/>
            <a:ext cx="170214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层模型</a:t>
            </a:r>
            <a:endParaRPr lang="zh-CN" altLang="en-US" sz="2800" dirty="0"/>
          </a:p>
        </p:txBody>
      </p:sp>
      <p:sp>
        <p:nvSpPr>
          <p:cNvPr id="9" name="右大括号 8"/>
          <p:cNvSpPr/>
          <p:nvPr/>
        </p:nvSpPr>
        <p:spPr>
          <a:xfrm>
            <a:off x="6858493" y="1268760"/>
            <a:ext cx="1713411" cy="4722848"/>
          </a:xfrm>
          <a:prstGeom prst="rightBrac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787034" y="1502131"/>
            <a:ext cx="91095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神经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4873451" y="1615589"/>
            <a:ext cx="3968016" cy="14815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5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b="1" dirty="0" smtClean="0"/>
              <a:t>DNN</a:t>
            </a:r>
            <a:r>
              <a:rPr lang="zh-CN" altLang="en-US" sz="2800" b="1" dirty="0" smtClean="0"/>
              <a:t>的解释</a:t>
            </a: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8" y="971933"/>
            <a:ext cx="6715125" cy="5019675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72EE-EB3E-4806-99FB-7751820E50AC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685" y="6448251"/>
            <a:ext cx="3861805" cy="365125"/>
          </a:xfrm>
        </p:spPr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969795" y="1596779"/>
            <a:ext cx="270094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CTR prediction</a:t>
            </a:r>
            <a:endParaRPr lang="zh-CN" altLang="en-US" sz="2800" dirty="0"/>
          </a:p>
        </p:txBody>
      </p:sp>
      <p:cxnSp>
        <p:nvCxnSpPr>
          <p:cNvPr id="20" name="直接箭头连接符 19"/>
          <p:cNvCxnSpPr>
            <a:stCxn id="19" idx="1"/>
          </p:cNvCxnSpPr>
          <p:nvPr/>
        </p:nvCxnSpPr>
        <p:spPr>
          <a:xfrm flipH="1" flipV="1">
            <a:off x="4153371" y="1331801"/>
            <a:ext cx="3816424" cy="526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71904" y="4613492"/>
            <a:ext cx="170214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Input</a:t>
            </a:r>
            <a:endParaRPr lang="zh-CN" altLang="en-US" sz="2800" b="1" dirty="0"/>
          </a:p>
        </p:txBody>
      </p:sp>
      <p:cxnSp>
        <p:nvCxnSpPr>
          <p:cNvPr id="21" name="直接箭头连接符 20"/>
          <p:cNvCxnSpPr>
            <a:stCxn id="22" idx="1"/>
          </p:cNvCxnSpPr>
          <p:nvPr/>
        </p:nvCxnSpPr>
        <p:spPr>
          <a:xfrm flipH="1">
            <a:off x="6313612" y="4875102"/>
            <a:ext cx="225829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136747"/>
              </p:ext>
            </p:extLst>
          </p:nvPr>
        </p:nvGraphicFramePr>
        <p:xfrm>
          <a:off x="6093606" y="2599013"/>
          <a:ext cx="5927079" cy="17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5" imgW="1193760" imgH="355320" progId="Equation.DSMT4">
                  <p:embed/>
                </p:oleObj>
              </mc:Choice>
              <mc:Fallback>
                <p:oleObj name="Equation" r:id="rId5" imgW="11937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3606" y="2599013"/>
                        <a:ext cx="5927079" cy="176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34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b="1" dirty="0" smtClean="0"/>
              <a:t>DNN</a:t>
            </a:r>
            <a:r>
              <a:rPr lang="zh-CN" altLang="en-US" sz="2800" b="1" dirty="0" smtClean="0"/>
              <a:t>的解释</a:t>
            </a: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8" y="971933"/>
            <a:ext cx="6715125" cy="5019675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72EE-EB3E-4806-99FB-7751820E50AC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401843" y="2132856"/>
            <a:ext cx="2412914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[BACK PROPOGATION]</a:t>
            </a:r>
          </a:p>
          <a:p>
            <a:endParaRPr lang="en-US" altLang="zh-CN" sz="2800" b="1" dirty="0"/>
          </a:p>
          <a:p>
            <a:r>
              <a:rPr lang="zh-CN" altLang="en-US" sz="2800" b="1" dirty="0" smtClean="0"/>
              <a:t>更新每一层的</a:t>
            </a:r>
            <a:r>
              <a:rPr lang="en-US" altLang="zh-CN" sz="2800" b="1" dirty="0" smtClean="0"/>
              <a:t>weight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748495" y="1295677"/>
            <a:ext cx="0" cy="417487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8493" y="5729998"/>
            <a:ext cx="190339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One epoch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275149" y="1295677"/>
            <a:ext cx="0" cy="417487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3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b="1" dirty="0" err="1" smtClean="0"/>
              <a:t>Factorisation</a:t>
            </a:r>
            <a:r>
              <a:rPr lang="en-US" altLang="zh-CN" sz="2800" b="1" dirty="0" smtClean="0"/>
              <a:t>-Machine Supported Neural Networks (FNN</a:t>
            </a:r>
            <a:r>
              <a:rPr lang="en-US" altLang="zh-CN" sz="2800" b="1" dirty="0"/>
              <a:t>)</a:t>
            </a: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480924" y="4884890"/>
            <a:ext cx="468052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FM : </a:t>
            </a:r>
            <a:r>
              <a:rPr lang="en-US" altLang="zh-CN" sz="2800" b="1" dirty="0" err="1"/>
              <a:t>Factorisation</a:t>
            </a:r>
            <a:r>
              <a:rPr lang="en-US" altLang="zh-CN" sz="2800" b="1" dirty="0"/>
              <a:t>-Machine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967670"/>
            <a:ext cx="7139023" cy="533654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282-E080-492D-BBBE-CAA15E9EC383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14</a:t>
            </a:fld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6673651" y="4437112"/>
            <a:ext cx="807273" cy="44777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80162" y="2276872"/>
            <a:ext cx="4764924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[(0,0,1),(0,1,0,0,0),(</a:t>
            </a:r>
            <a:r>
              <a:rPr lang="en-US" altLang="zh-CN" sz="3200" b="1" dirty="0" smtClean="0"/>
              <a:t>0,0,1)]</a:t>
            </a:r>
          </a:p>
          <a:p>
            <a:pPr algn="ctr"/>
            <a:r>
              <a:rPr lang="en-US" altLang="zh-CN" sz="3200" b="1" dirty="0" smtClean="0">
                <a:sym typeface="Wingdings" panose="05000000000000000000" pitchFamily="2" charset="2"/>
              </a:rPr>
              <a:t>[w1,w2,w3]</a:t>
            </a:r>
          </a:p>
          <a:p>
            <a:pPr algn="ctr"/>
            <a:r>
              <a:rPr lang="en-US" altLang="zh-CN" sz="3200" b="1" dirty="0" smtClean="0">
                <a:sym typeface="Wingdings" panose="05000000000000000000" pitchFamily="2" charset="2"/>
              </a:rPr>
              <a:t>11</a:t>
            </a:r>
            <a:r>
              <a:rPr lang="zh-CN" altLang="en-US" sz="3200" b="1" dirty="0" smtClean="0">
                <a:sym typeface="Wingdings" panose="05000000000000000000" pitchFamily="2" charset="2"/>
              </a:rPr>
              <a:t>维变成</a:t>
            </a:r>
            <a:r>
              <a:rPr lang="en-US" altLang="zh-CN" sz="3200" b="1" dirty="0" smtClean="0">
                <a:sym typeface="Wingdings" panose="05000000000000000000" pitchFamily="2" charset="2"/>
              </a:rPr>
              <a:t>3</a:t>
            </a:r>
            <a:r>
              <a:rPr lang="zh-CN" altLang="en-US" sz="3200" b="1" dirty="0" smtClean="0">
                <a:sym typeface="Wingdings" panose="05000000000000000000" pitchFamily="2" charset="2"/>
              </a:rPr>
              <a:t>维</a:t>
            </a:r>
            <a:endParaRPr lang="en-US" altLang="zh-CN" sz="32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014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b="1" dirty="0" err="1" smtClean="0"/>
              <a:t>Factorisation</a:t>
            </a:r>
            <a:r>
              <a:rPr lang="en-US" altLang="zh-CN" sz="2800" b="1" dirty="0" smtClean="0"/>
              <a:t>-Machine Supported Neural Networks (FNN</a:t>
            </a:r>
            <a:r>
              <a:rPr lang="en-US" altLang="zh-CN" sz="2800" b="1" dirty="0"/>
              <a:t>)</a:t>
            </a: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480924" y="4884890"/>
            <a:ext cx="468052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FM : </a:t>
            </a:r>
            <a:r>
              <a:rPr lang="en-US" altLang="zh-CN" sz="2800" b="1" dirty="0" err="1"/>
              <a:t>Factorisation</a:t>
            </a:r>
            <a:r>
              <a:rPr lang="en-US" altLang="zh-CN" sz="2800" b="1" dirty="0"/>
              <a:t>-Machine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967670"/>
            <a:ext cx="7139023" cy="533654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282-E080-492D-BBBE-CAA15E9EC383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15</a:t>
            </a:fld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6673651" y="4437112"/>
            <a:ext cx="807273" cy="44777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4" r="30076"/>
          <a:stretch/>
        </p:blipFill>
        <p:spPr>
          <a:xfrm>
            <a:off x="7004959" y="1506528"/>
            <a:ext cx="5122220" cy="770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17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b="1" dirty="0" err="1" smtClean="0"/>
              <a:t>Factorisation</a:t>
            </a:r>
            <a:r>
              <a:rPr lang="en-US" altLang="zh-CN" sz="2800" b="1" dirty="0" smtClean="0"/>
              <a:t>-Machine Supported Neural Networks (FNN</a:t>
            </a:r>
            <a:r>
              <a:rPr lang="en-US" altLang="zh-CN" sz="2800" b="1" dirty="0"/>
              <a:t>)</a:t>
            </a: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480924" y="4884890"/>
            <a:ext cx="468052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FM : </a:t>
            </a:r>
            <a:r>
              <a:rPr lang="en-US" altLang="zh-CN" sz="2800" b="1" dirty="0" err="1"/>
              <a:t>Factorisation</a:t>
            </a:r>
            <a:r>
              <a:rPr lang="en-US" altLang="zh-CN" sz="2800" b="1" dirty="0"/>
              <a:t>-Machine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967670"/>
            <a:ext cx="7139023" cy="533654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282-E080-492D-BBBE-CAA15E9EC383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16</a:t>
            </a:fld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6673651" y="4437112"/>
            <a:ext cx="807273" cy="44777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8" r="30299"/>
          <a:stretch/>
        </p:blipFill>
        <p:spPr>
          <a:xfrm>
            <a:off x="7421375" y="2613644"/>
            <a:ext cx="4773800" cy="864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右大括号 10"/>
          <p:cNvSpPr/>
          <p:nvPr/>
        </p:nvSpPr>
        <p:spPr>
          <a:xfrm>
            <a:off x="6595251" y="2109588"/>
            <a:ext cx="763676" cy="1872208"/>
          </a:xfrm>
          <a:prstGeom prst="rightBrac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b="1" dirty="0" err="1" smtClean="0"/>
              <a:t>Factorisation</a:t>
            </a:r>
            <a:r>
              <a:rPr lang="en-US" altLang="zh-CN" sz="2800" b="1" dirty="0" smtClean="0"/>
              <a:t>-Machine Supported Neural Networks (FNN</a:t>
            </a:r>
            <a:r>
              <a:rPr lang="en-US" altLang="zh-CN" sz="2800" b="1" dirty="0"/>
              <a:t>)</a:t>
            </a: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282-E080-492D-BBBE-CAA15E9EC383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8" r="24753"/>
          <a:stretch/>
        </p:blipFill>
        <p:spPr>
          <a:xfrm>
            <a:off x="3571568" y="2093189"/>
            <a:ext cx="5853637" cy="898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68" y="3868937"/>
            <a:ext cx="8353853" cy="1658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3571568" y="1331196"/>
            <a:ext cx="702791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LOSS function</a:t>
            </a:r>
            <a:endParaRPr lang="zh-CN" alt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3571568" y="3106943"/>
            <a:ext cx="702791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SGD </a:t>
            </a:r>
            <a:r>
              <a:rPr lang="zh-CN" altLang="en-US" sz="3600" b="1" dirty="0"/>
              <a:t>梯度下降法</a:t>
            </a:r>
            <a:endParaRPr lang="zh-CN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4331" y="3199275"/>
            <a:ext cx="221687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求</a:t>
            </a:r>
            <a:r>
              <a:rPr lang="en-US" altLang="zh-CN" sz="3600" b="1" dirty="0" smtClean="0"/>
              <a:t>Weight</a:t>
            </a:r>
          </a:p>
          <a:p>
            <a:r>
              <a:rPr lang="zh-CN" altLang="en-US" sz="3600" b="1" dirty="0" smtClean="0"/>
              <a:t>更新</a:t>
            </a:r>
            <a:endParaRPr lang="en-US" altLang="zh-CN" sz="3600" b="1" dirty="0" smtClean="0"/>
          </a:p>
        </p:txBody>
      </p:sp>
      <p:sp>
        <p:nvSpPr>
          <p:cNvPr id="15" name="左大括号 14"/>
          <p:cNvSpPr/>
          <p:nvPr/>
        </p:nvSpPr>
        <p:spPr>
          <a:xfrm>
            <a:off x="2641203" y="1484784"/>
            <a:ext cx="648072" cy="4320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5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b="1" dirty="0" smtClean="0"/>
              <a:t>SNN(sampling-based)</a:t>
            </a: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282-E080-492D-BBBE-CAA15E9EC383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18</a:t>
            </a:fld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6673651" y="4437112"/>
            <a:ext cx="807273" cy="44777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32" y="994942"/>
            <a:ext cx="9838596" cy="502885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69195" y="6093296"/>
            <a:ext cx="765466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/>
              <a:t>SNN </a:t>
            </a:r>
            <a:r>
              <a:rPr lang="zh-CN" altLang="zh-CN" sz="2800" b="1" dirty="0"/>
              <a:t>和</a:t>
            </a:r>
            <a:r>
              <a:rPr lang="en-US" altLang="zh-CN" sz="2800" b="1" dirty="0"/>
              <a:t>FNN</a:t>
            </a:r>
            <a:r>
              <a:rPr lang="zh-CN" altLang="zh-CN" sz="2800" b="1" dirty="0"/>
              <a:t>的不同只有底层的嵌入</a:t>
            </a:r>
            <a:r>
              <a:rPr lang="en-US" altLang="zh-CN" sz="2800" b="1" dirty="0" err="1"/>
              <a:t>embeding</a:t>
            </a:r>
            <a:r>
              <a:rPr lang="zh-CN" altLang="zh-CN" sz="2800" b="1" dirty="0"/>
              <a:t>不同</a:t>
            </a:r>
          </a:p>
        </p:txBody>
      </p:sp>
    </p:spTree>
    <p:extLst>
      <p:ext uri="{BB962C8B-B14F-4D97-AF65-F5344CB8AC3E}">
        <p14:creationId xmlns:p14="http://schemas.microsoft.com/office/powerpoint/2010/main" val="180559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实际实验：调参</a:t>
            </a: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EF-676D-41DF-B66F-5DB87788DE5B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63927"/>
              </p:ext>
            </p:extLst>
          </p:nvPr>
        </p:nvGraphicFramePr>
        <p:xfrm>
          <a:off x="1321188" y="1628800"/>
          <a:ext cx="4817409" cy="2466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9137"/>
                <a:gridCol w="2448272"/>
              </a:tblGrid>
              <a:tr h="3267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kern="100" dirty="0">
                          <a:effectLst/>
                        </a:rPr>
                        <a:t>数据集</a:t>
                      </a:r>
                      <a:r>
                        <a:rPr lang="en-US" sz="2400" kern="100" dirty="0" err="1">
                          <a:effectLst/>
                        </a:rPr>
                        <a:t>IPinYou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kern="100" dirty="0" smtClean="0">
                          <a:effectLst/>
                        </a:rPr>
                        <a:t>模型</a:t>
                      </a:r>
                      <a:r>
                        <a:rPr lang="zh-CN" altLang="en-US" sz="2400" kern="100" dirty="0" smtClean="0">
                          <a:effectLst/>
                        </a:rPr>
                        <a:t>对比</a:t>
                      </a:r>
                      <a:r>
                        <a:rPr lang="zh-CN" sz="2400" kern="100" dirty="0" smtClean="0">
                          <a:effectLst/>
                        </a:rPr>
                        <a:t>：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2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kern="100" dirty="0">
                          <a:effectLst/>
                        </a:rPr>
                        <a:t>结果评估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kern="100" dirty="0">
                          <a:effectLst/>
                        </a:rPr>
                        <a:t>LR(linear)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66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kern="100" dirty="0">
                          <a:effectLst/>
                        </a:rPr>
                        <a:t>AUC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kern="100" dirty="0">
                          <a:effectLst/>
                        </a:rPr>
                        <a:t>FM(non-linear)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24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kern="100" dirty="0">
                          <a:effectLst/>
                        </a:rPr>
                        <a:t>参数更新：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kern="100" dirty="0">
                          <a:effectLst/>
                        </a:rPr>
                        <a:t>FNN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2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kern="100" dirty="0" smtClean="0">
                          <a:effectLst/>
                        </a:rPr>
                        <a:t>SGD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zh-CN" sz="2400" kern="100" dirty="0">
                          <a:effectLst/>
                        </a:rPr>
                        <a:t>随机梯度下降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kern="100" dirty="0" smtClean="0">
                          <a:effectLst/>
                        </a:rPr>
                        <a:t>SNN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kern="100" dirty="0" smtClean="0">
                          <a:effectLst/>
                        </a:rPr>
                        <a:t>(RBM</a:t>
                      </a:r>
                      <a:r>
                        <a:rPr lang="en-US" sz="2400" kern="100" baseline="0" dirty="0" smtClean="0">
                          <a:effectLst/>
                        </a:rPr>
                        <a:t> </a:t>
                      </a:r>
                      <a:r>
                        <a:rPr lang="en-US" sz="2400" kern="100" dirty="0" smtClean="0">
                          <a:effectLst/>
                        </a:rPr>
                        <a:t>or</a:t>
                      </a:r>
                      <a:r>
                        <a:rPr lang="en-US" sz="2400" kern="100" baseline="0" dirty="0" smtClean="0">
                          <a:effectLst/>
                        </a:rPr>
                        <a:t>  </a:t>
                      </a:r>
                      <a:r>
                        <a:rPr lang="en-US" sz="2400" kern="100" dirty="0" smtClean="0">
                          <a:effectLst/>
                        </a:rPr>
                        <a:t>DAE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16511"/>
              </p:ext>
            </p:extLst>
          </p:nvPr>
        </p:nvGraphicFramePr>
        <p:xfrm>
          <a:off x="6529634" y="1196753"/>
          <a:ext cx="4896543" cy="4511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8485"/>
                <a:gridCol w="2578058"/>
              </a:tblGrid>
              <a:tr h="4787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100" dirty="0" smtClean="0">
                          <a:effectLst/>
                        </a:rPr>
                        <a:t>Trick t</a:t>
                      </a:r>
                      <a:r>
                        <a:rPr lang="en-US" sz="2400" b="1" kern="100" baseline="0" dirty="0" smtClean="0">
                          <a:effectLst/>
                        </a:rPr>
                        <a:t>o </a:t>
                      </a:r>
                      <a:r>
                        <a:rPr lang="en-US" sz="2400" b="1" kern="100" dirty="0" smtClean="0">
                          <a:effectLst/>
                        </a:rPr>
                        <a:t>avoid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100" dirty="0" smtClean="0">
                          <a:effectLst/>
                        </a:rPr>
                        <a:t>overfitting </a:t>
                      </a:r>
                      <a:endParaRPr lang="zh-CN" sz="2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100" dirty="0" smtClean="0">
                          <a:effectLst/>
                        </a:rPr>
                        <a:t>Trick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b="1" kern="100" baseline="0" dirty="0" smtClean="0">
                          <a:effectLst/>
                        </a:rPr>
                        <a:t> t</a:t>
                      </a:r>
                      <a:r>
                        <a:rPr lang="en-US" sz="2400" b="1" kern="100" dirty="0" smtClean="0">
                          <a:effectLst/>
                        </a:rPr>
                        <a:t>o</a:t>
                      </a:r>
                      <a:r>
                        <a:rPr lang="en-US" sz="2400" b="1" kern="100" baseline="0" dirty="0" smtClean="0">
                          <a:effectLst/>
                        </a:rPr>
                        <a:t> </a:t>
                      </a:r>
                      <a:r>
                        <a:rPr lang="en-US" sz="2400" b="1" kern="100" dirty="0" smtClean="0">
                          <a:effectLst/>
                        </a:rPr>
                        <a:t>accelerate </a:t>
                      </a:r>
                      <a:endParaRPr lang="zh-CN" sz="2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963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100" dirty="0" smtClean="0">
                          <a:effectLst/>
                        </a:rPr>
                        <a:t>Dropout: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100" dirty="0" smtClean="0">
                          <a:effectLst/>
                        </a:rPr>
                        <a:t>Rate=0.8(</a:t>
                      </a:r>
                      <a:r>
                        <a:rPr lang="en-US" sz="2000" b="1" kern="100" dirty="0" err="1" smtClean="0">
                          <a:effectLst/>
                        </a:rPr>
                        <a:t>fnn</a:t>
                      </a:r>
                      <a:r>
                        <a:rPr lang="en-US" sz="2000" b="1" kern="100" dirty="0">
                          <a:effectLst/>
                        </a:rPr>
                        <a:t>)</a:t>
                      </a:r>
                      <a:endParaRPr lang="zh-CN" sz="20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100" dirty="0">
                          <a:effectLst/>
                        </a:rPr>
                        <a:t>Rate=0.99(SNN)</a:t>
                      </a:r>
                      <a:endParaRPr lang="zh-CN" sz="20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000" b="1" kern="100" dirty="0">
                          <a:effectLst/>
                        </a:rPr>
                        <a:t>更有效防止泛化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100" dirty="0">
                          <a:effectLst/>
                        </a:rPr>
                        <a:t>Early </a:t>
                      </a:r>
                      <a:r>
                        <a:rPr lang="en-US" sz="2000" b="1" kern="100" dirty="0" smtClean="0">
                          <a:effectLst/>
                        </a:rPr>
                        <a:t>stopping: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altLang="en-US" sz="2000" b="1" kern="100" dirty="0" smtClean="0">
                          <a:effectLst/>
                        </a:rPr>
                        <a:t>当两次循环时，</a:t>
                      </a:r>
                      <a:r>
                        <a:rPr lang="en-US" altLang="zh-CN" sz="2000" b="1" kern="100" dirty="0" smtClean="0">
                          <a:effectLst/>
                        </a:rPr>
                        <a:t>weight</a:t>
                      </a:r>
                      <a:r>
                        <a:rPr lang="zh-CN" altLang="en-US" sz="2000" b="1" kern="100" dirty="0" smtClean="0">
                          <a:effectLst/>
                        </a:rPr>
                        <a:t>的更新差不大于</a:t>
                      </a:r>
                      <a:r>
                        <a:rPr lang="en-US" altLang="zh-CN" sz="2000" b="1" kern="100" dirty="0" smtClean="0">
                          <a:effectLst/>
                        </a:rPr>
                        <a:t>0.01</a:t>
                      </a:r>
                      <a:r>
                        <a:rPr lang="zh-CN" altLang="en-US" sz="2000" b="1" kern="100" dirty="0" smtClean="0">
                          <a:effectLst/>
                        </a:rPr>
                        <a:t>，就停止循环</a:t>
                      </a:r>
                      <a:endParaRPr lang="en-US" altLang="zh-CN" sz="20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100" dirty="0" smtClean="0">
                          <a:effectLst/>
                        </a:rPr>
                        <a:t>50</a:t>
                      </a:r>
                      <a:r>
                        <a:rPr lang="en-US" sz="2000" b="1" kern="100" dirty="0" smtClean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000" b="1" kern="100" dirty="0" smtClean="0">
                          <a:effectLst/>
                        </a:rPr>
                        <a:t>7</a:t>
                      </a:r>
                      <a:endParaRPr lang="en-US" sz="20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endParaRPr lang="en-US" sz="20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7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Regularization:L2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Or L1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altLang="en-US" sz="20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正则项是</a:t>
                      </a:r>
                      <a:r>
                        <a:rPr lang="en-US" altLang="zh-CN" sz="20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L2 Norm </a:t>
                      </a:r>
                      <a:r>
                        <a:rPr lang="zh-CN" altLang="en-US" sz="20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还是</a:t>
                      </a:r>
                      <a:r>
                        <a:rPr lang="en-US" altLang="zh-CN" sz="20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L1</a:t>
                      </a:r>
                      <a:r>
                        <a:rPr lang="en-US" altLang="zh-CN" sz="2000" b="1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Norm 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b="1" kern="100" dirty="0" err="1" smtClean="0">
                          <a:effectLst/>
                        </a:rPr>
                        <a:t>Negative_sampling</a:t>
                      </a:r>
                      <a:endParaRPr lang="en-US" altLang="zh-CN" sz="20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altLang="zh-CN" sz="1600" b="1" kern="100" dirty="0" smtClean="0">
                          <a:effectLst/>
                        </a:rPr>
                        <a:t>因为大部分值是</a:t>
                      </a:r>
                      <a:r>
                        <a:rPr lang="en-US" altLang="zh-CN" sz="1600" b="1" kern="100" dirty="0" smtClean="0">
                          <a:effectLst/>
                        </a:rPr>
                        <a:t>0</a:t>
                      </a:r>
                      <a:endParaRPr lang="zh-CN" altLang="zh-CN" sz="1600" b="1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altLang="zh-CN" sz="1600" b="1" kern="100" dirty="0" smtClean="0">
                          <a:effectLst/>
                        </a:rPr>
                        <a:t>只对</a:t>
                      </a:r>
                      <a:r>
                        <a:rPr lang="zh-CN" altLang="en-US" sz="1600" b="1" kern="100" dirty="0" smtClean="0">
                          <a:effectLst/>
                        </a:rPr>
                        <a:t>部分</a:t>
                      </a:r>
                      <a:r>
                        <a:rPr lang="en-US" altLang="zh-CN" sz="1600" b="1" kern="100" dirty="0" smtClean="0">
                          <a:effectLst/>
                        </a:rPr>
                        <a:t>Positive unit </a:t>
                      </a:r>
                      <a:r>
                        <a:rPr lang="zh-CN" altLang="zh-CN" sz="1600" b="1" kern="100" dirty="0" smtClean="0">
                          <a:effectLst/>
                        </a:rPr>
                        <a:t>更新的更新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b="1" kern="100" dirty="0" smtClean="0">
                          <a:effectLst/>
                        </a:rPr>
                        <a:t> </a:t>
                      </a:r>
                      <a:endParaRPr lang="zh-CN" altLang="zh-CN" sz="2000" b="1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23160" y="4180344"/>
            <a:ext cx="62624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Simply adding penalty to all parameters means you have to update 1 million weights in one </a:t>
            </a:r>
            <a:r>
              <a:rPr lang="en-US" altLang="zh-CN" sz="2800" dirty="0" smtClean="0"/>
              <a:t>batch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but actually most of the parameters do not contribute to the objective.</a:t>
            </a:r>
            <a:br>
              <a:rPr lang="en-US" altLang="zh-CN" sz="2800" dirty="0"/>
            </a:br>
            <a:endParaRPr lang="zh-CN" altLang="zh-CN" sz="2800" dirty="0"/>
          </a:p>
          <a:p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959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4" y="187481"/>
            <a:ext cx="8880589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600" dirty="0"/>
              <a:t>问题：</a:t>
            </a:r>
            <a:r>
              <a:rPr lang="en-US" altLang="zh-CN" sz="3600" dirty="0"/>
              <a:t>CTR-prediction</a:t>
            </a:r>
            <a:endParaRPr lang="zh-CN" altLang="en-US" sz="36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37046" y="1340768"/>
            <a:ext cx="9314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解决</a:t>
            </a:r>
            <a:r>
              <a:rPr lang="en-US" altLang="zh-CN" sz="3200" b="1" dirty="0" smtClean="0"/>
              <a:t>CTR-Prediction </a:t>
            </a:r>
            <a:r>
              <a:rPr lang="zh-CN" altLang="en-US" sz="3200" b="1" dirty="0" smtClean="0"/>
              <a:t>问题的流程图</a:t>
            </a:r>
            <a:endParaRPr lang="zh-CN" altLang="en-US" sz="3200" b="1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15264268"/>
              </p:ext>
            </p:extLst>
          </p:nvPr>
        </p:nvGraphicFramePr>
        <p:xfrm>
          <a:off x="2032529" y="718961"/>
          <a:ext cx="9465658" cy="542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17267" y="4219309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One-hot encoding</a:t>
            </a:r>
            <a:endParaRPr lang="zh-CN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89675" y="4076703"/>
            <a:ext cx="20131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Training</a:t>
            </a:r>
            <a:r>
              <a:rPr lang="en-US" altLang="zh-CN" sz="2800" b="1" dirty="0" smtClean="0"/>
              <a:t> &amp; Modifying parameters</a:t>
            </a:r>
            <a:r>
              <a:rPr lang="en-US" altLang="zh-CN" sz="3200" b="1" dirty="0" smtClean="0"/>
              <a:t> </a:t>
            </a:r>
            <a:endParaRPr lang="zh-CN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1326706" y="2085260"/>
            <a:ext cx="34747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IP, </a:t>
            </a:r>
            <a:r>
              <a:rPr lang="en-US" altLang="zh-CN" sz="2400" b="1" dirty="0" smtClean="0"/>
              <a:t>region city, </a:t>
            </a:r>
            <a:r>
              <a:rPr lang="en-US" altLang="zh-CN" sz="2400" b="1" dirty="0"/>
              <a:t>domain, URL</a:t>
            </a:r>
            <a:r>
              <a:rPr lang="en-US" altLang="zh-CN" sz="2400" b="1" dirty="0" smtClean="0"/>
              <a:t>, </a:t>
            </a:r>
            <a:r>
              <a:rPr lang="en-US" altLang="zh-CN" sz="2400" b="1" dirty="0"/>
              <a:t>creative ID, user </a:t>
            </a:r>
            <a:r>
              <a:rPr lang="en-US" altLang="zh-CN" sz="2400" b="1" dirty="0" smtClean="0"/>
              <a:t>tags</a:t>
            </a:r>
            <a:endParaRPr lang="zh-CN" altLang="zh-C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28287" y="1962149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Sigmoid function:</a:t>
            </a:r>
          </a:p>
          <a:p>
            <a:pPr algn="ctr"/>
            <a:r>
              <a:rPr lang="en-US" altLang="zh-CN" sz="3200" b="1" dirty="0" smtClean="0"/>
              <a:t>0 or 1</a:t>
            </a:r>
            <a:endParaRPr lang="zh-CN" altLang="en-US" sz="3200" b="1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9315-66A6-4E6E-8998-BE520258E1B2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实际实验：调参</a:t>
            </a: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EF-676D-41DF-B66F-5DB87788DE5B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69332"/>
              </p:ext>
            </p:extLst>
          </p:nvPr>
        </p:nvGraphicFramePr>
        <p:xfrm>
          <a:off x="1057028" y="1312916"/>
          <a:ext cx="10513167" cy="3404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4180"/>
                <a:gridCol w="1286219"/>
                <a:gridCol w="2192571"/>
                <a:gridCol w="3218317"/>
                <a:gridCol w="1501880"/>
              </a:tblGrid>
              <a:tr h="11802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kern="100" dirty="0">
                          <a:effectLst/>
                        </a:rPr>
                        <a:t>Learning rate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kern="100" dirty="0">
                          <a:effectLst/>
                        </a:rPr>
                        <a:t>M</a:t>
                      </a:r>
                      <a:r>
                        <a:rPr lang="zh-CN" sz="2400" kern="100" dirty="0">
                          <a:effectLst/>
                        </a:rPr>
                        <a:t>值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kern="100" dirty="0">
                          <a:effectLst/>
                        </a:rPr>
                        <a:t>神经网络层数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kern="100" dirty="0">
                          <a:effectLst/>
                        </a:rPr>
                        <a:t>网络结构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400" kern="100" dirty="0" err="1">
                          <a:effectLst/>
                        </a:rPr>
                        <a:t>Arichetecture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zh-CN" sz="2400" kern="100" dirty="0">
                          <a:effectLst/>
                        </a:rPr>
                        <a:t>激活函数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800" kern="100" dirty="0"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zh-CN" sz="2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800" kern="100" dirty="0" smtClean="0">
                          <a:effectLst/>
                        </a:rPr>
                        <a:t> </a:t>
                      </a:r>
                      <a:r>
                        <a:rPr lang="zh-CN" altLang="en-US" sz="2800" kern="100" dirty="0" smtClean="0">
                          <a:effectLst/>
                        </a:rPr>
                        <a:t>（）   </a:t>
                      </a:r>
                      <a:r>
                        <a:rPr lang="en-US" altLang="zh-CN" sz="2800" kern="100" dirty="0" smtClean="0">
                          <a:effectLst/>
                        </a:rPr>
                        <a:t>(200,300,100)</a:t>
                      </a:r>
                      <a:endParaRPr lang="en-US" sz="28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800" kern="100" dirty="0">
                          <a:effectLst/>
                        </a:rPr>
                        <a:t>Linear</a:t>
                      </a:r>
                      <a:endParaRPr lang="zh-CN" sz="2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800" kern="100">
                          <a:effectLst/>
                        </a:rPr>
                        <a:t>0.1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800" kern="10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8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endParaRPr lang="en-US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800" kern="100" dirty="0">
                          <a:effectLst/>
                        </a:rPr>
                        <a:t>Sigmoid</a:t>
                      </a:r>
                      <a:endParaRPr lang="zh-CN" sz="2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800" kern="100">
                          <a:effectLst/>
                        </a:rPr>
                        <a:t>0.01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800" kern="100" dirty="0">
                          <a:effectLst/>
                        </a:rPr>
                        <a:t>4</a:t>
                      </a:r>
                      <a:endParaRPr lang="zh-CN" sz="2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800" kern="10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endParaRPr lang="en-US" sz="2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800" kern="100" dirty="0" err="1">
                          <a:effectLst/>
                          <a:highlight>
                            <a:srgbClr val="FFFF00"/>
                          </a:highlight>
                        </a:rPr>
                        <a:t>tanh</a:t>
                      </a:r>
                      <a:endParaRPr lang="zh-CN" sz="2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124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63" y="2204864"/>
            <a:ext cx="9906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063" y="3049223"/>
            <a:ext cx="1055195" cy="127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258" y="3854759"/>
            <a:ext cx="1036769" cy="125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556935" y="4931876"/>
            <a:ext cx="6612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3981450" algn="l"/>
              </a:tabLst>
            </a:pPr>
            <a:r>
              <a:rPr lang="zh-CN" altLang="zh-CN" sz="2800" b="1" kern="100" dirty="0"/>
              <a:t>层数太高，</a:t>
            </a:r>
            <a:r>
              <a:rPr lang="en-US" altLang="zh-CN" sz="2800" b="1" kern="100" dirty="0" smtClean="0"/>
              <a:t>weight</a:t>
            </a:r>
            <a:r>
              <a:rPr lang="zh-CN" altLang="en-US" sz="2800" b="1" kern="100" dirty="0" smtClean="0"/>
              <a:t>个数</a:t>
            </a:r>
            <a:r>
              <a:rPr lang="zh-CN" altLang="zh-CN" sz="2800" b="1" kern="100" dirty="0" smtClean="0"/>
              <a:t>太</a:t>
            </a:r>
            <a:r>
              <a:rPr lang="zh-CN" altLang="zh-CN" sz="2800" b="1" kern="100" dirty="0"/>
              <a:t>多，并不有效。</a:t>
            </a:r>
            <a:endParaRPr lang="zh-CN" altLang="zh-CN" sz="2800" b="1" kern="1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357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750C-CD7E-4D36-B221-2214B5CB562A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737" y="690562"/>
            <a:ext cx="82677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评估：</a:t>
            </a:r>
            <a:r>
              <a:rPr lang="en-US" altLang="zh-CN" sz="2800" dirty="0" smtClean="0"/>
              <a:t>test error= AUC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LOGLOSS ; RMSE</a:t>
            </a: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EF-676D-41DF-B66F-5DB87788DE5B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99" y="1556792"/>
            <a:ext cx="9150350" cy="4425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79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评估：</a:t>
            </a:r>
            <a:r>
              <a:rPr lang="en-US" altLang="zh-CN" sz="2800" dirty="0" smtClean="0"/>
              <a:t>test error= AUC</a:t>
            </a: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EF-676D-41DF-B66F-5DB87788DE5B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63" y="967670"/>
            <a:ext cx="7344816" cy="574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2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评估：</a:t>
            </a:r>
            <a:r>
              <a:rPr lang="en-US" altLang="zh-CN" sz="2800" dirty="0" smtClean="0"/>
              <a:t>test error= AUC</a:t>
            </a:r>
            <a:endParaRPr lang="en-US" altLang="zh-CN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EF-676D-41DF-B66F-5DB87788DE5B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63" y="920933"/>
            <a:ext cx="7344816" cy="574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429114" y="5464179"/>
            <a:ext cx="952871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AUC</a:t>
            </a:r>
            <a:r>
              <a:rPr lang="zh-CN" altLang="en-US" b="1" dirty="0"/>
              <a:t>（</a:t>
            </a:r>
            <a:r>
              <a:rPr lang="en-US" altLang="zh-CN" b="1" dirty="0"/>
              <a:t>Area Under Curve</a:t>
            </a:r>
            <a:r>
              <a:rPr lang="zh-CN" altLang="en-US" b="1" dirty="0"/>
              <a:t>）被定义为</a:t>
            </a:r>
            <a:r>
              <a:rPr lang="en-US" altLang="zh-CN" b="1" dirty="0"/>
              <a:t>ROC</a:t>
            </a:r>
            <a:r>
              <a:rPr lang="zh-CN" altLang="en-US" b="1" dirty="0"/>
              <a:t>曲线下的面积，显然这个面积的数值不会大于</a:t>
            </a:r>
            <a:r>
              <a:rPr lang="en-US" altLang="zh-CN" b="1" dirty="0"/>
              <a:t>1</a:t>
            </a:r>
            <a:r>
              <a:rPr lang="zh-CN" altLang="en-US" b="1" dirty="0"/>
              <a:t>。又由于</a:t>
            </a:r>
            <a:r>
              <a:rPr lang="en-US" altLang="zh-CN" b="1" dirty="0"/>
              <a:t>ROC</a:t>
            </a:r>
            <a:r>
              <a:rPr lang="zh-CN" altLang="en-US" b="1" dirty="0"/>
              <a:t>曲线一般都处于</a:t>
            </a:r>
            <a:r>
              <a:rPr lang="en-US" altLang="zh-CN" b="1" dirty="0"/>
              <a:t>y=x</a:t>
            </a:r>
            <a:r>
              <a:rPr lang="zh-CN" altLang="en-US" b="1" dirty="0"/>
              <a:t>这条直线的上方，所以</a:t>
            </a:r>
            <a:r>
              <a:rPr lang="en-US" altLang="zh-CN" b="1" dirty="0"/>
              <a:t>AUC</a:t>
            </a:r>
            <a:r>
              <a:rPr lang="zh-CN" altLang="en-US" b="1" dirty="0"/>
              <a:t>的取值范围在</a:t>
            </a:r>
            <a:r>
              <a:rPr lang="en-US" altLang="zh-CN" b="1" dirty="0"/>
              <a:t>0.5</a:t>
            </a:r>
            <a:r>
              <a:rPr lang="zh-CN" altLang="en-US" b="1" dirty="0"/>
              <a:t>和</a:t>
            </a:r>
            <a:r>
              <a:rPr lang="en-US" altLang="zh-CN" b="1" dirty="0"/>
              <a:t>1</a:t>
            </a:r>
            <a:r>
              <a:rPr lang="zh-CN" altLang="en-US" b="1" dirty="0"/>
              <a:t>之间。使用</a:t>
            </a:r>
            <a:r>
              <a:rPr lang="en-US" altLang="zh-CN" b="1" dirty="0"/>
              <a:t>AUC</a:t>
            </a:r>
            <a:r>
              <a:rPr lang="zh-CN" altLang="en-US" b="1" dirty="0"/>
              <a:t>值作为评价标准是因为很多时候</a:t>
            </a:r>
            <a:r>
              <a:rPr lang="en-US" altLang="zh-CN" b="1" dirty="0"/>
              <a:t>ROC</a:t>
            </a:r>
            <a:r>
              <a:rPr lang="zh-CN" altLang="en-US" b="1" dirty="0"/>
              <a:t>曲线并不能清晰的说明哪个分类器的效果更好，而作为一个数值，对应</a:t>
            </a:r>
            <a:r>
              <a:rPr lang="en-US" altLang="zh-CN" b="1" dirty="0"/>
              <a:t>AUC</a:t>
            </a:r>
            <a:r>
              <a:rPr lang="zh-CN" altLang="en-US" b="1" dirty="0"/>
              <a:t>更大的分类器效果更好。</a:t>
            </a:r>
          </a:p>
        </p:txBody>
      </p:sp>
    </p:spTree>
    <p:extLst>
      <p:ext uri="{BB962C8B-B14F-4D97-AF65-F5344CB8AC3E}">
        <p14:creationId xmlns:p14="http://schemas.microsoft.com/office/powerpoint/2010/main" val="169216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400" b="1" dirty="0" smtClean="0"/>
              <a:t>实用性：</a:t>
            </a:r>
            <a:endParaRPr lang="en-US" altLang="zh-CN" sz="44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EF-676D-41DF-B66F-5DB87788DE5B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57" y="1124744"/>
            <a:ext cx="60769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IE" altLang="zh-CN" sz="4400" b="1" dirty="0" smtClean="0"/>
              <a:t>RESEARCH DESIGN</a:t>
            </a:r>
            <a:r>
              <a:rPr lang="en-IE" altLang="zh-CN" sz="4400" b="1" dirty="0"/>
              <a:t> </a:t>
            </a:r>
            <a:endParaRPr lang="en-US" altLang="zh-CN" sz="44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EF-676D-41DF-B66F-5DB87788DE5B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DNN </a:t>
            </a:r>
            <a:r>
              <a:rPr lang="zh-CN" altLang="en-US" dirty="0" smtClean="0"/>
              <a:t>论文报告 马一清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36818"/>
              </p:ext>
            </p:extLst>
          </p:nvPr>
        </p:nvGraphicFramePr>
        <p:xfrm>
          <a:off x="2857227" y="1916832"/>
          <a:ext cx="6362748" cy="241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748"/>
              </a:tblGrid>
              <a:tr h="811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Things</a:t>
                      </a:r>
                      <a:r>
                        <a:rPr lang="en-US" altLang="zh-CN" sz="2400" b="1" baseline="0" dirty="0" smtClean="0"/>
                        <a:t> on the waiting list:</a:t>
                      </a:r>
                      <a:endParaRPr lang="zh-CN" altLang="en-US" sz="2400" b="1" dirty="0"/>
                    </a:p>
                  </a:txBody>
                  <a:tcPr anchor="ctr"/>
                </a:tc>
              </a:tr>
              <a:tr h="552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1.Data</a:t>
                      </a:r>
                      <a:r>
                        <a:rPr lang="en-US" altLang="zh-CN" sz="2000" b="1" baseline="0" dirty="0" smtClean="0"/>
                        <a:t> Preparation</a:t>
                      </a:r>
                      <a:endParaRPr lang="zh-CN" altLang="en-US" sz="2000" b="1" dirty="0"/>
                    </a:p>
                  </a:txBody>
                  <a:tcPr anchor="ctr"/>
                </a:tc>
              </a:tr>
              <a:tr h="496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2.Training</a:t>
                      </a:r>
                      <a:r>
                        <a:rPr lang="en-US" altLang="zh-CN" sz="2000" b="1" baseline="0" dirty="0" smtClean="0"/>
                        <a:t> FNN model</a:t>
                      </a:r>
                    </a:p>
                  </a:txBody>
                  <a:tcPr anchor="ctr"/>
                </a:tc>
              </a:tr>
              <a:tr h="552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3.Evaluation</a:t>
                      </a:r>
                      <a:endParaRPr lang="zh-CN" altLang="en-US" sz="2000" b="1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8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4400" b="1" dirty="0" smtClean="0"/>
              <a:t>Data example</a:t>
            </a:r>
          </a:p>
          <a:p>
            <a:pPr>
              <a:defRPr/>
            </a:pPr>
            <a:endParaRPr lang="en-US" altLang="zh-CN" sz="1400" b="1" dirty="0" smtClean="0"/>
          </a:p>
          <a:p>
            <a:pPr>
              <a:defRPr/>
            </a:pPr>
            <a:r>
              <a:rPr lang="en-US" altLang="zh-CN" sz="2400" b="1" dirty="0" smtClean="0"/>
              <a:t>Total sum:1975980.                   </a:t>
            </a:r>
          </a:p>
          <a:p>
            <a:pPr>
              <a:defRPr/>
            </a:pPr>
            <a:endParaRPr lang="en-US" altLang="zh-CN" sz="2400" b="1" dirty="0"/>
          </a:p>
          <a:p>
            <a:pPr>
              <a:defRPr/>
            </a:pPr>
            <a:endParaRPr lang="en-US" altLang="zh-CN" sz="2400" b="1" dirty="0" smtClean="0"/>
          </a:p>
          <a:p>
            <a:pPr>
              <a:defRPr/>
            </a:pPr>
            <a:endParaRPr lang="en-US" altLang="zh-CN" sz="2400" b="1" dirty="0"/>
          </a:p>
          <a:p>
            <a:pPr>
              <a:defRPr/>
            </a:pPr>
            <a:endParaRPr lang="en-US" altLang="zh-CN" sz="2400" b="1" dirty="0" smtClean="0"/>
          </a:p>
          <a:p>
            <a:pPr>
              <a:defRPr/>
            </a:pPr>
            <a:endParaRPr lang="en-US" altLang="zh-CN" sz="2400" b="1" dirty="0" smtClean="0"/>
          </a:p>
          <a:p>
            <a:pPr>
              <a:defRPr/>
            </a:pPr>
            <a:endParaRPr lang="en-US" altLang="zh-CN" sz="2400" b="1" dirty="0"/>
          </a:p>
          <a:p>
            <a:endParaRPr lang="zh-CN" altLang="en-US" sz="36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EF-676D-41DF-B66F-5DB87788DE5B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59338"/>
              </p:ext>
            </p:extLst>
          </p:nvPr>
        </p:nvGraphicFramePr>
        <p:xfrm>
          <a:off x="123160" y="1622774"/>
          <a:ext cx="11963559" cy="113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71"/>
                <a:gridCol w="1348592"/>
                <a:gridCol w="1008112"/>
                <a:gridCol w="648072"/>
                <a:gridCol w="864096"/>
                <a:gridCol w="1008112"/>
                <a:gridCol w="936104"/>
                <a:gridCol w="648072"/>
                <a:gridCol w="504056"/>
                <a:gridCol w="720080"/>
                <a:gridCol w="1008112"/>
                <a:gridCol w="792088"/>
                <a:gridCol w="1056884"/>
                <a:gridCol w="743316"/>
                <a:gridCol w="228492"/>
              </a:tblGrid>
              <a:tr h="57606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数据形式</a:t>
                      </a:r>
                      <a:endParaRPr lang="zh-CN" altLang="en-US" sz="16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DT-TIME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Province</a:t>
                      </a:r>
                      <a:endParaRPr lang="en-IE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City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District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Channel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Domain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Slot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tag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Hour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Terminal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Agent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Material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CPM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click</a:t>
                      </a:r>
                    </a:p>
                  </a:txBody>
                  <a:tcPr vert="eaVert" anchor="ctr"/>
                </a:tc>
              </a:tr>
              <a:tr h="559920">
                <a:tc vMerge="1">
                  <a:txBody>
                    <a:bodyPr/>
                    <a:lstStyle/>
                    <a:p>
                      <a:pPr algn="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2014/6/28 14:00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9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4400" b="1" dirty="0" smtClean="0"/>
              <a:t>Table</a:t>
            </a:r>
            <a:endParaRPr lang="zh-CN" altLang="en-US" sz="36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EF-676D-41DF-B66F-5DB87788DE5B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43909"/>
              </p:ext>
            </p:extLst>
          </p:nvPr>
        </p:nvGraphicFramePr>
        <p:xfrm>
          <a:off x="2137147" y="1196752"/>
          <a:ext cx="8479141" cy="525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242"/>
                <a:gridCol w="3672408"/>
                <a:gridCol w="3080491"/>
              </a:tblGrid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名称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意义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Domain</a:t>
                      </a:r>
                      <a:r>
                        <a:rPr lang="zh-CN" altLang="en-US" sz="1600" dirty="0" smtClean="0"/>
                        <a:t>维度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DT-TIME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数据采集时间，精确到秒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169160</a:t>
                      </a:r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个不同的采集时间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Province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数据采集省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个省</a:t>
                      </a:r>
                      <a:endParaRPr lang="en-US" altLang="zh-CN" sz="16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数据采集城市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17</a:t>
                      </a:r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个不同城市</a:t>
                      </a:r>
                      <a:endParaRPr lang="en-US" altLang="zh-CN" sz="16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293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District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数据采集区县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2321</a:t>
                      </a:r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个不同区域</a:t>
                      </a:r>
                      <a:endParaRPr lang="en-US" altLang="zh-CN" sz="16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Channel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广告交易平台的名称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417</a:t>
                      </a:r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个不同交易平台</a:t>
                      </a:r>
                    </a:p>
                  </a:txBody>
                  <a:tcPr anchor="ctr"/>
                </a:tc>
              </a:tr>
              <a:tr h="363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Domain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数据采集的域名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34</a:t>
                      </a:r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个不同域名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63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Slot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域名下的广告广告位置</a:t>
                      </a:r>
                      <a:endParaRPr lang="en-US" altLang="zh-CN" sz="16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</a:t>
                      </a:r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个不同位置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63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Tag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用户兴趣标签</a:t>
                      </a:r>
                      <a:endParaRPr lang="en-US" altLang="zh-CN" sz="16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40</a:t>
                      </a:r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种用户兴趣标签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63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Hour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距离该用户标签生成过去几小时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579</a:t>
                      </a:r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个不同的时间距离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63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Terminal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用户设备的终端类型：手机</a:t>
                      </a:r>
                      <a:r>
                        <a:rPr lang="en-US" altLang="zh-CN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/pc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种不同的设备信息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63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Agent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浏览器信息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种浏览器信息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63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Material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广告素材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种广告素材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639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CPM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竞价指标 </a:t>
                      </a:r>
                      <a:r>
                        <a:rPr lang="en-IE" altLang="zh-CN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Cost Per Mille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861</a:t>
                      </a:r>
                      <a:r>
                        <a:rPr lang="zh-CN" altLang="en-US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种不同竞价指标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293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Click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用户是否会点击该广告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0/1</a:t>
                      </a:r>
                      <a:endParaRPr lang="zh-CN" altLang="en-US" sz="16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1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4400" b="1" dirty="0" smtClean="0"/>
              <a:t>Data preparation</a:t>
            </a:r>
            <a:endParaRPr lang="zh-CN" altLang="en-US" sz="36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EF-676D-41DF-B66F-5DB87788DE5B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741" y="1196752"/>
            <a:ext cx="107952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通过对数据的分析，最后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选取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:City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District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Domain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Slot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Tag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Hour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Terminal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Agent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Material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个特征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来对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做预估。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维度太高，要做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数据清洗。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City and District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缺失交互信息，要做数据合成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Hour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做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数据归一化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做完以上三条后，通过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One-hot encoding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将数据变成标准输入。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每一条数据形如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[0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(0,0,0,…1,..0),….,(0,1,0,0,0…,0,0)]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第一维为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label,3452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完整数据输入为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1975980*3451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的矩阵。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再做数据变换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将数据为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的位置记录下来写入日志文档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[a1,a2,a3,a4,a5,a6,a7,a8,a9,a10]</a:t>
            </a:r>
          </a:p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完整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数据输入为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1975980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的矩阵。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划分数据集为</a:t>
            </a:r>
            <a:r>
              <a:rPr lang="en-US" altLang="zh-CN" sz="2000" b="1" dirty="0" err="1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train,test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大致数量比为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5:1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6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4" y="187481"/>
            <a:ext cx="8880589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3599" dirty="0" err="1" smtClean="0"/>
              <a:t>LR:Logistic</a:t>
            </a:r>
            <a:r>
              <a:rPr lang="en-US" altLang="zh-CN" sz="3599" dirty="0" smtClean="0"/>
              <a:t> Regression</a:t>
            </a:r>
            <a:endParaRPr lang="en-US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55922" y="198884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在论文</a:t>
            </a:r>
            <a:r>
              <a:rPr lang="en-US" altLang="zh-CN" dirty="0" smtClean="0"/>
              <a:t>related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24530" y="3244334"/>
            <a:ext cx="4546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locations, top unigrams, combination features,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9" y="1499831"/>
            <a:ext cx="9820902" cy="3489005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4213-8EFA-4A63-A1C1-B2192DF5713E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05899" y="191189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线性模型</a:t>
            </a:r>
            <a:endParaRPr lang="en-US" altLang="zh-CN" sz="2800" b="1" dirty="0" smtClean="0"/>
          </a:p>
        </p:txBody>
      </p:sp>
      <p:sp>
        <p:nvSpPr>
          <p:cNvPr id="9" name="矩形 8"/>
          <p:cNvSpPr/>
          <p:nvPr/>
        </p:nvSpPr>
        <p:spPr>
          <a:xfrm>
            <a:off x="588645" y="5028725"/>
            <a:ext cx="114389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首先：</a:t>
            </a:r>
            <a:r>
              <a:rPr lang="en-US" altLang="zh-CN" sz="2400" b="1" dirty="0" smtClean="0"/>
              <a:t>CNN</a:t>
            </a:r>
            <a:r>
              <a:rPr lang="zh-CN" altLang="en-US" sz="2400" b="1" dirty="0" smtClean="0"/>
              <a:t>非线性，效果好于</a:t>
            </a:r>
            <a:r>
              <a:rPr lang="en-US" altLang="zh-CN" sz="2400" b="1" dirty="0" smtClean="0"/>
              <a:t>logistic regression</a:t>
            </a:r>
            <a:r>
              <a:rPr lang="zh-CN" altLang="en-US" sz="2400" b="1" dirty="0" smtClean="0"/>
              <a:t>线性，因此采用</a:t>
            </a:r>
            <a:r>
              <a:rPr lang="en-US" altLang="zh-CN" sz="2400" b="1" dirty="0" smtClean="0"/>
              <a:t>CNN</a:t>
            </a:r>
            <a:endParaRPr lang="en-US" altLang="zh-CN" sz="2400" b="1" dirty="0"/>
          </a:p>
          <a:p>
            <a:r>
              <a:rPr lang="zh-CN" altLang="en-US" sz="2400" b="1" dirty="0" smtClean="0"/>
              <a:t>其次，</a:t>
            </a:r>
            <a:r>
              <a:rPr lang="en-US" altLang="zh-CN" sz="2400" b="1" dirty="0" smtClean="0"/>
              <a:t>CNN</a:t>
            </a:r>
            <a:r>
              <a:rPr lang="zh-CN" altLang="en-US" sz="2400" b="1" dirty="0" smtClean="0"/>
              <a:t>的问题在于第一层，</a:t>
            </a:r>
            <a:r>
              <a:rPr lang="en-US" altLang="zh-CN" sz="2400" b="1" dirty="0" smtClean="0"/>
              <a:t>one-hot encoding </a:t>
            </a:r>
            <a:r>
              <a:rPr lang="zh-CN" altLang="en-US" sz="2400" b="1" dirty="0" smtClean="0"/>
              <a:t>出来的特征太多，造成</a:t>
            </a:r>
            <a:r>
              <a:rPr lang="en-US" altLang="zh-CN" sz="2400" b="1" dirty="0" smtClean="0"/>
              <a:t>weight </a:t>
            </a:r>
            <a:r>
              <a:rPr lang="zh-CN" altLang="en-US" sz="2400" b="1" dirty="0" smtClean="0"/>
              <a:t>太多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472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62741" y="266780"/>
            <a:ext cx="1392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3600" b="1" dirty="0" smtClean="0"/>
              <a:t>Parameter setting</a:t>
            </a:r>
            <a:endParaRPr lang="en-US" altLang="zh-CN" sz="36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EF-676D-41DF-B66F-5DB87788DE5B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30</a:t>
            </a:fld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14625"/>
              </p:ext>
            </p:extLst>
          </p:nvPr>
        </p:nvGraphicFramePr>
        <p:xfrm>
          <a:off x="1417067" y="1412776"/>
          <a:ext cx="9272284" cy="2098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026"/>
                <a:gridCol w="1620183"/>
                <a:gridCol w="1649183"/>
                <a:gridCol w="936104"/>
                <a:gridCol w="2262521"/>
                <a:gridCol w="1969267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endParaRPr lang="zh-CN" sz="2000" kern="100" dirty="0">
                        <a:effectLst/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+mj-lt"/>
                          <a:ea typeface="宋体"/>
                          <a:cs typeface="Times New Roman"/>
                        </a:rPr>
                        <a:t>framework</a:t>
                      </a:r>
                      <a:endParaRPr lang="zh-CN" sz="2000" kern="100" dirty="0">
                        <a:effectLst/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kern="100" dirty="0">
                          <a:effectLst/>
                          <a:latin typeface="+mj-lt"/>
                        </a:rPr>
                        <a:t>Learning rate</a:t>
                      </a:r>
                      <a:endParaRPr lang="zh-CN" sz="2000" kern="100" dirty="0">
                        <a:effectLst/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+mj-lt"/>
                        </a:rPr>
                        <a:t>Layer </a:t>
                      </a:r>
                      <a:endParaRPr lang="zh-CN" sz="2000" kern="100" dirty="0">
                        <a:effectLst/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kern="100" dirty="0" err="1" smtClean="0">
                          <a:effectLst/>
                          <a:latin typeface="+mj-lt"/>
                        </a:rPr>
                        <a:t>Arichetecture</a:t>
                      </a:r>
                      <a:endParaRPr lang="zh-CN" sz="2000" kern="100" dirty="0">
                        <a:effectLst/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kern="100" dirty="0" smtClean="0">
                          <a:effectLst/>
                          <a:latin typeface="+mj-lt"/>
                        </a:rPr>
                        <a:t>activate</a:t>
                      </a:r>
                      <a:endParaRPr lang="zh-CN" sz="2000" kern="100" dirty="0">
                        <a:effectLst/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6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sz="20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2000" b="1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Theano</a:t>
                      </a: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’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0.01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(200,300,100)</a:t>
                      </a:r>
                      <a:endParaRPr lang="en-US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tanh</a:t>
                      </a:r>
                      <a:endParaRPr lang="zh-CN" altLang="zh-CN" sz="2000" b="1" kern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sz="20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2000" b="1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Theano</a:t>
                      </a: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’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0.01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(200,300,100)</a:t>
                      </a:r>
                      <a:endParaRPr lang="en-US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sigmoid</a:t>
                      </a:r>
                      <a:endParaRPr lang="zh-CN" altLang="en-US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sz="20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2000" b="1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Theano</a:t>
                      </a: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’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b="1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0.001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altLang="zh-CN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981450" algn="l"/>
                        </a:tabLst>
                      </a:pPr>
                      <a:r>
                        <a:rPr lang="en-US" sz="20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(200,200,200)</a:t>
                      </a:r>
                      <a:endParaRPr lang="en-US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tanh</a:t>
                      </a:r>
                      <a:endParaRPr lang="zh-CN" altLang="en-US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1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236385"/>
            <a:ext cx="13921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IE" altLang="zh-CN" b="1" dirty="0"/>
              <a:t>Doing list </a:t>
            </a:r>
            <a:r>
              <a:rPr lang="en-US" altLang="zh-CN" b="1" dirty="0" smtClean="0"/>
              <a:t>3.Evaluation</a:t>
            </a:r>
            <a:endParaRPr lang="zh-CN" altLang="en-US" sz="44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EDEF-676D-41DF-B66F-5DB87788DE5B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31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260836"/>
              </p:ext>
            </p:extLst>
          </p:nvPr>
        </p:nvGraphicFramePr>
        <p:xfrm>
          <a:off x="2634717" y="1165344"/>
          <a:ext cx="7423309" cy="435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576"/>
                <a:gridCol w="5530733"/>
              </a:tblGrid>
              <a:tr h="70293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Evaluation index</a:t>
                      </a:r>
                      <a:endParaRPr lang="zh-CN" altLang="en-US" sz="28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  <a:tr h="96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+mj-lt"/>
                        </a:rPr>
                        <a:t>Log-Loss</a:t>
                      </a:r>
                      <a:endParaRPr lang="zh-CN" altLang="en-US" sz="2000" b="1" dirty="0" smtClean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</a:tr>
              <a:tr h="1011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+mj-lt"/>
                        </a:rPr>
                        <a:t>RMSE</a:t>
                      </a:r>
                      <a:endParaRPr lang="en-US" altLang="zh-CN" sz="2400" b="1" baseline="0" dirty="0" smtClean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6732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j-lt"/>
                        </a:rPr>
                        <a:t>AUC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8"/>
          <a:stretch/>
        </p:blipFill>
        <p:spPr>
          <a:xfrm>
            <a:off x="4737990" y="2064712"/>
            <a:ext cx="4824536" cy="76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56" y="2933286"/>
            <a:ext cx="5095460" cy="8113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21" y="3744665"/>
            <a:ext cx="1892674" cy="18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4" y="187481"/>
            <a:ext cx="8880589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600" dirty="0"/>
              <a:t>问题：</a:t>
            </a:r>
            <a:r>
              <a:rPr lang="en-US" altLang="zh-CN" sz="3600" dirty="0"/>
              <a:t>CTR-prediction</a:t>
            </a:r>
            <a:endParaRPr lang="zh-CN" altLang="en-US" sz="36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37046" y="1340768"/>
            <a:ext cx="9314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解决</a:t>
            </a:r>
            <a:r>
              <a:rPr lang="en-US" altLang="zh-CN" sz="3200" b="1" dirty="0" smtClean="0"/>
              <a:t>CTR-Prediction </a:t>
            </a:r>
            <a:r>
              <a:rPr lang="zh-CN" altLang="en-US" sz="3200" b="1" dirty="0" smtClean="0"/>
              <a:t>问题的流程图</a:t>
            </a:r>
            <a:endParaRPr lang="zh-CN" altLang="en-US" sz="3200" b="1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71838070"/>
              </p:ext>
            </p:extLst>
          </p:nvPr>
        </p:nvGraphicFramePr>
        <p:xfrm>
          <a:off x="2032529" y="718961"/>
          <a:ext cx="9465658" cy="542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17267" y="4219309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One-hot encoding</a:t>
            </a:r>
            <a:endParaRPr lang="zh-CN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21922" y="4222776"/>
            <a:ext cx="20131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Training</a:t>
            </a:r>
            <a:r>
              <a:rPr lang="en-US" altLang="zh-CN" sz="2800" b="1" dirty="0" smtClean="0"/>
              <a:t> &amp; Modifying parameters</a:t>
            </a:r>
            <a:r>
              <a:rPr lang="en-US" altLang="zh-CN" sz="3200" b="1" dirty="0" smtClean="0"/>
              <a:t> </a:t>
            </a:r>
            <a:endParaRPr lang="zh-CN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1326706" y="2085260"/>
            <a:ext cx="34747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IP, </a:t>
            </a:r>
            <a:r>
              <a:rPr lang="en-US" altLang="zh-CN" sz="2400" b="1" dirty="0" smtClean="0"/>
              <a:t>region city, </a:t>
            </a:r>
            <a:r>
              <a:rPr lang="en-US" altLang="zh-CN" sz="2400" b="1" dirty="0"/>
              <a:t>domain, URL</a:t>
            </a:r>
            <a:r>
              <a:rPr lang="en-US" altLang="zh-CN" sz="2400" b="1" dirty="0" smtClean="0"/>
              <a:t>, </a:t>
            </a:r>
            <a:r>
              <a:rPr lang="en-US" altLang="zh-CN" sz="2400" b="1" dirty="0"/>
              <a:t>creative ID, user </a:t>
            </a:r>
            <a:r>
              <a:rPr lang="en-US" altLang="zh-CN" sz="2400" b="1" dirty="0" smtClean="0"/>
              <a:t>tags</a:t>
            </a:r>
            <a:endParaRPr lang="zh-CN" altLang="zh-C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28287" y="1962149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Sigmoid function:</a:t>
            </a:r>
          </a:p>
          <a:p>
            <a:pPr algn="ctr"/>
            <a:r>
              <a:rPr lang="en-US" altLang="zh-CN" sz="3200" b="1" dirty="0" smtClean="0"/>
              <a:t>0 or 1</a:t>
            </a:r>
            <a:endParaRPr lang="zh-CN" altLang="en-US" sz="3200" b="1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9315-66A6-4E6E-8998-BE520258E1B2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68125" y="5133849"/>
            <a:ext cx="2138812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FM——EMBEDDING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83805" y="4472963"/>
            <a:ext cx="2638117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DNN</a:t>
            </a:r>
          </a:p>
          <a:p>
            <a:pPr algn="ctr"/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深度神经网络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881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41315" y="298613"/>
            <a:ext cx="8880589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 smtClean="0"/>
              <a:t>本文的改进</a:t>
            </a:r>
            <a:r>
              <a:rPr lang="en-US" altLang="zh-CN" sz="3599" dirty="0" smtClean="0"/>
              <a:t>1</a:t>
            </a:r>
            <a:r>
              <a:rPr lang="zh-CN" altLang="en-US" sz="3599" dirty="0" smtClean="0"/>
              <a:t>：</a:t>
            </a:r>
            <a:r>
              <a:rPr lang="en-US" altLang="zh-CN" sz="3599" dirty="0" smtClean="0"/>
              <a:t>Embedding-FM</a:t>
            </a:r>
            <a:endParaRPr lang="en-US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1" y="1497138"/>
            <a:ext cx="11050241" cy="2817488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52A6-8DCD-4747-8902-1D0E95591F01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8537" y="4653136"/>
            <a:ext cx="105971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Embedding </a:t>
            </a:r>
            <a:r>
              <a:rPr lang="zh-CN" altLang="en-US" sz="2800" b="1" dirty="0"/>
              <a:t>：嵌入</a:t>
            </a:r>
            <a:endParaRPr lang="en-US" altLang="zh-CN" sz="2800" b="1" dirty="0"/>
          </a:p>
          <a:p>
            <a:pPr algn="ctr"/>
            <a:r>
              <a:rPr lang="en-US" altLang="zh-CN" sz="2800" b="1" dirty="0" err="1"/>
              <a:t>Factorisation_machine</a:t>
            </a:r>
            <a:r>
              <a:rPr lang="zh-CN" altLang="en-US" sz="2800" b="1" dirty="0"/>
              <a:t>实现</a:t>
            </a:r>
            <a:r>
              <a:rPr lang="en-US" altLang="zh-CN" sz="2800" b="1" dirty="0"/>
              <a:t>embedding</a:t>
            </a:r>
            <a:r>
              <a:rPr lang="zh-CN" altLang="en-US" sz="2800" b="1" dirty="0"/>
              <a:t>功能</a:t>
            </a:r>
            <a:endParaRPr lang="zh-CN" altLang="zh-CN" sz="2800" b="1" dirty="0"/>
          </a:p>
          <a:p>
            <a:pPr algn="ctr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25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41315" y="298613"/>
            <a:ext cx="8880589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3599" dirty="0" smtClean="0"/>
              <a:t>FM</a:t>
            </a:r>
            <a:r>
              <a:rPr lang="zh-CN" altLang="en-US" sz="3599" dirty="0" smtClean="0"/>
              <a:t>具体实现：</a:t>
            </a:r>
            <a:endParaRPr lang="en-US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52A6-8DCD-4747-8902-1D0E95591F01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73251" y="1268760"/>
            <a:ext cx="568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altLang="zh-CN" dirty="0"/>
              <a:t>http://blog.csdn.net/lujiandong1/article/details/53557047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67266" y="1779209"/>
            <a:ext cx="702791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FM </a:t>
            </a:r>
            <a:r>
              <a:rPr lang="zh-CN" altLang="en-US" sz="3600" b="1" dirty="0" smtClean="0"/>
              <a:t>分解模型</a:t>
            </a:r>
            <a:r>
              <a:rPr lang="en-US" altLang="zh-CN" sz="3600" b="1" dirty="0" smtClean="0"/>
              <a:t>embedding</a:t>
            </a:r>
            <a:endParaRPr lang="zh-CN" altLang="en-US" sz="36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4" y="2442166"/>
            <a:ext cx="10452454" cy="909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34" y="4167833"/>
            <a:ext cx="12227910" cy="1565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4" y="3351632"/>
            <a:ext cx="10452454" cy="818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371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0"/>
            <a:ext cx="13921149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3599" dirty="0"/>
              <a:t>FM</a:t>
            </a:r>
            <a:r>
              <a:rPr lang="zh-CN" altLang="en-US" sz="3599" dirty="0"/>
              <a:t>具体实现：</a:t>
            </a:r>
            <a:endParaRPr lang="en-US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282-E080-492D-BBBE-CAA15E9EC383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42" y="1556792"/>
            <a:ext cx="9049245" cy="5024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左大括号 3"/>
          <p:cNvSpPr/>
          <p:nvPr/>
        </p:nvSpPr>
        <p:spPr>
          <a:xfrm>
            <a:off x="2209154" y="3140968"/>
            <a:ext cx="685987" cy="3440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1588" y="3789040"/>
            <a:ext cx="15867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ALL THE 3-LAYER CALLED </a:t>
            </a:r>
          </a:p>
          <a:p>
            <a:pPr algn="ctr"/>
            <a:r>
              <a:rPr lang="en-US" altLang="zh-CN" sz="2800" b="1" dirty="0" smtClean="0"/>
              <a:t> FM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726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787921" y="0"/>
            <a:ext cx="13921149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3599" dirty="0"/>
              <a:t>FM</a:t>
            </a:r>
            <a:r>
              <a:rPr lang="zh-CN" altLang="en-US" sz="3599" dirty="0"/>
              <a:t>具体实现：</a:t>
            </a:r>
            <a:endParaRPr lang="en-US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282-E080-492D-BBBE-CAA15E9EC383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DNN </a:t>
            </a:r>
            <a:r>
              <a:rPr lang="zh-CN" altLang="en-US" smtClean="0"/>
              <a:t>论文报告 马一清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42" y="1556792"/>
            <a:ext cx="9049245" cy="5024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5" t="20405" r="31486"/>
          <a:stretch/>
        </p:blipFill>
        <p:spPr>
          <a:xfrm>
            <a:off x="-47448" y="3645915"/>
            <a:ext cx="4358819" cy="742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9" r="12130"/>
          <a:stretch/>
        </p:blipFill>
        <p:spPr>
          <a:xfrm>
            <a:off x="3947692" y="0"/>
            <a:ext cx="7930342" cy="1356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34193" y="5517232"/>
            <a:ext cx="429636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b="1" dirty="0" smtClean="0"/>
              <a:t>X</a:t>
            </a:r>
            <a:r>
              <a:rPr lang="zh-CN" altLang="en-US" b="1" dirty="0" smtClean="0"/>
              <a:t>层</a:t>
            </a:r>
            <a:r>
              <a:rPr lang="en-US" altLang="zh-CN" b="1" dirty="0" smtClean="0"/>
              <a:t>:sparse </a:t>
            </a:r>
            <a:r>
              <a:rPr lang="zh-CN" altLang="en-US" b="1" dirty="0" smtClean="0"/>
              <a:t>层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X=[0,0,0,0,1,0,0,0</a:t>
            </a:r>
            <a:r>
              <a:rPr lang="en-US" altLang="zh-CN" b="1" dirty="0"/>
              <a:t>,…1,0,0,…,1,…,1,1,0,0,0,0</a:t>
            </a:r>
            <a:r>
              <a:rPr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908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4" y="187481"/>
            <a:ext cx="8880589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 smtClean="0"/>
              <a:t>本文的改进</a:t>
            </a:r>
            <a:r>
              <a:rPr lang="en-US" altLang="zh-CN" sz="3599" dirty="0" smtClean="0"/>
              <a:t>2</a:t>
            </a:r>
            <a:r>
              <a:rPr lang="zh-CN" altLang="en-US" sz="3599" dirty="0" smtClean="0"/>
              <a:t>：</a:t>
            </a:r>
            <a:r>
              <a:rPr lang="en-US" altLang="zh-CN" sz="3599" dirty="0" smtClean="0"/>
              <a:t>DNN</a:t>
            </a:r>
            <a:r>
              <a:rPr lang="zh-CN" altLang="en-US" sz="3599" dirty="0" smtClean="0"/>
              <a:t>深度神经网络</a:t>
            </a:r>
            <a:endParaRPr lang="en-US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9" y="1484785"/>
            <a:ext cx="10685005" cy="313007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A3C6-7E1E-4512-B6CA-99B9CEE85B8B}" type="datetime1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DNN </a:t>
            </a:r>
            <a:r>
              <a:rPr lang="zh-CN" altLang="en-US" dirty="0" smtClean="0"/>
              <a:t>论文报告 马一清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36991" y="4673654"/>
            <a:ext cx="80543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FNN : FM </a:t>
            </a:r>
          </a:p>
          <a:p>
            <a:r>
              <a:rPr lang="en-US" altLang="zh-CN" sz="3200" b="1" dirty="0" smtClean="0"/>
              <a:t>                </a:t>
            </a:r>
            <a:r>
              <a:rPr lang="en-US" altLang="zh-CN" sz="3200" b="1" dirty="0"/>
              <a:t>/</a:t>
            </a:r>
            <a:r>
              <a:rPr lang="en-US" altLang="zh-CN" sz="3200" b="1" dirty="0" smtClean="0"/>
              <a:t> ——DAE</a:t>
            </a:r>
          </a:p>
          <a:p>
            <a:r>
              <a:rPr lang="en-US" altLang="zh-CN" sz="3200" b="1" dirty="0" smtClean="0"/>
              <a:t>SNN—— </a:t>
            </a:r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        \ ——RBM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382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79f886d91965d3ffffa23f853ac6f55391e328f"/>
</p:tagLst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1315</Words>
  <Application>Microsoft Office PowerPoint</Application>
  <PresentationFormat>自定义</PresentationFormat>
  <Paragraphs>398</Paragraphs>
  <Slides>31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第一PPT，www.1ppt.com​​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微立体灯泡商务</dc:title>
  <dc:creator>user</dc:creator>
  <cp:keywords>user</cp:keywords>
  <cp:lastModifiedBy>Air</cp:lastModifiedBy>
  <cp:revision>181</cp:revision>
  <dcterms:created xsi:type="dcterms:W3CDTF">2015-10-14T02:42:14Z</dcterms:created>
  <dcterms:modified xsi:type="dcterms:W3CDTF">2017-08-16T12:27:39Z</dcterms:modified>
</cp:coreProperties>
</file>