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05" autoAdjust="0"/>
  </p:normalViewPr>
  <p:slideViewPr>
    <p:cSldViewPr snapToGrid="0">
      <p:cViewPr varScale="1">
        <p:scale>
          <a:sx n="95" d="100"/>
          <a:sy n="95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D6C558-6BEE-B593-09BB-0123A2377DF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3B231-CDC8-811F-DC41-148958BB223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2409B-5E4A-5A2F-13BB-401F4E65794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918BE-7CDA-A838-43D5-29771B6789B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6CBA292-2FAE-4FC7-8344-3D75096BA15F}" type="slidenum">
              <a:t>‹#›</a:t>
            </a:fld>
            <a:endParaRPr lang="en-SG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90234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37A608-EB76-431F-991D-FF946AC60A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084F4-7577-6B63-959D-DDC505D2E9B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SG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B1F31-2C5B-291C-0A2E-A074E6001A7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SG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E27A-ED2A-DA67-5A90-A24C172A89F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SG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EBFE5-EC7E-6A54-D1DE-35F14CD2960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SG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1F24F-C99B-29CD-E781-0CB5F98C12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SG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5D532F6A-756B-46B8-BB48-9D2D1070254C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27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-216000" rtl="0" hangingPunct="0">
      <a:tabLst/>
      <a:defRPr lang="en-SG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EDCFB-FCDD-ED26-CAD9-FBEE2CB2B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98A20-DE63-7A82-1731-466791BCA5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45B487-653F-441A-9AFD-95E28CD7F058}" type="slidenum">
              <a:t>1</a:t>
            </a:fld>
            <a:endParaRPr lang="en-SG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57704-DE12-D71C-45BE-CD868F1237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6722725" y="801688"/>
            <a:ext cx="17462" cy="95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D2F75-16CD-4D15-7BE8-D42C3BD9EC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 vert="horz">
            <a:noAutofit/>
          </a:bodyPr>
          <a:lstStyle/>
          <a:p>
            <a:endParaRPr lang="en-SG" sz="2810"/>
          </a:p>
        </p:txBody>
      </p:sp>
    </p:spTree>
    <p:extLst>
      <p:ext uri="{BB962C8B-B14F-4D97-AF65-F5344CB8AC3E}">
        <p14:creationId xmlns:p14="http://schemas.microsoft.com/office/powerpoint/2010/main" val="409790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B76C7-FC8E-9663-E74A-4161E96BD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C4F5-6BB3-618A-364C-8E25D00562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45B487-653F-441A-9AFD-95E28CD7F058}" type="slidenum">
              <a:t>2</a:t>
            </a:fld>
            <a:endParaRPr lang="en-SG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A4FAE-53E9-E861-15D0-EAB374E661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-16722725" y="801688"/>
            <a:ext cx="17462" cy="9525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0BDEEA-4DEF-ED6F-55E9-E95E5B4EA2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 vert="horz">
            <a:noAutofit/>
          </a:bodyPr>
          <a:lstStyle/>
          <a:p>
            <a:r>
              <a:rPr lang="pt-BR" sz="2810" dirty="0"/>
              <a:t>SP (São Paulo) </a:t>
            </a:r>
          </a:p>
          <a:p>
            <a:r>
              <a:rPr lang="pt-BR" sz="2810" dirty="0"/>
              <a:t>RJ (Rio de Janeiro)</a:t>
            </a:r>
          </a:p>
          <a:p>
            <a:r>
              <a:rPr lang="pt-BR" sz="2810" dirty="0"/>
              <a:t>MG (Minas Gerais)</a:t>
            </a:r>
          </a:p>
          <a:p>
            <a:r>
              <a:rPr lang="pt-BR" sz="2810" dirty="0"/>
              <a:t>RS (Rio Grande do Sul)</a:t>
            </a:r>
          </a:p>
          <a:p>
            <a:r>
              <a:rPr lang="pt-BR" sz="2810" dirty="0"/>
              <a:t>PR (Parana)</a:t>
            </a:r>
            <a:endParaRPr lang="en-SG" sz="2810" dirty="0"/>
          </a:p>
        </p:txBody>
      </p:sp>
    </p:spTree>
    <p:extLst>
      <p:ext uri="{BB962C8B-B14F-4D97-AF65-F5344CB8AC3E}">
        <p14:creationId xmlns:p14="http://schemas.microsoft.com/office/powerpoint/2010/main" val="59876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0F9F-77B8-2C91-4450-35F1C6498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6FA69-7021-A081-9395-79779CA3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09DA-1AC6-FAE9-8986-E8C33FD1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27356-B73E-E2B3-25C2-6C0B5007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9F5C-4088-F28F-5395-B66D8DF4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A16E64-8285-48CF-84D5-292278D68B16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472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C9D3-684E-F3DA-B08B-228D996C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8E072-C27E-8780-D3D8-037391AE4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3A79-5868-8CC1-B6EF-AAAC8C16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30C6-C94F-BD0D-ED4A-C01D95D2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2831-11A1-7E03-8F99-3949F4D7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0C28C4-C2F6-4FA4-8FE7-A3F458A8DD3E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29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69664-9B33-47F6-6DA5-D3B1FAF84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F8759-CE16-024B-D5FD-0D930912A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F174-4277-E6C7-8677-0ECC7469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AC09-94CC-4332-07EE-58FCE52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6A54-60DE-A64E-B730-0FD8845A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F27977-55D1-4846-BAC4-D6778844DB10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6411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9FF2-7187-0229-EAE4-06EB7AD33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3E4FE-6045-623F-638C-F08733CB1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03EA-056D-44A9-ED68-D8A00441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013B-32B7-BF7A-1530-E480C78B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0F1D-1162-25A1-7808-901440CB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E5B6AA-29C4-474D-AE6A-BA475D56A3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36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1D32-42B4-8DE4-FAA3-BA1DD3C0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1D9E-5ACD-55CB-7C4C-2B93AD9C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680D-7F17-4522-FCDE-68F976D9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52FD-2390-BF22-C1EF-6EE51850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B8EB-7198-1A5B-03C3-20250CD9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981F10-D3E5-4FF2-9823-3F147364A1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ED41-8D95-F884-689B-335A24BD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54CB-D93E-C34D-DD78-99B0FC99C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2F0D8-3121-E5DC-B685-A57B5894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61846-C8D0-1DFF-33A5-02DDED24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A04E-4C74-58DC-4D91-3ACE16B1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9F856D-4650-4346-9921-AD21C296A6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6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A453-F3B0-4623-B9CD-AE17A111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A6FD-266A-0622-2135-395DF01C0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8725" y="2119313"/>
            <a:ext cx="1589088" cy="30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984E-6E71-767F-5F6B-213570212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0213" y="2119313"/>
            <a:ext cx="1590675" cy="30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75F4-CAEC-2884-3C62-F92DD4B8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02C35-9CE5-2B73-2964-9FEE796C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83103-381C-FA23-35EE-1C89ACAD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F46627-FE6A-4BF7-A31B-ECC575D161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71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928C-9888-4227-E4C4-F419EA0A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D89A2-CC44-5E2B-E856-8802A9A7F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C3DC5-F0B1-48D2-8450-97BE3C53E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87380-AABF-99FD-8E59-F485D0BB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47BB2-8B02-D35F-5E3A-D6270219E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ADF6E-D2F4-7193-8B7A-AF25E14C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42183-2D23-F08F-A2F5-21A189AA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16D53-860A-5C61-41D7-0D40BF0F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7888E1-18A2-4615-B994-4CB2494879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89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3F7A-B665-EFB0-F089-7DC9DE04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BB7D3-F17D-298A-B5BF-A7DDA7AF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F2953-96B4-0CBB-938C-408138A5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CCC68-3528-A425-BEAF-14CEFDAD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EA4769-A600-4746-A072-D0C4BE3301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9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A806D-55EF-7185-60C3-CE2A13C0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96E4B-DE1D-9279-99EC-80AB23A4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11FB5-9C77-2FF6-AC9C-AF3391AC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DD8085-1BF2-4B09-AB29-C77F5FAEFF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196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932E-8378-BEC3-9C99-2421A1EE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BAEF-825C-195D-ECDE-A57C39A4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F1E5C-37B4-37E1-AD30-7FBCFA8C9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3AC9D-71D3-8003-1C47-30EF3495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D763F-0275-287C-D9A0-5BAFF984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450EF-D979-0E49-5749-C5CEB7F1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43B63B-2835-437F-AFA5-0AD5F26C92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1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7279-1D82-7591-3368-BA9ABAF0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85A3-CB47-6E3A-4B22-40D1429F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B273-DCC7-69FE-BCC3-2812B14C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C9FE-60E3-3398-1C92-04C01E25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24A8-DB80-B424-D8A7-105E0906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3E8F0A-4E12-458D-A870-C6D7F20560A3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649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FE30-A95A-B090-D745-D7A6038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B1738-4E60-BDD9-DC66-6F1EB807E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70693-22D9-9394-3D63-53171A983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45253-17BA-F883-969B-7129E7C0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D3443-3EC2-E14F-72C7-87DB14D0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2D24F-C708-0C1B-03F1-7C054D34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CB0F84-A2F2-47A1-939C-DF3D61251A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1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495D-6867-6F2C-A76D-177954C2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A9DB7-AB5D-27B1-B578-CE56FE682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EF35A-1076-462A-687C-87869852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2F67-2732-5449-B354-9E00C62E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2B2F9-C64C-386F-5FCD-3044CA83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533FE7-B287-4E50-8702-758E85E792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7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68318-4BFB-6EEC-6985-6C7727A06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97663" y="736600"/>
            <a:ext cx="1822450" cy="1684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EF20D-572F-D5A9-DB54-38CFBEFFE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8725" y="736600"/>
            <a:ext cx="5316538" cy="1684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30D96-5B20-6176-1745-A6DD698B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11F5-C499-1A69-225A-BD866A97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8FCC8-C6EC-D1BB-5FCE-6B2AE17D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B75391-A449-4C59-B839-55E5DF4D168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2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D1E9-9156-CD79-1676-E94DDD42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ACE72-3C2D-5501-972A-EC597A61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8BDC-8B0B-A374-5DC2-F8830D82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DC34-0905-15AF-7952-A7035B8E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AC84-7F39-63DC-8BDC-5D2CE446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9E0FE3-E96D-4D8B-B8F9-BF502A1BE99D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4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DCB9-994C-304F-8CB6-D8CBD17B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6059-EAA4-2675-B596-B2ED01DA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924A-A2BA-BB3B-CD91-5DCB16217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B1931-175D-97B2-ED74-334460EE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C91F7-4911-0890-9F33-A9D0EFAB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7B8E6-5827-7F7C-A172-FCCA43E9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E20ED1-5982-4669-B17A-7F598F99E6AC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34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349E-C9E0-2E83-8D1C-11D823C3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9D58A-B28C-C0D1-43DF-73488D1C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842E8-5578-1A3D-B83B-58ACAC21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07577-0412-4B0D-BB29-0F7AC2969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F2A2E-8B7B-B4EB-B72B-9FA929AC3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E7967-F5D1-0175-787C-4BBB3C04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14F46-31AC-7213-C9B0-EDFC483A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31740-95D0-7096-434D-FAB4C46A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F44915-2724-4E4D-97C0-8CA25CCFFAB6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04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ECC8-2570-0424-3E98-8F79EEAB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7E7F3-7582-C2DF-A131-B23A19D2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07B40-6A2B-8D23-03BA-456B6E66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558D1-29B8-4368-FA4D-B5C900E3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C1D39B-AE9F-457A-9A8B-515631C9A23A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955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B1523-2255-5C5D-F585-587921B7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D93A3-080D-EA15-F8F3-8E9A3897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8D693-4363-997A-6365-F7F0E707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8A2D7E-4CD3-41C8-8A12-23BD9E5E2DBB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81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8174-38AC-38CB-C2F8-87A93E98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7ACB-D542-A8BF-5574-C3AE6BE0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A22B7-78C7-D972-6E62-B9EC230F6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51A7-986B-B112-D98E-6D2E6FD1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51C8D-A9CF-93A6-0BD2-0AAFC2B3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C3431-F673-D7A4-AEDA-93CC21B8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4A5BF2-9CE6-47EE-ADF4-D98B20FB0F28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24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8E60-77C9-DE65-0D95-14656A10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2F427-3252-EAC6-4C71-CF500675A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6A0F3-2F0F-F626-AB0A-940AD830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101F4-227F-BED4-0BAC-8E296D88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1F49-175B-E525-400C-7D744D77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001A-0521-5BB9-F998-BDD3A70B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3B9D8B-6E48-4028-B7FB-760D23767328}" type="slidenum"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258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B745-F6C4-EC6A-AA82-D81FB8B0E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4454D-0410-4E11-5F32-715D354D0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FF68-5BFB-C0B8-F136-F07B825B178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SG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AB337-C522-71B3-D94E-1D6A1577CEF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SG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2C1B-7474-1AAD-1AC6-A0F4988C0A9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SG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E509790-1641-400B-B1C0-67A2C220FE45}" type="slidenum"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SG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SG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2731-7984-CB8C-69FF-990B44265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8079" y="737280"/>
            <a:ext cx="6962760" cy="109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ABE10F9-6792-8F0A-EA0E-D52CF43574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27959" y="2118960"/>
            <a:ext cx="3333240" cy="301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16F720DB-6F59-8F10-DF4C-285339B2263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227959" y="2538000"/>
            <a:ext cx="3332520" cy="87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C5CC6192-0DBC-5825-430A-14991BF19CB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16280" y="2118960"/>
            <a:ext cx="3333240" cy="301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A44D000D-C566-485E-B242-8DF0717BC7A7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17000" y="2538000"/>
            <a:ext cx="3332520" cy="87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B8CDF2CD-03C4-7AA3-4E8A-D14C7BB73D5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227959" y="3570479"/>
            <a:ext cx="3333240" cy="301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65B8D2F3-EC2B-5A01-B0F5-2DABB88B2CA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228319" y="3989880"/>
            <a:ext cx="3332520" cy="87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B4088900-EC55-6755-0D33-E236A42E36B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16280" y="3570479"/>
            <a:ext cx="3333240" cy="301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434772A9-5632-3707-B2F2-E36C5D95997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5517000" y="3989880"/>
            <a:ext cx="3332520" cy="873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CEA9EB41-27C4-6027-43FC-36FBFF17466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2279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Tenorite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EECCDA2B-0666-3B89-C1CC-F7062009E9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Tenorite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EF35241-C516-F159-BE2E-1106B11488D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ln>
                  <a:noFill/>
                </a:ln>
                <a:solidFill>
                  <a:srgbClr val="8B8B8B"/>
                </a:solidFill>
                <a:highlight>
                  <a:scrgbClr r="0" g="0" b="0">
                    <a:alpha val="0"/>
                  </a:scrgbClr>
                </a:highlight>
                <a:latin typeface="Tenorite"/>
                <a:ea typeface="Segoe UI" pitchFamily="2"/>
                <a:cs typeface="Tahoma" pitchFamily="2"/>
              </a:defRPr>
            </a:lvl1pPr>
          </a:lstStyle>
          <a:p>
            <a:pPr lvl="0"/>
            <a:fld id="{344F209F-ABD5-459C-AA0B-FAE42F60F349}" type="slidenum">
              <a:t>‹#›</a:t>
            </a:fld>
            <a:endParaRPr lang="en-US"/>
          </a:p>
        </p:txBody>
      </p:sp>
      <p:cxnSp>
        <p:nvCxnSpPr>
          <p:cNvPr id="14" name="Straight Connector 1">
            <a:extLst>
              <a:ext uri="{FF2B5EF4-FFF2-40B4-BE49-F238E27FC236}">
                <a16:creationId xmlns:a16="http://schemas.microsoft.com/office/drawing/2014/main" id="{A939D184-D4B4-10F9-70B2-209A8D3EB699}"/>
              </a:ext>
            </a:extLst>
          </p:cNvPr>
          <p:cNvCxnSpPr/>
          <p:nvPr/>
        </p:nvCxnSpPr>
        <p:spPr>
          <a:xfrm>
            <a:off x="8688240" y="0"/>
            <a:ext cx="3503520" cy="2352600"/>
          </a:xfrm>
          <a:prstGeom prst="straightConnector1">
            <a:avLst/>
          </a:prstGeom>
          <a:noFill/>
          <a:ln w="6480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576F5A6F-60FE-14E6-32A4-6CDF4502DDCC}"/>
              </a:ext>
            </a:extLst>
          </p:cNvPr>
          <p:cNvCxnSpPr/>
          <p:nvPr/>
        </p:nvCxnSpPr>
        <p:spPr>
          <a:xfrm>
            <a:off x="9720720" y="0"/>
            <a:ext cx="2471040" cy="2698920"/>
          </a:xfrm>
          <a:prstGeom prst="straightConnector1">
            <a:avLst/>
          </a:prstGeom>
          <a:noFill/>
          <a:ln w="6480" cap="flat">
            <a:solidFill>
              <a:srgbClr val="FBF4EF"/>
            </a:solidFill>
            <a:prstDash val="solid"/>
            <a:miter/>
          </a:ln>
        </p:spPr>
      </p:cxnSp>
      <p:pic>
        <p:nvPicPr>
          <p:cNvPr id="16" name="Graphic 6">
            <a:extLst>
              <a:ext uri="{FF2B5EF4-FFF2-40B4-BE49-F238E27FC236}">
                <a16:creationId xmlns:a16="http://schemas.microsoft.com/office/drawing/2014/main" id="{A5AFCDC8-C7D0-BE31-C4F9-8660E153FD10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0" y="391320"/>
            <a:ext cx="1700639" cy="1361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phic 7">
            <a:extLst>
              <a:ext uri="{FF2B5EF4-FFF2-40B4-BE49-F238E27FC236}">
                <a16:creationId xmlns:a16="http://schemas.microsoft.com/office/drawing/2014/main" id="{8C56A85E-19DB-E09F-D3F9-3FA2A6151D90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9134640" y="4282920"/>
            <a:ext cx="944640" cy="7556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2800" b="0" i="0" u="none" strike="noStrike" kern="1200" cap="all" spc="150" baseline="0">
          <a:ln>
            <a:noFill/>
          </a:ln>
          <a:solidFill>
            <a:srgbClr val="404040"/>
          </a:solidFill>
          <a:highlight>
            <a:scrgbClr r="0" g="0" b="0">
              <a:alpha val="0"/>
            </a:scrgbClr>
          </a:highlight>
          <a:latin typeface="Tenorite"/>
          <a:ea typeface="Microsoft YaHei" pitchFamily="2"/>
          <a:cs typeface="Arial" pitchFamily="2"/>
        </a:defRPr>
      </a:lvl1pPr>
    </p:titleStyle>
    <p:bodyStyle>
      <a:lvl1pPr marL="0" marR="0" lvl="0" indent="0" algn="ctr" rtl="0" hangingPunct="1">
        <a:lnSpc>
          <a:spcPct val="100000"/>
        </a:lnSpc>
        <a:spcBef>
          <a:spcPts val="1001"/>
        </a:spcBef>
        <a:spcAft>
          <a:spcPts val="0"/>
        </a:spcAft>
        <a:buNone/>
        <a:tabLst>
          <a:tab pos="0" algn="l"/>
        </a:tabLst>
        <a:defRPr lang="en-US" sz="1400" b="0" i="0" u="none" strike="noStrike" kern="1200" cap="none" spc="0" baseline="0">
          <a:ln>
            <a:noFill/>
          </a:ln>
          <a:solidFill>
            <a:srgbClr val="404040"/>
          </a:solidFill>
          <a:highlight>
            <a:scrgbClr r="0" g="0" b="0">
              <a:alpha val="0"/>
            </a:scrgbClr>
          </a:highlight>
          <a:latin typeface="Tenorite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FAE36-CCC3-B4BA-4DBB-6EDB3339B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4C6744D-1C7B-2B80-D9FC-4C99DBD6E8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2000" y="0"/>
            <a:ext cx="9828000" cy="756000"/>
          </a:xfrm>
        </p:spPr>
        <p:txBody>
          <a:bodyPr>
            <a:noAutofit/>
          </a:bodyPr>
          <a:lstStyle/>
          <a:p>
            <a:pPr lvl="0" algn="l"/>
            <a:r>
              <a:rPr lang="en-US" sz="2400" dirty="0"/>
              <a:t>Long DELIVERY TIME and later-than-expected Deliveries significantly impact customer satisfaction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46300-00EC-F239-FA76-30999C90C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3" y="882611"/>
            <a:ext cx="9865177" cy="466709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2C730C-3BE8-EF33-A6AE-0FB00ED93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86821"/>
              </p:ext>
            </p:extLst>
          </p:nvPr>
        </p:nvGraphicFramePr>
        <p:xfrm>
          <a:off x="1101359" y="1819464"/>
          <a:ext cx="3048608" cy="106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0846">
                  <a:extLst>
                    <a:ext uri="{9D8B030D-6E8A-4147-A177-3AD203B41FA5}">
                      <a16:colId xmlns:a16="http://schemas.microsoft.com/office/drawing/2014/main" val="3067561065"/>
                    </a:ext>
                  </a:extLst>
                </a:gridCol>
                <a:gridCol w="871773">
                  <a:extLst>
                    <a:ext uri="{9D8B030D-6E8A-4147-A177-3AD203B41FA5}">
                      <a16:colId xmlns:a16="http://schemas.microsoft.com/office/drawing/2014/main" val="462909648"/>
                    </a:ext>
                  </a:extLst>
                </a:gridCol>
                <a:gridCol w="871773">
                  <a:extLst>
                    <a:ext uri="{9D8B030D-6E8A-4147-A177-3AD203B41FA5}">
                      <a16:colId xmlns:a16="http://schemas.microsoft.com/office/drawing/2014/main" val="2969112346"/>
                    </a:ext>
                  </a:extLst>
                </a:gridCol>
                <a:gridCol w="774216">
                  <a:extLst>
                    <a:ext uri="{9D8B030D-6E8A-4147-A177-3AD203B41FA5}">
                      <a16:colId xmlns:a16="http://schemas.microsoft.com/office/drawing/2014/main" val="3412315795"/>
                    </a:ext>
                  </a:extLst>
                </a:gridCol>
              </a:tblGrid>
              <a:tr h="52057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enorite" panose="00000500000000000000" pitchFamily="2" charset="0"/>
                        </a:rPr>
                        <a:t>Review Score </a:t>
                      </a:r>
                      <a:endParaRPr lang="en-SG" sz="800" dirty="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enorite" panose="00000500000000000000" pitchFamily="2" charset="0"/>
                        </a:rPr>
                        <a:t>Days Taken To Deliver Order (Median)</a:t>
                      </a:r>
                      <a:endParaRPr lang="en-SG" sz="800" dirty="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Tenorite" panose="00000500000000000000" pitchFamily="2" charset="0"/>
                        </a:rPr>
                        <a:t>Days Taken To Deliver Order (75</a:t>
                      </a:r>
                      <a:r>
                        <a:rPr lang="en-US" sz="800" baseline="30000" dirty="0">
                          <a:latin typeface="Tenorite" panose="00000500000000000000" pitchFamily="2" charset="0"/>
                        </a:rPr>
                        <a:t>th</a:t>
                      </a:r>
                      <a:r>
                        <a:rPr lang="en-US" sz="800" dirty="0">
                          <a:latin typeface="Tenorite" panose="00000500000000000000" pitchFamily="2" charset="0"/>
                        </a:rPr>
                        <a:t> Percentile)</a:t>
                      </a:r>
                      <a:endParaRPr lang="en-SG" sz="800" dirty="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enorite" panose="00000500000000000000" pitchFamily="2" charset="0"/>
                        </a:rPr>
                        <a:t>Number of Later-Than-Expected Deliveries</a:t>
                      </a:r>
                      <a:endParaRPr lang="en-SG" sz="800" dirty="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207504"/>
                  </a:ext>
                </a:extLst>
              </a:tr>
              <a:tr h="21125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enorite" panose="00000500000000000000" pitchFamily="2" charset="0"/>
                        </a:rPr>
                        <a:t>1</a:t>
                      </a:r>
                      <a:endParaRPr lang="en-SG" sz="1000" b="1" dirty="0">
                        <a:solidFill>
                          <a:srgbClr val="FF000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enorite" panose="00000500000000000000" pitchFamily="2" charset="0"/>
                        </a:rPr>
                        <a:t>16</a:t>
                      </a:r>
                      <a:endParaRPr lang="en-SG" sz="1000" b="1" dirty="0">
                        <a:solidFill>
                          <a:srgbClr val="FF000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enorite" panose="00000500000000000000" pitchFamily="2" charset="0"/>
                        </a:rPr>
                        <a:t>30</a:t>
                      </a:r>
                      <a:endParaRPr lang="en-SG" sz="1000" b="1" dirty="0">
                        <a:solidFill>
                          <a:srgbClr val="FF000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enorite" panose="00000500000000000000" pitchFamily="2" charset="0"/>
                        </a:rPr>
                        <a:t>3,412</a:t>
                      </a:r>
                      <a:endParaRPr lang="en-SG" sz="1000" b="1" dirty="0">
                        <a:solidFill>
                          <a:srgbClr val="FF000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78650"/>
                  </a:ext>
                </a:extLst>
              </a:tr>
              <a:tr h="21125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  <a:latin typeface="Tenorite" panose="00000500000000000000" pitchFamily="2" charset="0"/>
                        </a:rPr>
                        <a:t>5</a:t>
                      </a:r>
                      <a:endParaRPr lang="en-SG" sz="1000" b="1" dirty="0">
                        <a:solidFill>
                          <a:srgbClr val="00B05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  <a:latin typeface="Tenorite" panose="00000500000000000000" pitchFamily="2" charset="0"/>
                        </a:rPr>
                        <a:t>9</a:t>
                      </a:r>
                      <a:endParaRPr lang="en-SG" sz="1000" b="1" dirty="0">
                        <a:solidFill>
                          <a:srgbClr val="00B05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  <a:latin typeface="Tenorite" panose="00000500000000000000" pitchFamily="2" charset="0"/>
                        </a:rPr>
                        <a:t>13</a:t>
                      </a:r>
                      <a:endParaRPr lang="en-SG" sz="1000" b="1" dirty="0">
                        <a:solidFill>
                          <a:srgbClr val="00B05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  <a:latin typeface="Tenorite" panose="00000500000000000000" pitchFamily="2" charset="0"/>
                        </a:rPr>
                        <a:t>1,045</a:t>
                      </a:r>
                      <a:endParaRPr lang="en-SG" sz="1000" b="1" dirty="0">
                        <a:solidFill>
                          <a:srgbClr val="00B05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408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227ED8-B150-5087-C63D-A232B093E05A}"/>
              </a:ext>
            </a:extLst>
          </p:cNvPr>
          <p:cNvSpPr txBox="1"/>
          <p:nvPr/>
        </p:nvSpPr>
        <p:spPr>
          <a:xfrm>
            <a:off x="1073223" y="4655785"/>
            <a:ext cx="8532056" cy="86177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enorite" panose="00000500000000000000" pitchFamily="2" charset="0"/>
              </a:rPr>
              <a:t>Actionable: </a:t>
            </a:r>
          </a:p>
          <a:p>
            <a:pPr marL="342900" indent="-342900">
              <a:buAutoNum type="arabicParenR"/>
            </a:pPr>
            <a:r>
              <a:rPr lang="en-US" sz="1600" dirty="0">
                <a:latin typeface="Tenorite" panose="00000500000000000000" pitchFamily="2" charset="0"/>
              </a:rPr>
              <a:t>Set KPI with delivery timings benchmarked to those seen in high review scores</a:t>
            </a:r>
          </a:p>
          <a:p>
            <a:r>
              <a:rPr lang="en-US" sz="1600" dirty="0">
                <a:latin typeface="Tenorite" panose="00000500000000000000" pitchFamily="2" charset="0"/>
              </a:rPr>
              <a:t>2)  Add in a bit more buffer when calculating estimated delivery time</a:t>
            </a:r>
            <a:endParaRPr lang="en-SG" sz="1600" dirty="0">
              <a:latin typeface="Tenorit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9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FC4D9-1501-E14C-E7A5-EBD0BEC3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E1CB83A-49F1-4B80-BC7F-E19C8D70C1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2000" y="0"/>
            <a:ext cx="9828000" cy="756000"/>
          </a:xfrm>
        </p:spPr>
        <p:txBody>
          <a:bodyPr>
            <a:noAutofit/>
          </a:bodyPr>
          <a:lstStyle/>
          <a:p>
            <a:pPr lvl="0" algn="l"/>
            <a:r>
              <a:rPr lang="en-US" sz="2000" dirty="0"/>
              <a:t>CUSTOMER-SELLER PROXIMITY correlated with customer satisfaction due to possible influence on delivery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546990-1376-2B98-8BB9-052B2717B45E}"/>
              </a:ext>
            </a:extLst>
          </p:cNvPr>
          <p:cNvGraphicFramePr>
            <a:graphicFrameLocks noGrp="1"/>
          </p:cNvGraphicFramePr>
          <p:nvPr/>
        </p:nvGraphicFramePr>
        <p:xfrm>
          <a:off x="1101359" y="1819464"/>
          <a:ext cx="3048608" cy="1066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0846">
                  <a:extLst>
                    <a:ext uri="{9D8B030D-6E8A-4147-A177-3AD203B41FA5}">
                      <a16:colId xmlns:a16="http://schemas.microsoft.com/office/drawing/2014/main" val="3067561065"/>
                    </a:ext>
                  </a:extLst>
                </a:gridCol>
                <a:gridCol w="871773">
                  <a:extLst>
                    <a:ext uri="{9D8B030D-6E8A-4147-A177-3AD203B41FA5}">
                      <a16:colId xmlns:a16="http://schemas.microsoft.com/office/drawing/2014/main" val="462909648"/>
                    </a:ext>
                  </a:extLst>
                </a:gridCol>
                <a:gridCol w="871773">
                  <a:extLst>
                    <a:ext uri="{9D8B030D-6E8A-4147-A177-3AD203B41FA5}">
                      <a16:colId xmlns:a16="http://schemas.microsoft.com/office/drawing/2014/main" val="2969112346"/>
                    </a:ext>
                  </a:extLst>
                </a:gridCol>
                <a:gridCol w="774216">
                  <a:extLst>
                    <a:ext uri="{9D8B030D-6E8A-4147-A177-3AD203B41FA5}">
                      <a16:colId xmlns:a16="http://schemas.microsoft.com/office/drawing/2014/main" val="3412315795"/>
                    </a:ext>
                  </a:extLst>
                </a:gridCol>
              </a:tblGrid>
              <a:tr h="52057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enorite" panose="00000500000000000000" pitchFamily="2" charset="0"/>
                        </a:rPr>
                        <a:t>Review Score </a:t>
                      </a:r>
                      <a:endParaRPr lang="en-SG" sz="800" dirty="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enorite" panose="00000500000000000000" pitchFamily="2" charset="0"/>
                        </a:rPr>
                        <a:t>Days Taken To Deliver Order (Median)</a:t>
                      </a:r>
                      <a:endParaRPr lang="en-SG" sz="800" dirty="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Tenorite" panose="00000500000000000000" pitchFamily="2" charset="0"/>
                        </a:rPr>
                        <a:t>Days Taken To Deliver Order (75</a:t>
                      </a:r>
                      <a:r>
                        <a:rPr lang="en-US" sz="800" baseline="30000" dirty="0">
                          <a:latin typeface="Tenorite" panose="00000500000000000000" pitchFamily="2" charset="0"/>
                        </a:rPr>
                        <a:t>th</a:t>
                      </a:r>
                      <a:r>
                        <a:rPr lang="en-US" sz="800" dirty="0">
                          <a:latin typeface="Tenorite" panose="00000500000000000000" pitchFamily="2" charset="0"/>
                        </a:rPr>
                        <a:t> Percentile)</a:t>
                      </a:r>
                      <a:endParaRPr lang="en-SG" sz="800" dirty="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Tenorite" panose="00000500000000000000" pitchFamily="2" charset="0"/>
                        </a:rPr>
                        <a:t>Number of Later-Than-Expected Deliveries</a:t>
                      </a:r>
                      <a:endParaRPr lang="en-SG" sz="800" dirty="0"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207504"/>
                  </a:ext>
                </a:extLst>
              </a:tr>
              <a:tr h="21125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enorite" panose="00000500000000000000" pitchFamily="2" charset="0"/>
                        </a:rPr>
                        <a:t>1</a:t>
                      </a:r>
                      <a:endParaRPr lang="en-SG" sz="1000" b="1" dirty="0">
                        <a:solidFill>
                          <a:srgbClr val="FF000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enorite" panose="00000500000000000000" pitchFamily="2" charset="0"/>
                        </a:rPr>
                        <a:t>16</a:t>
                      </a:r>
                      <a:endParaRPr lang="en-SG" sz="1000" b="1" dirty="0">
                        <a:solidFill>
                          <a:srgbClr val="FF000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enorite" panose="00000500000000000000" pitchFamily="2" charset="0"/>
                        </a:rPr>
                        <a:t>30</a:t>
                      </a:r>
                      <a:endParaRPr lang="en-SG" sz="1000" b="1" dirty="0">
                        <a:solidFill>
                          <a:srgbClr val="FF000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  <a:latin typeface="Tenorite" panose="00000500000000000000" pitchFamily="2" charset="0"/>
                        </a:rPr>
                        <a:t>3,412</a:t>
                      </a:r>
                      <a:endParaRPr lang="en-SG" sz="1000" b="1" dirty="0">
                        <a:solidFill>
                          <a:srgbClr val="FF000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778650"/>
                  </a:ext>
                </a:extLst>
              </a:tr>
              <a:tr h="21125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  <a:latin typeface="Tenorite" panose="00000500000000000000" pitchFamily="2" charset="0"/>
                        </a:rPr>
                        <a:t>5</a:t>
                      </a:r>
                      <a:endParaRPr lang="en-SG" sz="1000" b="1" dirty="0">
                        <a:solidFill>
                          <a:srgbClr val="00B05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  <a:latin typeface="Tenorite" panose="00000500000000000000" pitchFamily="2" charset="0"/>
                        </a:rPr>
                        <a:t>9</a:t>
                      </a:r>
                      <a:endParaRPr lang="en-SG" sz="1000" b="1" dirty="0">
                        <a:solidFill>
                          <a:srgbClr val="00B05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  <a:latin typeface="Tenorite" panose="00000500000000000000" pitchFamily="2" charset="0"/>
                        </a:rPr>
                        <a:t>13</a:t>
                      </a:r>
                      <a:endParaRPr lang="en-SG" sz="1000" b="1" dirty="0">
                        <a:solidFill>
                          <a:srgbClr val="00B05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  <a:latin typeface="Tenorite" panose="00000500000000000000" pitchFamily="2" charset="0"/>
                        </a:rPr>
                        <a:t>1,045</a:t>
                      </a:r>
                      <a:endParaRPr lang="en-SG" sz="1000" b="1" dirty="0">
                        <a:solidFill>
                          <a:srgbClr val="00B050"/>
                        </a:solidFill>
                        <a:latin typeface="Tenorite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408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0EEA89-E949-79FD-E177-1059228D15F0}"/>
              </a:ext>
            </a:extLst>
          </p:cNvPr>
          <p:cNvSpPr txBox="1"/>
          <p:nvPr/>
        </p:nvSpPr>
        <p:spPr>
          <a:xfrm>
            <a:off x="7655471" y="1029425"/>
            <a:ext cx="2035606" cy="132343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enorite" panose="00000500000000000000" pitchFamily="2" charset="0"/>
              </a:rPr>
              <a:t>Actionable: </a:t>
            </a:r>
          </a:p>
          <a:p>
            <a:r>
              <a:rPr lang="en-US" sz="1600" dirty="0" err="1">
                <a:latin typeface="Tenorite" panose="00000500000000000000" pitchFamily="2" charset="0"/>
              </a:rPr>
              <a:t>Prioritise</a:t>
            </a:r>
            <a:r>
              <a:rPr lang="en-US" sz="1600" dirty="0">
                <a:latin typeface="Tenorite" panose="00000500000000000000" pitchFamily="2" charset="0"/>
              </a:rPr>
              <a:t> onboarding of sellers in major cites in the state of Rio Janeiro. </a:t>
            </a:r>
            <a:endParaRPr lang="en-SG" sz="1600" dirty="0">
              <a:latin typeface="Tenorite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77496-FB87-04CA-D9E0-E93F3BDE0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958371"/>
            <a:ext cx="7164800" cy="4533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2C1322-1BE0-8002-4798-6AAC4E533919}"/>
              </a:ext>
            </a:extLst>
          </p:cNvPr>
          <p:cNvSpPr txBox="1"/>
          <p:nvPr/>
        </p:nvSpPr>
        <p:spPr>
          <a:xfrm>
            <a:off x="2411936" y="3912256"/>
            <a:ext cx="1141046" cy="553998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RJ Average Delivery Time: 14.8 days</a:t>
            </a:r>
            <a:endParaRPr lang="en-SG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42A77-B69D-4E71-1DCF-A0F543CA9308}"/>
              </a:ext>
            </a:extLst>
          </p:cNvPr>
          <p:cNvSpPr txBox="1"/>
          <p:nvPr/>
        </p:nvSpPr>
        <p:spPr>
          <a:xfrm>
            <a:off x="6048521" y="3225308"/>
            <a:ext cx="1141046" cy="553998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MG Average Delivery Time: 11.5 days</a:t>
            </a:r>
            <a:endParaRPr lang="en-SG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0189D-6ADE-3317-AF91-9B963A8D950C}"/>
              </a:ext>
            </a:extLst>
          </p:cNvPr>
          <p:cNvSpPr txBox="1"/>
          <p:nvPr/>
        </p:nvSpPr>
        <p:spPr>
          <a:xfrm>
            <a:off x="4844952" y="4158181"/>
            <a:ext cx="1141046" cy="553998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RS Average Delivery Time: 14.8 days</a:t>
            </a:r>
            <a:endParaRPr lang="en-SG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92FCB-A133-26E7-BD48-DD3ED46E7CC9}"/>
              </a:ext>
            </a:extLst>
          </p:cNvPr>
          <p:cNvSpPr txBox="1"/>
          <p:nvPr/>
        </p:nvSpPr>
        <p:spPr>
          <a:xfrm>
            <a:off x="7416800" y="4466254"/>
            <a:ext cx="1141046" cy="553998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SP Average Delivery Time: 8.3 days</a:t>
            </a:r>
            <a:endParaRPr lang="en-SG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DCFE51-AEE6-C158-8D1D-D49C21A1FF9C}"/>
              </a:ext>
            </a:extLst>
          </p:cNvPr>
          <p:cNvSpPr txBox="1"/>
          <p:nvPr/>
        </p:nvSpPr>
        <p:spPr>
          <a:xfrm>
            <a:off x="5560353" y="4938248"/>
            <a:ext cx="1141046" cy="553998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PR Average Delivery Time: 11.5 days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331028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3 Colum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193</Words>
  <Application>Microsoft Office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Liberation Sans</vt:lpstr>
      <vt:lpstr>Liberation Serif</vt:lpstr>
      <vt:lpstr>Arial</vt:lpstr>
      <vt:lpstr>Calibri</vt:lpstr>
      <vt:lpstr>Tenorite</vt:lpstr>
      <vt:lpstr>Default</vt:lpstr>
      <vt:lpstr>Content 3 Column</vt:lpstr>
      <vt:lpstr>Long DELIVERY TIME and later-than-expected Deliveries significantly impact customer satisfaction</vt:lpstr>
      <vt:lpstr>CUSTOMER-SELLER PROXIMITY correlated with customer satisfaction due to possible influence on delivery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Irene Aw</dc:creator>
  <cp:lastModifiedBy>Irene Aw</cp:lastModifiedBy>
  <cp:revision>15</cp:revision>
  <dcterms:created xsi:type="dcterms:W3CDTF">2025-06-19T11:11:13Z</dcterms:created>
  <dcterms:modified xsi:type="dcterms:W3CDTF">2025-06-19T08:02:55Z</dcterms:modified>
</cp:coreProperties>
</file>