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7" r:id="rId4"/>
    <p:sldId id="257" r:id="rId5"/>
    <p:sldId id="272" r:id="rId6"/>
    <p:sldId id="273" r:id="rId7"/>
    <p:sldId id="275" r:id="rId8"/>
    <p:sldId id="276" r:id="rId9"/>
    <p:sldId id="278" r:id="rId10"/>
    <p:sldId id="27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do tipo Console </a:t>
            </a:r>
            <a:r>
              <a:rPr lang="pt-BR" dirty="0" err="1"/>
              <a:t>Application</a:t>
            </a:r>
            <a:r>
              <a:rPr lang="pt-BR" dirty="0"/>
              <a:t> no Microsoft Visual C# Express, </a:t>
            </a:r>
            <a:r>
              <a:rPr lang="pt-BR" dirty="0" smtClean="0"/>
              <a:t>chamado </a:t>
            </a:r>
            <a:r>
              <a:rPr lang="pt-BR" b="1" dirty="0" smtClean="0">
                <a:solidFill>
                  <a:srgbClr val="FF0000"/>
                </a:solidFill>
              </a:rPr>
              <a:t>ODBC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Crie uma classe chamada </a:t>
            </a:r>
            <a:r>
              <a:rPr lang="pt-BR" b="1" dirty="0" err="1">
                <a:solidFill>
                  <a:srgbClr val="FF0000"/>
                </a:solidFill>
              </a:rPr>
              <a:t>InsereEditora</a:t>
            </a:r>
            <a:r>
              <a:rPr lang="pt-BR" dirty="0"/>
              <a:t> no projeto </a:t>
            </a:r>
            <a:r>
              <a:rPr lang="pt-BR" b="1" dirty="0">
                <a:solidFill>
                  <a:srgbClr val="FF0000"/>
                </a:solidFill>
              </a:rPr>
              <a:t>ODBC</a:t>
            </a:r>
            <a:r>
              <a:rPr lang="pt-BR" b="1" dirty="0"/>
              <a:t> </a:t>
            </a:r>
            <a:r>
              <a:rPr lang="pt-BR" dirty="0"/>
              <a:t>para inserir registros na tabela </a:t>
            </a:r>
            <a:r>
              <a:rPr lang="pt-BR" i="1" dirty="0" smtClean="0"/>
              <a:t>Editoras.</a:t>
            </a:r>
          </a:p>
          <a:p>
            <a:endParaRPr lang="pt-BR" i="1" dirty="0" smtClean="0"/>
          </a:p>
          <a:p>
            <a:r>
              <a:rPr lang="pt-BR" dirty="0"/>
              <a:t>Adicione uma nova classe ao projeto </a:t>
            </a:r>
            <a:r>
              <a:rPr lang="pt-BR" b="1" dirty="0">
                <a:solidFill>
                  <a:srgbClr val="FF0000"/>
                </a:solidFill>
              </a:rPr>
              <a:t>ODBC</a:t>
            </a:r>
            <a:r>
              <a:rPr lang="pt-BR" b="1" dirty="0"/>
              <a:t> </a:t>
            </a:r>
            <a:r>
              <a:rPr lang="pt-BR" dirty="0"/>
              <a:t>chamada </a:t>
            </a:r>
            <a:r>
              <a:rPr lang="pt-BR" b="1" dirty="0" err="1">
                <a:solidFill>
                  <a:srgbClr val="FF0000"/>
                </a:solidFill>
              </a:rPr>
              <a:t>ListaEditora</a:t>
            </a:r>
            <a:r>
              <a:rPr lang="pt-BR" dirty="0"/>
              <a:t>. O objetivo é listar as </a:t>
            </a:r>
            <a:r>
              <a:rPr lang="pt-BR" dirty="0" smtClean="0"/>
              <a:t>editoras que foram salvas </a:t>
            </a:r>
            <a:r>
              <a:rPr lang="pt-BR" dirty="0"/>
              <a:t>no banco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9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6600" dirty="0" smtClean="0"/>
              <a:t>Introdução ao </a:t>
            </a:r>
            <a:r>
              <a:rPr lang="pt-BR" sz="6600" dirty="0" smtClean="0"/>
              <a:t>ADO.NET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ADO.NET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ADO.NET </a:t>
            </a:r>
            <a:endParaRPr lang="pt-BR" sz="2800" b="1" dirty="0"/>
          </a:p>
          <a:p>
            <a:pPr lvl="1"/>
            <a:r>
              <a:rPr lang="pt-BR" sz="2400" dirty="0" smtClean="0"/>
              <a:t>(ActiveX Data </a:t>
            </a:r>
            <a:r>
              <a:rPr lang="pt-BR" sz="2400" dirty="0" err="1" smtClean="0"/>
              <a:t>Objects</a:t>
            </a:r>
            <a:r>
              <a:rPr lang="pt-BR" sz="2400" dirty="0" smtClean="0"/>
              <a:t>) consiste </a:t>
            </a:r>
            <a:r>
              <a:rPr lang="pt-BR" sz="2400" dirty="0"/>
              <a:t>num conjunto de classes definidas </a:t>
            </a:r>
            <a:r>
              <a:rPr lang="pt-BR" sz="2400" dirty="0" smtClean="0"/>
              <a:t>pelo .NET</a:t>
            </a:r>
            <a:r>
              <a:rPr lang="pt-BR" sz="2400" dirty="0"/>
              <a:t> framework (localizadas </a:t>
            </a:r>
            <a:r>
              <a:rPr lang="pt-BR" sz="2400" dirty="0" smtClean="0"/>
              <a:t>no</a:t>
            </a:r>
            <a:r>
              <a:rPr lang="pt-BR" sz="2400" dirty="0"/>
              <a:t> </a:t>
            </a:r>
            <a:r>
              <a:rPr lang="pt-BR" sz="2400" b="1" dirty="0" err="1" smtClean="0">
                <a:solidFill>
                  <a:srgbClr val="FF0000"/>
                </a:solidFill>
              </a:rPr>
              <a:t>namespace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System.Data</a:t>
            </a:r>
            <a:r>
              <a:rPr lang="pt-BR" sz="2400" dirty="0" smtClean="0"/>
              <a:t>) </a:t>
            </a:r>
            <a:r>
              <a:rPr lang="pt-BR" sz="2400" dirty="0"/>
              <a:t>que pode ser utilizado para </a:t>
            </a:r>
            <a:r>
              <a:rPr lang="pt-BR" sz="2400" dirty="0" smtClean="0"/>
              <a:t>acessar </a:t>
            </a:r>
            <a:r>
              <a:rPr lang="pt-BR" sz="2400" dirty="0"/>
              <a:t>aos dados armazenados numa base de dados remota.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498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Driver</a:t>
            </a:r>
          </a:p>
          <a:p>
            <a:pPr lvl="1"/>
            <a:r>
              <a:rPr lang="pt-BR" dirty="0" smtClean="0"/>
              <a:t>Um driver </a:t>
            </a:r>
            <a:r>
              <a:rPr lang="pt-BR" dirty="0"/>
              <a:t>de </a:t>
            </a:r>
            <a:r>
              <a:rPr lang="pt-BR" dirty="0" smtClean="0"/>
              <a:t>conexão atua </a:t>
            </a:r>
            <a:r>
              <a:rPr lang="pt-BR" dirty="0"/>
              <a:t>como </a:t>
            </a:r>
            <a:r>
              <a:rPr lang="pt-BR" dirty="0" smtClean="0"/>
              <a:t>um intermediário </a:t>
            </a:r>
            <a:r>
              <a:rPr lang="pt-BR" dirty="0"/>
              <a:t>entre as aplicações e os </a:t>
            </a:r>
            <a:r>
              <a:rPr lang="pt-BR" dirty="0" err="1" smtClean="0"/>
              <a:t>SGDBs</a:t>
            </a:r>
            <a:endParaRPr lang="pt-BR" dirty="0" smtClean="0"/>
          </a:p>
          <a:p>
            <a:r>
              <a:rPr lang="pt-BR" dirty="0" smtClean="0"/>
              <a:t>ODBC</a:t>
            </a:r>
          </a:p>
          <a:p>
            <a:pPr lvl="1"/>
            <a:r>
              <a:rPr lang="pt-BR" dirty="0" smtClean="0"/>
              <a:t>Microsoft® definiu </a:t>
            </a:r>
            <a:r>
              <a:rPr lang="pt-BR" dirty="0"/>
              <a:t>uma </a:t>
            </a:r>
            <a:r>
              <a:rPr lang="pt-BR" dirty="0" smtClean="0"/>
              <a:t>especificação chamada </a:t>
            </a:r>
            <a:r>
              <a:rPr lang="pt-BR" dirty="0"/>
              <a:t>ODBC (Open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) para padronizar a interface dos drivers de </a:t>
            </a:r>
            <a:r>
              <a:rPr lang="pt-BR" dirty="0" smtClean="0"/>
              <a:t>conexão. Assim</a:t>
            </a:r>
            <a:r>
              <a:rPr lang="pt-BR" dirty="0"/>
              <a:t>, quando uma empresa proprietária de um banco de dados pretende desenvolver um </a:t>
            </a:r>
            <a:r>
              <a:rPr lang="pt-BR" dirty="0" smtClean="0"/>
              <a:t>driver, ela </a:t>
            </a:r>
            <a:r>
              <a:rPr lang="pt-BR" dirty="0"/>
              <a:t>segue essa especificação como intuito de </a:t>
            </a:r>
            <a:r>
              <a:rPr lang="pt-BR" dirty="0" smtClean="0"/>
              <a:t>popularizá-lo. 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drivers de conexão que respeitam a especificação ODBC, ou seja, possuem um conjunto </a:t>
            </a:r>
            <a:r>
              <a:rPr lang="pt-BR" dirty="0" smtClean="0"/>
              <a:t>de comandos </a:t>
            </a:r>
            <a:r>
              <a:rPr lang="pt-BR" dirty="0"/>
              <a:t>padronizados, são chamados de drivers de conexão ODBC</a:t>
            </a:r>
            <a:r>
              <a:rPr lang="pt-BR" dirty="0" smtClean="0"/>
              <a:t>.</a:t>
            </a:r>
          </a:p>
          <a:p>
            <a:r>
              <a:rPr lang="pt-BR" dirty="0" smtClean="0"/>
              <a:t>ODBC Manager</a:t>
            </a:r>
          </a:p>
          <a:p>
            <a:pPr lvl="1"/>
            <a:r>
              <a:rPr lang="pt-BR" dirty="0"/>
              <a:t>Para que drivers ODBC possam ser instalados em uma máquina e as aplicações consigam </a:t>
            </a:r>
            <a:r>
              <a:rPr lang="pt-BR" dirty="0" smtClean="0"/>
              <a:t>utilizá-los é </a:t>
            </a:r>
            <a:r>
              <a:rPr lang="pt-BR" dirty="0"/>
              <a:t>necessário ter o </a:t>
            </a:r>
            <a:r>
              <a:rPr lang="pt-BR" dirty="0" smtClean="0"/>
              <a:t>ODBC Manager</a:t>
            </a:r>
            <a:r>
              <a:rPr lang="pt-BR" dirty="0"/>
              <a:t>, que já vem instalado </a:t>
            </a:r>
            <a:r>
              <a:rPr lang="pt-BR" dirty="0" smtClean="0"/>
              <a:t>no Windows.</a:t>
            </a:r>
          </a:p>
          <a:p>
            <a:pPr lvl="1"/>
            <a:r>
              <a:rPr lang="pt-BR" dirty="0"/>
              <a:t>O driver de conexão ODBC já está disponível para utilização, podemos consultar o </a:t>
            </a:r>
            <a:r>
              <a:rPr lang="pt-BR" dirty="0" smtClean="0"/>
              <a:t>ODBC Manager do Windows® </a:t>
            </a:r>
            <a:r>
              <a:rPr lang="pt-BR" dirty="0"/>
              <a:t>O </a:t>
            </a:r>
            <a:r>
              <a:rPr lang="pt-BR" dirty="0" smtClean="0"/>
              <a:t>ODBC Manager </a:t>
            </a:r>
            <a:r>
              <a:rPr lang="pt-BR" dirty="0"/>
              <a:t>pode ser executado através do item Ferramentas </a:t>
            </a:r>
            <a:r>
              <a:rPr lang="pt-BR" dirty="0" smtClean="0"/>
              <a:t>Administrativas do </a:t>
            </a:r>
            <a:r>
              <a:rPr lang="pt-BR" dirty="0"/>
              <a:t>Painel de Controle.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Com o driver de conexão ODBC instalado na máquina já é possível criar uma conexão com o </a:t>
            </a:r>
            <a:r>
              <a:rPr lang="pt-BR" sz="1800" dirty="0" smtClean="0"/>
              <a:t>banco de </a:t>
            </a:r>
            <a:r>
              <a:rPr lang="pt-BR" sz="1800" dirty="0"/>
              <a:t>dados correspondente. O que é necessário para estabelecer uma conexão com o banco de dados</a:t>
            </a:r>
            <a:r>
              <a:rPr lang="pt-BR" sz="1800" dirty="0" smtClean="0"/>
              <a:t>?</a:t>
            </a:r>
          </a:p>
          <a:p>
            <a:pPr lvl="1"/>
            <a:r>
              <a:rPr lang="pt-BR" sz="1800" dirty="0" smtClean="0"/>
              <a:t>Escolher </a:t>
            </a:r>
            <a:r>
              <a:rPr lang="pt-BR" sz="1800" dirty="0"/>
              <a:t>o driver de conexão;</a:t>
            </a:r>
          </a:p>
          <a:p>
            <a:pPr lvl="1"/>
            <a:r>
              <a:rPr lang="pt-BR" sz="1800" dirty="0" smtClean="0"/>
              <a:t>Definir </a:t>
            </a:r>
            <a:r>
              <a:rPr lang="pt-BR" sz="1800" dirty="0"/>
              <a:t>a localização do banco de dados;</a:t>
            </a:r>
          </a:p>
          <a:p>
            <a:pPr lvl="1"/>
            <a:r>
              <a:rPr lang="pt-BR" sz="1800" dirty="0" smtClean="0"/>
              <a:t>Informar </a:t>
            </a:r>
            <a:r>
              <a:rPr lang="pt-BR" sz="1800" dirty="0"/>
              <a:t>o nome da base de dados;</a:t>
            </a:r>
          </a:p>
          <a:p>
            <a:pPr lvl="1"/>
            <a:r>
              <a:rPr lang="pt-BR" sz="1800" dirty="0" smtClean="0"/>
              <a:t>Ter um usuário </a:t>
            </a:r>
            <a:r>
              <a:rPr lang="pt-BR" sz="1800" dirty="0"/>
              <a:t>e </a:t>
            </a:r>
            <a:r>
              <a:rPr lang="pt-BR" sz="1800" dirty="0" smtClean="0"/>
              <a:t>senha </a:t>
            </a:r>
            <a:r>
              <a:rPr lang="pt-BR" sz="1800" dirty="0"/>
              <a:t>cadastrados no banco de dados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r>
              <a:rPr lang="pt-BR" sz="1800" dirty="0"/>
              <a:t>Todas essas informações são definidas na chamada </a:t>
            </a:r>
            <a:r>
              <a:rPr lang="pt-BR" sz="1800" b="1" dirty="0" err="1">
                <a:solidFill>
                  <a:srgbClr val="FF0000"/>
                </a:solidFill>
              </a:rPr>
              <a:t>string</a:t>
            </a:r>
            <a:r>
              <a:rPr lang="pt-BR" sz="1800" b="1" dirty="0">
                <a:solidFill>
                  <a:srgbClr val="FF0000"/>
                </a:solidFill>
              </a:rPr>
              <a:t> de </a:t>
            </a:r>
            <a:r>
              <a:rPr lang="pt-BR" sz="1800" b="1" dirty="0" smtClean="0">
                <a:solidFill>
                  <a:srgbClr val="FF0000"/>
                </a:solidFill>
              </a:rPr>
              <a:t>conexão</a:t>
            </a:r>
            <a:endParaRPr lang="pt-BR" sz="1800" dirty="0">
              <a:solidFill>
                <a:srgbClr val="FF0000"/>
              </a:solidFill>
            </a:endParaRPr>
          </a:p>
          <a:p>
            <a:endParaRPr lang="pt-BR" sz="1800" dirty="0" smtClean="0">
              <a:solidFill>
                <a:srgbClr val="FF0000"/>
              </a:solidFill>
            </a:endParaRPr>
          </a:p>
          <a:p>
            <a:endParaRPr lang="pt-BR" sz="1800" dirty="0">
              <a:solidFill>
                <a:srgbClr val="FF0000"/>
              </a:solidFill>
            </a:endParaRPr>
          </a:p>
          <a:p>
            <a:endParaRPr lang="pt-BR" sz="1800" dirty="0" smtClean="0">
              <a:solidFill>
                <a:srgbClr val="FF0000"/>
              </a:solidFill>
            </a:endParaRPr>
          </a:p>
          <a:p>
            <a:r>
              <a:rPr lang="pt-BR" sz="1800" dirty="0" smtClean="0"/>
              <a:t>Dica</a:t>
            </a:r>
          </a:p>
          <a:p>
            <a:pPr lvl="1"/>
            <a:r>
              <a:rPr lang="pt-BR" sz="1800" dirty="0" smtClean="0">
                <a:hlinkClick r:id="rId2"/>
              </a:rPr>
              <a:t>http</a:t>
            </a:r>
            <a:r>
              <a:rPr lang="pt-BR" sz="1800" dirty="0">
                <a:hlinkClick r:id="rId2"/>
              </a:rPr>
              <a:t>://www.connectionstrings.com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1"/>
            <a:endParaRPr lang="pt-BR" sz="1500" dirty="0" smtClean="0"/>
          </a:p>
          <a:p>
            <a:pPr marL="0" indent="0">
              <a:buNone/>
            </a:pPr>
            <a:endParaRPr lang="pt-BR" sz="2300" dirty="0" smtClean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797152"/>
            <a:ext cx="88487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a Conexão</a:t>
            </a:r>
          </a:p>
          <a:p>
            <a:endParaRPr lang="pt-BR" dirty="0"/>
          </a:p>
          <a:p>
            <a:r>
              <a:rPr lang="pt-BR" dirty="0" smtClean="0"/>
              <a:t>Executando Comandos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132856"/>
            <a:ext cx="8905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924944"/>
            <a:ext cx="8934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27673"/>
            <a:ext cx="8905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894187"/>
            <a:ext cx="88963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8496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Registros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/>
          <a:stretch/>
        </p:blipFill>
        <p:spPr bwMode="auto">
          <a:xfrm>
            <a:off x="204716" y="2132856"/>
            <a:ext cx="883927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4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Listando Registros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6" y="3140968"/>
            <a:ext cx="8858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88840"/>
            <a:ext cx="8896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1" y="3501008"/>
            <a:ext cx="88487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3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smtClean="0"/>
              <a:t>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Connection </a:t>
            </a:r>
            <a:r>
              <a:rPr lang="pt-BR" dirty="0" err="1" smtClean="0"/>
              <a:t>Factory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55271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1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</TotalTime>
  <Words>346</Words>
  <Application>Microsoft Office PowerPoint</Application>
  <PresentationFormat>Apresentação na tela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Executivo</vt:lpstr>
      <vt:lpstr>Linguagem de Desenvolvimento Web de Arquitetura Proprietária</vt:lpstr>
      <vt:lpstr>Introdução ao ADO.NET</vt:lpstr>
      <vt:lpstr>Introdução ao ADO.NET</vt:lpstr>
      <vt:lpstr>Introdução ao ADO.NET</vt:lpstr>
      <vt:lpstr>Introdução ao ADO.NET</vt:lpstr>
      <vt:lpstr>Introdução ao ADO.NET</vt:lpstr>
      <vt:lpstr>Introdução ao ADO.NET</vt:lpstr>
      <vt:lpstr>Introdução ao ADO.NET</vt:lpstr>
      <vt:lpstr>Introdução ao ADO.NET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 Lopes Dos Santos Xavier</cp:lastModifiedBy>
  <cp:revision>13</cp:revision>
  <dcterms:created xsi:type="dcterms:W3CDTF">2015-01-21T16:44:06Z</dcterms:created>
  <dcterms:modified xsi:type="dcterms:W3CDTF">2015-01-22T14:44:53Z</dcterms:modified>
</cp:coreProperties>
</file>