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82" r:id="rId4"/>
    <p:sldId id="277" r:id="rId5"/>
    <p:sldId id="283" r:id="rId6"/>
    <p:sldId id="281" r:id="rId7"/>
    <p:sldId id="280" r:id="rId8"/>
    <p:sldId id="279" r:id="rId9"/>
    <p:sldId id="278" r:id="rId10"/>
    <p:sldId id="284" r:id="rId11"/>
    <p:sldId id="285" r:id="rId12"/>
    <p:sldId id="287" r:id="rId13"/>
    <p:sldId id="286" r:id="rId14"/>
    <p:sldId id="28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pPr/>
              <a:t>25/01/2015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480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r>
              <a:rPr lang="pt-BR" sz="2000" dirty="0" smtClean="0"/>
              <a:t>Configuração</a:t>
            </a:r>
          </a:p>
          <a:p>
            <a:pPr lvl="1"/>
            <a:r>
              <a:rPr lang="pt-BR" sz="1800" dirty="0" smtClean="0"/>
              <a:t>O </a:t>
            </a:r>
            <a:r>
              <a:rPr lang="pt-BR" sz="1800" dirty="0" err="1" smtClean="0"/>
              <a:t>Entity</a:t>
            </a:r>
            <a:r>
              <a:rPr lang="pt-BR" sz="1800" dirty="0" smtClean="0"/>
              <a:t> Framework é fortemente baseado no conceito de “Convenção sobre Configuração”. </a:t>
            </a:r>
            <a:r>
              <a:rPr lang="pt-BR" sz="1800" dirty="0" smtClean="0"/>
              <a:t>Dessa forma</a:t>
            </a:r>
            <a:r>
              <a:rPr lang="pt-BR" sz="1800" dirty="0" smtClean="0"/>
              <a:t>, nenhuma configuração é necessária a não ser que seja necessário alterar </a:t>
            </a:r>
            <a:r>
              <a:rPr lang="pt-BR" sz="1800" dirty="0" smtClean="0"/>
              <a:t>o comportamento padrão</a:t>
            </a:r>
            <a:r>
              <a:rPr lang="pt-BR" sz="1800" dirty="0" smtClean="0"/>
              <a:t>.</a:t>
            </a:r>
            <a:br>
              <a:rPr lang="pt-BR" sz="1800" dirty="0" smtClean="0"/>
            </a:br>
            <a:r>
              <a:rPr lang="pt-BR" sz="1800" dirty="0" smtClean="0"/>
              <a:t>No comportamento padrão do </a:t>
            </a:r>
            <a:r>
              <a:rPr lang="pt-BR" sz="1800" dirty="0" err="1" smtClean="0"/>
              <a:t>Entity</a:t>
            </a:r>
            <a:r>
              <a:rPr lang="pt-BR" sz="1800" dirty="0" smtClean="0"/>
              <a:t> Framework, as conexões com o banco de dados apontarão</a:t>
            </a:r>
            <a:br>
              <a:rPr lang="pt-BR" sz="1800" dirty="0" smtClean="0"/>
            </a:br>
            <a:r>
              <a:rPr lang="pt-BR" sz="1800" dirty="0" smtClean="0"/>
              <a:t>para </a:t>
            </a:r>
            <a:r>
              <a:rPr lang="pt-BR" sz="1800" b="1" dirty="0" smtClean="0">
                <a:solidFill>
                  <a:srgbClr val="FF0000"/>
                </a:solidFill>
              </a:rPr>
              <a:t>.\ SQLEXPRESS</a:t>
            </a:r>
            <a:r>
              <a:rPr lang="pt-BR" sz="1800" dirty="0" smtClean="0"/>
              <a:t>, ou seja, para a instância do SQL Express rodando na mesma máquina que </a:t>
            </a:r>
            <a:r>
              <a:rPr lang="pt-BR" sz="1800" dirty="0" smtClean="0"/>
              <a:t>a aplicação.</a:t>
            </a:r>
          </a:p>
          <a:p>
            <a:endParaRPr lang="pt-BR" sz="3200" dirty="0" smtClean="0"/>
          </a:p>
          <a:p>
            <a:pPr lvl="1"/>
            <a:r>
              <a:rPr lang="pt-BR" sz="1800" dirty="0" smtClean="0"/>
              <a:t>Para alterar as configurações de conexão com o banco de dados, podemos defini-las no </a:t>
            </a:r>
            <a:r>
              <a:rPr lang="pt-BR" sz="1800" dirty="0" smtClean="0"/>
              <a:t>arquivo de </a:t>
            </a:r>
            <a:r>
              <a:rPr lang="pt-BR" sz="1800" dirty="0" smtClean="0"/>
              <a:t>configuração da aplicação. Para aplicações web, devemos alterar o arquivo </a:t>
            </a:r>
            <a:r>
              <a:rPr lang="pt-BR" sz="1800" b="1" dirty="0" smtClean="0">
                <a:solidFill>
                  <a:srgbClr val="FF0000"/>
                </a:solidFill>
              </a:rPr>
              <a:t>Web.</a:t>
            </a:r>
            <a:r>
              <a:rPr lang="pt-BR" sz="1800" b="1" dirty="0" err="1" smtClean="0">
                <a:solidFill>
                  <a:srgbClr val="FF0000"/>
                </a:solidFill>
              </a:rPr>
              <a:t>config</a:t>
            </a:r>
            <a:r>
              <a:rPr lang="pt-BR" sz="1800" dirty="0" smtClean="0"/>
              <a:t>. Por </a:t>
            </a:r>
            <a:r>
              <a:rPr lang="pt-BR" sz="1800" dirty="0" smtClean="0"/>
              <a:t>outro lado</a:t>
            </a:r>
            <a:r>
              <a:rPr lang="pt-BR" sz="1800" dirty="0" smtClean="0"/>
              <a:t>, para aplicações desktop, devemos alterar o arquivo </a:t>
            </a:r>
            <a:r>
              <a:rPr lang="pt-BR" sz="1800" b="1" dirty="0" err="1" smtClean="0">
                <a:solidFill>
                  <a:srgbClr val="FF0000"/>
                </a:solidFill>
              </a:rPr>
              <a:t>App</a:t>
            </a:r>
            <a:r>
              <a:rPr lang="pt-BR" sz="1800" b="1" dirty="0" smtClean="0">
                <a:solidFill>
                  <a:srgbClr val="FF0000"/>
                </a:solidFill>
              </a:rPr>
              <a:t>.</a:t>
            </a:r>
            <a:r>
              <a:rPr lang="pt-BR" sz="1800" b="1" dirty="0" err="1" smtClean="0">
                <a:solidFill>
                  <a:srgbClr val="FF0000"/>
                </a:solidFill>
              </a:rPr>
              <a:t>config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Configuração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64141"/>
            <a:ext cx="5472608" cy="32801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Code</a:t>
            </a:r>
            <a:r>
              <a:rPr lang="pt-BR" sz="2400" dirty="0" smtClean="0"/>
              <a:t> </a:t>
            </a:r>
            <a:r>
              <a:rPr lang="pt-BR" sz="2400" dirty="0" err="1" smtClean="0"/>
              <a:t>Frist</a:t>
            </a:r>
            <a:endParaRPr lang="pt-BR" sz="2400" dirty="0" smtClean="0"/>
          </a:p>
          <a:p>
            <a:pPr lvl="1" algn="just"/>
            <a:r>
              <a:rPr lang="pt-BR" sz="2000" dirty="0" smtClean="0"/>
              <a:t>O </a:t>
            </a:r>
            <a:r>
              <a:rPr lang="pt-BR" sz="2000" dirty="0" err="1" smtClean="0"/>
              <a:t>Code</a:t>
            </a:r>
            <a:r>
              <a:rPr lang="pt-BR" sz="2000" dirty="0" smtClean="0"/>
              <a:t> </a:t>
            </a:r>
            <a:r>
              <a:rPr lang="pt-BR" sz="2000" dirty="0" err="1" smtClean="0"/>
              <a:t>First</a:t>
            </a:r>
            <a:r>
              <a:rPr lang="pt-BR" sz="2000" dirty="0" smtClean="0"/>
              <a:t> é uma tecnologia recentemente </a:t>
            </a:r>
            <a:r>
              <a:rPr lang="pt-BR" sz="2000" dirty="0" smtClean="0"/>
              <a:t>ao </a:t>
            </a:r>
            <a:r>
              <a:rPr lang="pt-BR" sz="2000" dirty="0" err="1" smtClean="0"/>
              <a:t>Entity</a:t>
            </a:r>
            <a:r>
              <a:rPr lang="pt-BR" sz="2000" dirty="0" smtClean="0"/>
              <a:t> Framework, </a:t>
            </a:r>
            <a:r>
              <a:rPr lang="pt-BR" sz="2000" dirty="0" smtClean="0"/>
              <a:t>possibilitando gerar os objetos de negocio sem pensar no banco de dados e na forma como serão armazenados.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Mapeamento (Criação das Classes)</a:t>
            </a:r>
            <a:endParaRPr lang="pt-BR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4104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74104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DbContext</a:t>
            </a:r>
            <a:endParaRPr lang="pt-BR" sz="2400" dirty="0" smtClean="0"/>
          </a:p>
          <a:p>
            <a:pPr lvl="1"/>
            <a:r>
              <a:rPr lang="pt-BR" dirty="0" smtClean="0"/>
              <a:t>As entidades devem ser “registradas” em um </a:t>
            </a:r>
            <a:r>
              <a:rPr lang="pt-BR" b="1" dirty="0" err="1" smtClean="0">
                <a:solidFill>
                  <a:srgbClr val="FF0000"/>
                </a:solidFill>
              </a:rPr>
              <a:t>DbContext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r>
              <a:rPr lang="pt-BR" dirty="0" smtClean="0"/>
              <a:t>Para </a:t>
            </a:r>
            <a:r>
              <a:rPr lang="pt-BR" dirty="0" smtClean="0"/>
              <a:t>registrar uma entidade, basta definir uma propriedade do tipo </a:t>
            </a:r>
            <a:r>
              <a:rPr lang="pt-BR" b="1" dirty="0" err="1" smtClean="0">
                <a:solidFill>
                  <a:srgbClr val="FF0000"/>
                </a:solidFill>
              </a:rPr>
              <a:t>DbSet</a:t>
            </a:r>
            <a:r>
              <a:rPr lang="pt-BR" dirty="0" smtClean="0"/>
              <a:t>. 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De acordo com as convenções do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, as entidades Editora e Livro serão </a:t>
            </a:r>
            <a:r>
              <a:rPr lang="pt-BR" dirty="0" smtClean="0"/>
              <a:t>mapeadas para </a:t>
            </a:r>
            <a:r>
              <a:rPr lang="pt-BR" dirty="0" smtClean="0"/>
              <a:t>tabelas chamadas </a:t>
            </a:r>
            <a:r>
              <a:rPr lang="pt-BR" b="1" dirty="0" smtClean="0">
                <a:solidFill>
                  <a:srgbClr val="FF0000"/>
                </a:solidFill>
              </a:rPr>
              <a:t>Editoras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FF0000"/>
                </a:solidFill>
              </a:rPr>
              <a:t>Livros</a:t>
            </a:r>
            <a:r>
              <a:rPr lang="pt-BR" b="1" dirty="0" smtClean="0"/>
              <a:t> r</a:t>
            </a:r>
            <a:r>
              <a:rPr lang="pt-BR" dirty="0" smtClean="0"/>
              <a:t>espectivamente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3157538"/>
            <a:ext cx="7416824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695303"/>
            <a:ext cx="7416824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6600" b="1" dirty="0" err="1" smtClean="0"/>
              <a:t>Entity</a:t>
            </a:r>
            <a:r>
              <a:rPr lang="pt-BR" sz="6600" b="1" dirty="0" smtClean="0"/>
              <a:t> Framework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5472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Autofit/>
          </a:bodyPr>
          <a:lstStyle/>
          <a:p>
            <a:r>
              <a:rPr lang="pt-BR" dirty="0"/>
              <a:t>O </a:t>
            </a:r>
            <a:r>
              <a:rPr lang="pt-BR" b="1" dirty="0" err="1">
                <a:solidFill>
                  <a:srgbClr val="FF0000"/>
                </a:solidFill>
              </a:rPr>
              <a:t>Entity</a:t>
            </a:r>
            <a:r>
              <a:rPr lang="pt-BR" b="1" dirty="0">
                <a:solidFill>
                  <a:srgbClr val="FF0000"/>
                </a:solidFill>
              </a:rPr>
              <a:t> Framework - EF</a:t>
            </a:r>
            <a:r>
              <a:rPr lang="pt-BR" dirty="0"/>
              <a:t>,</a:t>
            </a:r>
            <a:r>
              <a:rPr lang="pt-BR" b="1" dirty="0"/>
              <a:t> </a:t>
            </a:r>
            <a:r>
              <a:rPr lang="pt-BR" dirty="0"/>
              <a:t>é um conjunto de tecnologias da </a:t>
            </a:r>
            <a:r>
              <a:rPr lang="pt-BR" b="1" dirty="0" smtClean="0"/>
              <a:t>ADO.NET</a:t>
            </a:r>
            <a:r>
              <a:rPr lang="pt-BR" b="1" dirty="0"/>
              <a:t> </a:t>
            </a:r>
            <a:r>
              <a:rPr lang="pt-BR" dirty="0"/>
              <a:t>que suporta o </a:t>
            </a:r>
            <a:r>
              <a:rPr lang="pt-BR" dirty="0" smtClean="0"/>
              <a:t>desenvolvimento </a:t>
            </a:r>
            <a:r>
              <a:rPr lang="pt-BR" dirty="0"/>
              <a:t>a aplicações orientadas a </a:t>
            </a:r>
            <a:r>
              <a:rPr lang="pt-BR" dirty="0" smtClean="0"/>
              <a:t>dados.</a:t>
            </a:r>
          </a:p>
          <a:p>
            <a:endParaRPr lang="pt-BR" dirty="0" smtClean="0"/>
          </a:p>
          <a:p>
            <a:r>
              <a:rPr lang="pt-BR" dirty="0" smtClean="0"/>
              <a:t>O</a:t>
            </a:r>
            <a:r>
              <a:rPr lang="pt-BR" dirty="0"/>
              <a:t> </a:t>
            </a:r>
            <a:r>
              <a:rPr lang="pt-BR" b="1" dirty="0" err="1">
                <a:solidFill>
                  <a:srgbClr val="FF0000"/>
                </a:solidFill>
              </a:rPr>
              <a:t>Entity</a:t>
            </a:r>
            <a:r>
              <a:rPr lang="pt-BR" b="1" dirty="0">
                <a:solidFill>
                  <a:srgbClr val="FF0000"/>
                </a:solidFill>
              </a:rPr>
              <a:t> Framework</a:t>
            </a:r>
            <a:r>
              <a:rPr lang="pt-BR" dirty="0">
                <a:solidFill>
                  <a:srgbClr val="FF0000"/>
                </a:solidFill>
              </a:rPr>
              <a:t> - </a:t>
            </a:r>
            <a:r>
              <a:rPr lang="pt-BR" b="1" dirty="0">
                <a:solidFill>
                  <a:srgbClr val="FF0000"/>
                </a:solidFill>
              </a:rPr>
              <a:t>EF</a:t>
            </a:r>
            <a:r>
              <a:rPr lang="pt-BR" dirty="0"/>
              <a:t>, permite aos desenvolvedores trabalhar com dados na forma de propriedades e objetos específicos do </a:t>
            </a:r>
            <a:r>
              <a:rPr lang="pt-BR" dirty="0" smtClean="0"/>
              <a:t>domínio.</a:t>
            </a:r>
          </a:p>
          <a:p>
            <a:endParaRPr lang="pt-BR" sz="2400" dirty="0" smtClean="0"/>
          </a:p>
          <a:p>
            <a:r>
              <a:rPr lang="pt-BR" dirty="0"/>
              <a:t>O </a:t>
            </a:r>
            <a:r>
              <a:rPr lang="pt-BR" b="1" dirty="0" err="1">
                <a:solidFill>
                  <a:srgbClr val="FF0000"/>
                </a:solidFill>
              </a:rPr>
              <a:t>Entity</a:t>
            </a:r>
            <a:r>
              <a:rPr lang="pt-BR" b="1" dirty="0">
                <a:solidFill>
                  <a:srgbClr val="FF0000"/>
                </a:solidFill>
              </a:rPr>
              <a:t> Framework</a:t>
            </a:r>
            <a:r>
              <a:rPr lang="pt-BR" dirty="0"/>
              <a:t> renova o modelo conceitual permitindo que os desenvolvedores consultem </a:t>
            </a:r>
            <a:r>
              <a:rPr lang="pt-BR" b="1" dirty="0">
                <a:solidFill>
                  <a:srgbClr val="FF0000"/>
                </a:solidFill>
              </a:rPr>
              <a:t>entidades e relacionamentos</a:t>
            </a:r>
            <a:r>
              <a:rPr lang="pt-BR" dirty="0"/>
              <a:t> neste </a:t>
            </a:r>
            <a:r>
              <a:rPr lang="pt-BR" dirty="0" smtClean="0"/>
              <a:t>modelo.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9614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3600" dirty="0" smtClean="0"/>
              <a:t>Problema</a:t>
            </a:r>
          </a:p>
          <a:p>
            <a:pPr lvl="1" algn="just"/>
            <a:r>
              <a:rPr lang="pt-BR" sz="2400" dirty="0"/>
              <a:t>Múltiplas sintaxes da </a:t>
            </a:r>
            <a:r>
              <a:rPr lang="pt-BR" sz="2400" dirty="0" smtClean="0"/>
              <a:t>linguagem SQL</a:t>
            </a:r>
          </a:p>
          <a:p>
            <a:pPr lvl="1" algn="just"/>
            <a:r>
              <a:rPr lang="pt-BR" sz="2400" dirty="0"/>
              <a:t>Orientação a Objetos </a:t>
            </a:r>
            <a:r>
              <a:rPr lang="pt-BR" sz="2400" dirty="0" smtClean="0"/>
              <a:t>VS Modelo </a:t>
            </a:r>
            <a:r>
              <a:rPr lang="pt-BR" sz="2400" dirty="0"/>
              <a:t>Relacional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2168" y="3212976"/>
            <a:ext cx="6084168" cy="331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49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3600" dirty="0" smtClean="0"/>
              <a:t>Solução</a:t>
            </a:r>
          </a:p>
          <a:p>
            <a:pPr lvl="1" algn="just"/>
            <a:r>
              <a:rPr lang="pt-BR" sz="2400" dirty="0" smtClean="0"/>
              <a:t>Ferramentas ORM (</a:t>
            </a:r>
            <a:r>
              <a:rPr lang="pt-BR" sz="2400" dirty="0" err="1" smtClean="0"/>
              <a:t>Entity</a:t>
            </a:r>
            <a:r>
              <a:rPr lang="pt-BR" sz="2400" dirty="0" smtClean="0"/>
              <a:t> Framework, </a:t>
            </a:r>
            <a:r>
              <a:rPr lang="pt-BR" sz="2400" dirty="0" err="1" smtClean="0"/>
              <a:t>Nhibernate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52"/>
          <a:stretch/>
        </p:blipFill>
        <p:spPr bwMode="auto">
          <a:xfrm>
            <a:off x="755825" y="2636912"/>
            <a:ext cx="7416575" cy="193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7" t="10721"/>
          <a:stretch/>
        </p:blipFill>
        <p:spPr bwMode="auto">
          <a:xfrm>
            <a:off x="1275869" y="4633166"/>
            <a:ext cx="7688619" cy="196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62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Instalação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594" y="2132856"/>
            <a:ext cx="6204742" cy="440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059832" y="3429000"/>
            <a:ext cx="26642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98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Instalação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96"/>
          <a:stretch>
            <a:fillRect/>
          </a:stretch>
        </p:blipFill>
        <p:spPr bwMode="auto">
          <a:xfrm>
            <a:off x="1763688" y="2060848"/>
            <a:ext cx="5016829" cy="453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2051720" y="2708920"/>
            <a:ext cx="4320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237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Instalação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36912"/>
            <a:ext cx="3924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167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Instalação</a:t>
            </a:r>
            <a:endParaRPr lang="pt-BR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66198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50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264</TotalTime>
  <Words>188</Words>
  <Application>Microsoft Office PowerPoint</Application>
  <PresentationFormat>Apresentação na tela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Executivo</vt:lpstr>
      <vt:lpstr>Linguagem de Desenvolvimento Web de Arquitetura Proprietária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</cp:lastModifiedBy>
  <cp:revision>23</cp:revision>
  <dcterms:created xsi:type="dcterms:W3CDTF">2015-01-21T16:44:06Z</dcterms:created>
  <dcterms:modified xsi:type="dcterms:W3CDTF">2015-01-25T12:21:49Z</dcterms:modified>
</cp:coreProperties>
</file>