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88" r:id="rId4"/>
    <p:sldId id="289" r:id="rId5"/>
    <p:sldId id="295" r:id="rId6"/>
    <p:sldId id="290" r:id="rId7"/>
    <p:sldId id="291" r:id="rId8"/>
    <p:sldId id="292" r:id="rId9"/>
    <p:sldId id="293" r:id="rId10"/>
    <p:sldId id="294" r:id="rId11"/>
    <p:sldId id="29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3A5885-703C-4131-B0C4-688C5BC1E61A}" type="datetimeFigureOut">
              <a:rPr lang="pt-BR" smtClean="0"/>
              <a:pPr/>
              <a:t>01/02/2015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6600" dirty="0" smtClean="0">
                <a:solidFill>
                  <a:srgbClr val="FF0000"/>
                </a:solidFill>
              </a:rPr>
              <a:t>L</a:t>
            </a:r>
            <a:r>
              <a:rPr lang="pt-BR" sz="6600" dirty="0" smtClean="0"/>
              <a:t>inguagem de </a:t>
            </a:r>
            <a:r>
              <a:rPr lang="pt-BR" sz="6600" dirty="0" smtClean="0">
                <a:solidFill>
                  <a:srgbClr val="FF0000"/>
                </a:solidFill>
              </a:rPr>
              <a:t>D</a:t>
            </a:r>
            <a:r>
              <a:rPr lang="pt-BR" sz="6600" dirty="0" smtClean="0"/>
              <a:t>esenvolvimento </a:t>
            </a:r>
            <a:r>
              <a:rPr lang="pt-BR" sz="6600" dirty="0" smtClean="0">
                <a:solidFill>
                  <a:srgbClr val="FF0000"/>
                </a:solidFill>
              </a:rPr>
              <a:t>W</a:t>
            </a:r>
            <a:r>
              <a:rPr lang="pt-BR" sz="6600" dirty="0" smtClean="0"/>
              <a:t>eb de Arquitetura </a:t>
            </a:r>
            <a:r>
              <a:rPr lang="pt-BR" sz="6600" dirty="0" smtClean="0">
                <a:solidFill>
                  <a:srgbClr val="FF0000"/>
                </a:solidFill>
              </a:rPr>
              <a:t>P</a:t>
            </a:r>
            <a:r>
              <a:rPr lang="pt-BR" sz="6600" dirty="0" smtClean="0"/>
              <a:t>roprietária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4800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r>
              <a:rPr lang="pt-BR" sz="2000" dirty="0" smtClean="0"/>
              <a:t>Crie um projeto do tipo </a:t>
            </a:r>
            <a:r>
              <a:rPr lang="pt-BR" sz="2000" b="1" dirty="0" smtClean="0">
                <a:solidFill>
                  <a:srgbClr val="FF0000"/>
                </a:solidFill>
              </a:rPr>
              <a:t>Console Application</a:t>
            </a:r>
            <a:r>
              <a:rPr lang="pt-BR" sz="2000" b="1" dirty="0" smtClean="0"/>
              <a:t> </a:t>
            </a:r>
            <a:r>
              <a:rPr lang="pt-BR" sz="2000" dirty="0" smtClean="0"/>
              <a:t>em</a:t>
            </a:r>
            <a:br>
              <a:rPr lang="pt-BR" sz="2000" dirty="0" smtClean="0"/>
            </a:br>
            <a:r>
              <a:rPr lang="pt-BR" sz="2000" b="1" dirty="0" smtClean="0">
                <a:solidFill>
                  <a:srgbClr val="FF0000"/>
                </a:solidFill>
              </a:rPr>
              <a:t>C# </a:t>
            </a:r>
            <a:r>
              <a:rPr lang="pt-BR" sz="2000" dirty="0" smtClean="0"/>
              <a:t>chamado </a:t>
            </a:r>
            <a:r>
              <a:rPr lang="pt-BR" sz="2000" b="1" dirty="0" smtClean="0">
                <a:solidFill>
                  <a:srgbClr val="FF0000"/>
                </a:solidFill>
              </a:rPr>
              <a:t>[SEUNOME]</a:t>
            </a:r>
            <a:r>
              <a:rPr lang="pt-BR" sz="2000" b="1" dirty="0" err="1" smtClean="0">
                <a:solidFill>
                  <a:srgbClr val="FF0000"/>
                </a:solidFill>
              </a:rPr>
              <a:t>EntityFramework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r>
              <a:rPr lang="pt-BR" sz="2000" dirty="0" smtClean="0"/>
              <a:t>Instale o </a:t>
            </a:r>
            <a:r>
              <a:rPr lang="pt-BR" sz="2000" dirty="0" err="1" smtClean="0"/>
              <a:t>Entity</a:t>
            </a:r>
            <a:r>
              <a:rPr lang="pt-BR" sz="2000" dirty="0" smtClean="0"/>
              <a:t> Framework no projeto </a:t>
            </a:r>
            <a:r>
              <a:rPr lang="pt-BR" sz="2000" b="1" dirty="0" smtClean="0">
                <a:solidFill>
                  <a:srgbClr val="FF0000"/>
                </a:solidFill>
              </a:rPr>
              <a:t>K19EntityFramework</a:t>
            </a:r>
            <a:r>
              <a:rPr lang="pt-BR" sz="2000" b="1" dirty="0" smtClean="0"/>
              <a:t> </a:t>
            </a:r>
            <a:r>
              <a:rPr lang="pt-BR" sz="2000" dirty="0" smtClean="0"/>
              <a:t>utilizando o </a:t>
            </a:r>
            <a:r>
              <a:rPr lang="pt-BR" sz="2000" dirty="0" err="1" smtClean="0"/>
              <a:t>Manage</a:t>
            </a:r>
            <a:r>
              <a:rPr lang="pt-BR" sz="2000" dirty="0" smtClean="0"/>
              <a:t> </a:t>
            </a:r>
            <a:r>
              <a:rPr lang="pt-BR" sz="2000" dirty="0" err="1" smtClean="0"/>
              <a:t>Nuget</a:t>
            </a:r>
            <a:r>
              <a:rPr lang="pt-BR" sz="2000" dirty="0" smtClean="0"/>
              <a:t> Packages.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84176"/>
            <a:ext cx="8291264" cy="4997152"/>
          </a:xfrm>
        </p:spPr>
        <p:txBody>
          <a:bodyPr>
            <a:noAutofit/>
          </a:bodyPr>
          <a:lstStyle/>
          <a:p>
            <a:r>
              <a:rPr lang="pt-BR" sz="1800" dirty="0" smtClean="0"/>
              <a:t>Adicione uma classe chamada </a:t>
            </a:r>
            <a:r>
              <a:rPr lang="pt-BR" sz="1800" b="1" dirty="0" err="1" smtClean="0"/>
              <a:t>Endereco</a:t>
            </a:r>
            <a:endParaRPr lang="pt-BR" sz="1800" b="1" dirty="0" smtClean="0"/>
          </a:p>
          <a:p>
            <a:pPr lvl="1"/>
            <a:r>
              <a:rPr lang="pt-BR" sz="1100" b="1" dirty="0" smtClean="0"/>
              <a:t>string Logradouro</a:t>
            </a:r>
          </a:p>
          <a:p>
            <a:pPr lvl="1"/>
            <a:r>
              <a:rPr lang="pt-BR" sz="1100" b="1" dirty="0" err="1" smtClean="0"/>
              <a:t>int</a:t>
            </a:r>
            <a:r>
              <a:rPr lang="pt-BR" sz="1100" b="1" dirty="0" smtClean="0"/>
              <a:t>  Numero</a:t>
            </a:r>
          </a:p>
          <a:p>
            <a:pPr lvl="1"/>
            <a:r>
              <a:rPr lang="pt-BR" sz="1100" b="1" dirty="0" smtClean="0"/>
              <a:t>string CEP</a:t>
            </a:r>
            <a:endParaRPr lang="pt-BR" sz="1100" dirty="0" smtClean="0"/>
          </a:p>
          <a:p>
            <a:r>
              <a:rPr lang="pt-BR" sz="1800" dirty="0" smtClean="0"/>
              <a:t>Adicione uma classe chamada </a:t>
            </a:r>
            <a:r>
              <a:rPr lang="pt-BR" sz="1800" b="1" dirty="0" smtClean="0"/>
              <a:t>Aluno </a:t>
            </a:r>
          </a:p>
          <a:p>
            <a:pPr lvl="1"/>
            <a:r>
              <a:rPr lang="pt-BR" sz="1100" b="1" dirty="0" err="1" smtClean="0"/>
              <a:t>int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AlunoID</a:t>
            </a:r>
            <a:endParaRPr lang="pt-BR" sz="1100" b="1" dirty="0" smtClean="0"/>
          </a:p>
          <a:p>
            <a:pPr lvl="1"/>
            <a:r>
              <a:rPr lang="pt-BR" sz="1100" b="1" dirty="0" smtClean="0"/>
              <a:t>string Nome</a:t>
            </a:r>
          </a:p>
          <a:p>
            <a:pPr lvl="1"/>
            <a:r>
              <a:rPr lang="pt-BR" sz="1100" b="1" dirty="0" err="1" smtClean="0"/>
              <a:t>Endereco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Endereco</a:t>
            </a:r>
            <a:endParaRPr lang="pt-BR" sz="1100" b="1" dirty="0" smtClean="0"/>
          </a:p>
          <a:p>
            <a:r>
              <a:rPr lang="pt-BR" sz="1800" dirty="0" smtClean="0"/>
              <a:t>Adicione uma classe chamada </a:t>
            </a:r>
            <a:r>
              <a:rPr lang="pt-BR" sz="1800" b="1" dirty="0" smtClean="0"/>
              <a:t>Professor</a:t>
            </a:r>
          </a:p>
          <a:p>
            <a:pPr lvl="1"/>
            <a:r>
              <a:rPr lang="pt-BR" sz="1100" b="1" dirty="0" err="1" smtClean="0"/>
              <a:t>int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ProfessorID</a:t>
            </a:r>
            <a:endParaRPr lang="pt-BR" sz="1100" b="1" dirty="0" smtClean="0"/>
          </a:p>
          <a:p>
            <a:pPr lvl="1"/>
            <a:r>
              <a:rPr lang="pt-BR" sz="1100" b="1" dirty="0" smtClean="0"/>
              <a:t>string Nome</a:t>
            </a:r>
          </a:p>
          <a:p>
            <a:pPr lvl="1"/>
            <a:r>
              <a:rPr lang="pt-BR" sz="1100" b="1" dirty="0" err="1" smtClean="0"/>
              <a:t>Endereco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Endereco</a:t>
            </a:r>
            <a:endParaRPr lang="pt-BR" sz="1100" dirty="0" smtClean="0"/>
          </a:p>
          <a:p>
            <a:r>
              <a:rPr lang="pt-BR" sz="1800" dirty="0" smtClean="0"/>
              <a:t>Adicione uma classe chamada </a:t>
            </a:r>
            <a:r>
              <a:rPr lang="pt-BR" sz="1800" b="1" dirty="0" smtClean="0"/>
              <a:t>Turma</a:t>
            </a:r>
          </a:p>
          <a:p>
            <a:pPr lvl="1"/>
            <a:r>
              <a:rPr lang="pt-BR" sz="1100" b="1" dirty="0" err="1" smtClean="0"/>
              <a:t>int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TurmaID</a:t>
            </a:r>
            <a:endParaRPr lang="pt-BR" sz="1100" b="1" dirty="0" smtClean="0"/>
          </a:p>
          <a:p>
            <a:pPr lvl="1"/>
            <a:r>
              <a:rPr lang="pt-BR" sz="1100" b="1" dirty="0" err="1" smtClean="0"/>
              <a:t>int</a:t>
            </a:r>
            <a:r>
              <a:rPr lang="pt-BR" sz="1100" b="1" dirty="0" smtClean="0"/>
              <a:t> Vagas</a:t>
            </a:r>
          </a:p>
          <a:p>
            <a:pPr lvl="1"/>
            <a:r>
              <a:rPr lang="pt-BR" sz="1100" b="1" dirty="0" smtClean="0"/>
              <a:t>Professor </a:t>
            </a:r>
            <a:r>
              <a:rPr lang="pt-BR" sz="1100" b="1" dirty="0" err="1" smtClean="0"/>
              <a:t>Professor</a:t>
            </a:r>
            <a:endParaRPr lang="pt-BR" sz="1100" b="1" dirty="0" smtClean="0"/>
          </a:p>
          <a:p>
            <a:pPr lvl="1"/>
            <a:r>
              <a:rPr lang="pt-BR" sz="1100" b="1" dirty="0" err="1" smtClean="0"/>
              <a:t>Icollection</a:t>
            </a:r>
            <a:r>
              <a:rPr lang="pt-BR" sz="1100" b="1" dirty="0" smtClean="0"/>
              <a:t>&lt;Alunos&gt; Alunos</a:t>
            </a:r>
            <a:endParaRPr lang="pt-BR" sz="1100" dirty="0" smtClean="0"/>
          </a:p>
          <a:p>
            <a:r>
              <a:rPr lang="pt-BR" sz="1800" dirty="0" smtClean="0"/>
              <a:t>Adicione uma classe chamada </a:t>
            </a:r>
            <a:r>
              <a:rPr lang="pt-BR" sz="1800" b="1" dirty="0" smtClean="0"/>
              <a:t>[SEUNOME]</a:t>
            </a:r>
            <a:r>
              <a:rPr lang="pt-BR" sz="1800" b="1" dirty="0" err="1" smtClean="0"/>
              <a:t>Context</a:t>
            </a:r>
            <a:endParaRPr lang="pt-BR" sz="1800" b="1" dirty="0" smtClean="0"/>
          </a:p>
          <a:p>
            <a:pPr lvl="1"/>
            <a:r>
              <a:rPr lang="pt-BR" sz="1100" b="1" dirty="0" smtClean="0"/>
              <a:t>Implemente o </a:t>
            </a:r>
            <a:r>
              <a:rPr lang="pt-BR" sz="1100" b="1" dirty="0" err="1" smtClean="0"/>
              <a:t>DbContext</a:t>
            </a:r>
            <a:r>
              <a:rPr lang="pt-BR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sz="6600" b="1" dirty="0" err="1" smtClean="0"/>
              <a:t>Entity</a:t>
            </a:r>
            <a:r>
              <a:rPr lang="pt-BR" sz="6600" b="1" dirty="0" smtClean="0"/>
              <a:t> Framework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547226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Primary</a:t>
            </a:r>
            <a:r>
              <a:rPr lang="pt-BR" sz="2400" dirty="0" smtClean="0"/>
              <a:t> </a:t>
            </a:r>
            <a:r>
              <a:rPr lang="pt-BR" sz="2400" dirty="0" err="1" smtClean="0"/>
              <a:t>Key</a:t>
            </a:r>
            <a:endParaRPr lang="pt-BR" sz="2400" dirty="0" smtClean="0"/>
          </a:p>
          <a:p>
            <a:pPr lvl="1"/>
            <a:r>
              <a:rPr lang="pt-BR" dirty="0" err="1" smtClean="0"/>
              <a:t>Entity</a:t>
            </a:r>
            <a:r>
              <a:rPr lang="pt-BR" dirty="0" smtClean="0"/>
              <a:t> Framework assumirá como identificador de uma entidade, a propriedade cujo nome seja </a:t>
            </a:r>
            <a:r>
              <a:rPr lang="pt-BR" b="1" dirty="0" smtClean="0">
                <a:solidFill>
                  <a:srgbClr val="FF0000"/>
                </a:solidFill>
              </a:rPr>
              <a:t>ID</a:t>
            </a:r>
            <a:r>
              <a:rPr lang="pt-BR" b="1" dirty="0" smtClean="0"/>
              <a:t> </a:t>
            </a:r>
            <a:r>
              <a:rPr lang="pt-BR" dirty="0" smtClean="0"/>
              <a:t>ou </a:t>
            </a:r>
            <a:r>
              <a:rPr lang="pt-BR" b="1" dirty="0" err="1" smtClean="0">
                <a:solidFill>
                  <a:srgbClr val="FF0000"/>
                </a:solidFill>
              </a:rPr>
              <a:t>EntidadeID</a:t>
            </a:r>
            <a:r>
              <a:rPr lang="pt-BR" b="1" dirty="0" smtClean="0"/>
              <a:t> </a:t>
            </a:r>
            <a:r>
              <a:rPr lang="pt-BR" dirty="0" smtClean="0"/>
              <a:t>escrito com letras maiúsculas e/ou minúsculas.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 o tipo da propriedade utilizada como identificador de uma entidade for numérico, os valores da coluna correspondente a essa propriedade serão gerados pelo banco de dados. Isso significa que, no SQL Server, a coluna será definida com a opção </a:t>
            </a:r>
            <a:r>
              <a:rPr lang="pt-BR" b="1" dirty="0" err="1" smtClean="0">
                <a:solidFill>
                  <a:srgbClr val="FF0000"/>
                </a:solidFill>
              </a:rPr>
              <a:t>Identity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3263255"/>
            <a:ext cx="8677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21088"/>
            <a:ext cx="8667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Complex</a:t>
            </a:r>
            <a:r>
              <a:rPr lang="pt-BR" sz="2400" dirty="0" smtClean="0"/>
              <a:t> </a:t>
            </a:r>
            <a:r>
              <a:rPr lang="pt-BR" sz="2400" dirty="0" err="1" smtClean="0"/>
              <a:t>Types</a:t>
            </a: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71" y="2149599"/>
            <a:ext cx="86963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3"/>
            <a:ext cx="869632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171" y="4042395"/>
            <a:ext cx="8696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Complex</a:t>
            </a:r>
            <a:r>
              <a:rPr lang="pt-BR" sz="2400" dirty="0" smtClean="0"/>
              <a:t> </a:t>
            </a:r>
            <a:r>
              <a:rPr lang="pt-BR" sz="2400" dirty="0" err="1" smtClean="0"/>
              <a:t>Types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Como nenhuma propriedade da classe </a:t>
            </a:r>
            <a:r>
              <a:rPr lang="pt-BR" b="1" dirty="0" err="1" smtClean="0">
                <a:solidFill>
                  <a:srgbClr val="FF0000"/>
                </a:solidFill>
              </a:rPr>
              <a:t>Endereco</a:t>
            </a:r>
            <a:r>
              <a:rPr lang="pt-BR" dirty="0" smtClean="0"/>
              <a:t> se enquadra nas convenções de </a:t>
            </a:r>
            <a:r>
              <a:rPr lang="pt-BR" i="1" dirty="0" err="1" smtClean="0"/>
              <a:t>Primary</a:t>
            </a:r>
            <a:r>
              <a:rPr lang="pt-BR" i="1" dirty="0" smtClean="0"/>
              <a:t> </a:t>
            </a:r>
            <a:r>
              <a:rPr lang="pt-BR" i="1" dirty="0" err="1" smtClean="0"/>
              <a:t>Key</a:t>
            </a:r>
            <a:r>
              <a:rPr lang="pt-BR" i="1" dirty="0" smtClean="0"/>
              <a:t> </a:t>
            </a:r>
            <a:r>
              <a:rPr lang="pt-BR" dirty="0" smtClean="0"/>
              <a:t>e supondo que nenhuma propriedade tenha sido mapeada explicitamente para uma coluna definida</a:t>
            </a:r>
            <a:br>
              <a:rPr lang="pt-BR" dirty="0" smtClean="0"/>
            </a:br>
            <a:r>
              <a:rPr lang="pt-BR" dirty="0" smtClean="0"/>
              <a:t>como chave primária, o </a:t>
            </a:r>
            <a:r>
              <a:rPr lang="pt-BR" dirty="0" err="1" smtClean="0"/>
              <a:t>Entity</a:t>
            </a:r>
            <a:r>
              <a:rPr lang="pt-BR" dirty="0" smtClean="0"/>
              <a:t> Framework assumirá que essa classe é um </a:t>
            </a:r>
            <a:r>
              <a:rPr lang="pt-BR" b="1" dirty="0" err="1" smtClean="0">
                <a:solidFill>
                  <a:srgbClr val="FF0000"/>
                </a:solidFill>
              </a:rPr>
              <a:t>Complex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Type</a:t>
            </a:r>
            <a:r>
              <a:rPr lang="pt-BR" dirty="0" smtClean="0"/>
              <a:t>. Além disso, um </a:t>
            </a:r>
            <a:r>
              <a:rPr lang="pt-BR" dirty="0" err="1" smtClean="0"/>
              <a:t>Complex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 não pode referenciar uma entidade através de uma propriedade.</a:t>
            </a:r>
          </a:p>
          <a:p>
            <a:pPr lvl="1"/>
            <a:r>
              <a:rPr lang="pt-BR" dirty="0" smtClean="0"/>
              <a:t>As classes Contato e </a:t>
            </a:r>
            <a:r>
              <a:rPr lang="pt-BR" dirty="0" err="1" smtClean="0"/>
              <a:t>Endereco</a:t>
            </a:r>
            <a:r>
              <a:rPr lang="pt-BR" dirty="0" smtClean="0"/>
              <a:t> serão mapeadas para uma única tabela chamada </a:t>
            </a:r>
            <a:r>
              <a:rPr lang="pt-BR" b="1" dirty="0" err="1" smtClean="0">
                <a:solidFill>
                  <a:srgbClr val="FF0000"/>
                </a:solidFill>
              </a:rPr>
              <a:t>Contatoes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933056"/>
            <a:ext cx="32956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Mapeamentos dos Relacionamentos</a:t>
            </a:r>
          </a:p>
          <a:p>
            <a:pPr algn="just"/>
            <a:endParaRPr lang="pt-BR" dirty="0" smtClean="0"/>
          </a:p>
          <a:p>
            <a:pPr algn="just"/>
            <a:endParaRPr lang="pt-BR" sz="2400" dirty="0" smtClean="0"/>
          </a:p>
          <a:p>
            <a:pPr algn="just"/>
            <a:endParaRPr lang="pt-BR" dirty="0" smtClean="0"/>
          </a:p>
          <a:p>
            <a:pPr algn="just"/>
            <a:endParaRPr lang="pt-BR" sz="2400" dirty="0" smtClean="0"/>
          </a:p>
          <a:p>
            <a:pPr algn="just"/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lvl="1">
              <a:buNone/>
            </a:pP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696" y="2636912"/>
            <a:ext cx="8686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696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Mapeamento dos Relacionamentos</a:t>
            </a:r>
          </a:p>
          <a:p>
            <a:pPr lvl="1"/>
            <a:r>
              <a:rPr lang="pt-BR" dirty="0" smtClean="0"/>
              <a:t> Essas duas entidades serão mapeadas para as tabelas </a:t>
            </a:r>
            <a:r>
              <a:rPr lang="pt-BR" b="1" dirty="0" smtClean="0">
                <a:solidFill>
                  <a:srgbClr val="FF0000"/>
                </a:solidFill>
              </a:rPr>
              <a:t>Livros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FF0000"/>
                </a:solidFill>
              </a:rPr>
              <a:t>Editoras</a:t>
            </a:r>
            <a:r>
              <a:rPr lang="pt-BR" dirty="0" smtClean="0"/>
              <a:t>. Na tabela </a:t>
            </a:r>
            <a:r>
              <a:rPr lang="pt-BR" b="1" dirty="0" smtClean="0">
                <a:solidFill>
                  <a:srgbClr val="FF0000"/>
                </a:solidFill>
              </a:rPr>
              <a:t>Livros</a:t>
            </a:r>
            <a:r>
              <a:rPr lang="pt-BR" dirty="0" smtClean="0"/>
              <a:t>, será adicionada uma chave estrangeira chamada </a:t>
            </a:r>
            <a:r>
              <a:rPr lang="pt-BR" b="1" dirty="0" err="1" smtClean="0">
                <a:solidFill>
                  <a:srgbClr val="FF0000"/>
                </a:solidFill>
              </a:rPr>
              <a:t>Editora_EditoraID</a:t>
            </a:r>
            <a:r>
              <a:rPr lang="pt-BR" dirty="0" smtClean="0"/>
              <a:t> referenciado a chave primária da tabela </a:t>
            </a:r>
            <a:r>
              <a:rPr lang="pt-BR" b="1" dirty="0" smtClean="0">
                <a:solidFill>
                  <a:srgbClr val="FF0000"/>
                </a:solidFill>
              </a:rPr>
              <a:t>Editora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429000"/>
            <a:ext cx="6248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Mapeamento dos Relacionamentos</a:t>
            </a:r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705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21" y="4005064"/>
            <a:ext cx="86772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Mapeamentos dos Relacionamentos</a:t>
            </a:r>
          </a:p>
          <a:p>
            <a:pPr lvl="1"/>
            <a:r>
              <a:rPr lang="pt-BR" dirty="0" smtClean="0"/>
              <a:t> Por outro lado, se na entidade </a:t>
            </a:r>
            <a:r>
              <a:rPr lang="pt-BR" b="1" dirty="0" smtClean="0">
                <a:solidFill>
                  <a:srgbClr val="FF0000"/>
                </a:solidFill>
              </a:rPr>
              <a:t>Livro</a:t>
            </a:r>
            <a:r>
              <a:rPr lang="pt-BR" dirty="0" smtClean="0"/>
              <a:t> uma coleção de editoras for definida como propriedade e de forma análoga uma coleção de livros for definida como propriedade na entidade </a:t>
            </a:r>
            <a:r>
              <a:rPr lang="pt-BR" b="1" dirty="0" smtClean="0">
                <a:solidFill>
                  <a:srgbClr val="FF0000"/>
                </a:solidFill>
              </a:rPr>
              <a:t>Editora</a:t>
            </a:r>
            <a:r>
              <a:rPr lang="pt-BR" dirty="0" smtClean="0"/>
              <a:t> então uma terceira tabela será criada no banco de dados para representar esse relacionamento “muitos para muitos” (</a:t>
            </a:r>
            <a:r>
              <a:rPr lang="pt-BR" dirty="0" err="1" smtClean="0"/>
              <a:t>many</a:t>
            </a:r>
            <a:r>
              <a:rPr lang="pt-BR" dirty="0" smtClean="0"/>
              <a:t> to </a:t>
            </a:r>
            <a:r>
              <a:rPr lang="pt-BR" dirty="0" err="1" smtClean="0"/>
              <a:t>many</a:t>
            </a:r>
            <a:r>
              <a:rPr lang="pt-BR" dirty="0" smtClean="0"/>
              <a:t>).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22" y="3717032"/>
            <a:ext cx="83629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319</TotalTime>
  <Words>299</Words>
  <Application>Microsoft Office PowerPoint</Application>
  <PresentationFormat>Apresentação na tela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Executivo</vt:lpstr>
      <vt:lpstr>Linguagem de Desenvolvimento Web de Arquitetura Proprietária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Atividade</vt:lpstr>
      <vt:lpstr>Atividade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Desenvolvimento Web de Arquitetura Proprietária</dc:title>
  <dc:creator>Miqueias Lopes Dos Santos Xavier</dc:creator>
  <cp:lastModifiedBy>MIQUEIAS</cp:lastModifiedBy>
  <cp:revision>32</cp:revision>
  <dcterms:created xsi:type="dcterms:W3CDTF">2015-01-21T16:44:06Z</dcterms:created>
  <dcterms:modified xsi:type="dcterms:W3CDTF">2015-02-01T20:40:57Z</dcterms:modified>
</cp:coreProperties>
</file>