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26/01/2015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26/01/2015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26/01/2015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26/01/2015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26/01/2015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26/01/2015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885-703C-4131-B0C4-688C5BC1E61A}" type="datetimeFigureOut">
              <a:rPr lang="pt-BR" smtClean="0"/>
              <a:pPr/>
              <a:t>26/01/2015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73A5885-703C-4131-B0C4-688C5BC1E61A}" type="datetimeFigureOut">
              <a:rPr lang="pt-BR" smtClean="0"/>
              <a:pPr/>
              <a:t>26/01/2015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A23E269-4132-4624-9D6A-772F0BE6CD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sz="6600" dirty="0" smtClean="0">
                <a:solidFill>
                  <a:srgbClr val="FF0000"/>
                </a:solidFill>
              </a:rPr>
              <a:t>L</a:t>
            </a:r>
            <a:r>
              <a:rPr lang="pt-BR" sz="6600" dirty="0" smtClean="0"/>
              <a:t>inguagem de </a:t>
            </a:r>
            <a:r>
              <a:rPr lang="pt-BR" sz="6600" dirty="0" smtClean="0">
                <a:solidFill>
                  <a:srgbClr val="FF0000"/>
                </a:solidFill>
              </a:rPr>
              <a:t>D</a:t>
            </a:r>
            <a:r>
              <a:rPr lang="pt-BR" sz="6600" dirty="0" smtClean="0"/>
              <a:t>esenvolvimento </a:t>
            </a:r>
            <a:r>
              <a:rPr lang="pt-BR" sz="6600" dirty="0" smtClean="0">
                <a:solidFill>
                  <a:srgbClr val="FF0000"/>
                </a:solidFill>
              </a:rPr>
              <a:t>W</a:t>
            </a:r>
            <a:r>
              <a:rPr lang="pt-BR" sz="6600" dirty="0" smtClean="0"/>
              <a:t>eb de Arquitetura </a:t>
            </a:r>
            <a:r>
              <a:rPr lang="pt-BR" sz="6600" dirty="0" smtClean="0">
                <a:solidFill>
                  <a:srgbClr val="FF0000"/>
                </a:solidFill>
              </a:rPr>
              <a:t>P</a:t>
            </a:r>
            <a:r>
              <a:rPr lang="pt-BR" sz="6600" dirty="0" smtClean="0"/>
              <a:t>roprietária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Miquéias Lopes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4800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 smtClean="0"/>
              <a:t>NotMapped</a:t>
            </a:r>
            <a:endParaRPr lang="pt-BR" sz="2400" dirty="0" smtClean="0"/>
          </a:p>
          <a:p>
            <a:pPr lvl="1"/>
            <a:r>
              <a:rPr lang="pt-BR" sz="2000" dirty="0" smtClean="0"/>
              <a:t>I</a:t>
            </a:r>
            <a:r>
              <a:rPr lang="pt-BR" sz="2000" dirty="0" smtClean="0"/>
              <a:t>ndica </a:t>
            </a:r>
            <a:r>
              <a:rPr lang="pt-BR" sz="2000" dirty="0" smtClean="0"/>
              <a:t>quais propriedades não devem ser mapeadas nas </a:t>
            </a:r>
            <a:r>
              <a:rPr lang="pt-BR" sz="2000" dirty="0" smtClean="0"/>
              <a:t>tabelas</a:t>
            </a:r>
            <a:r>
              <a:rPr lang="pt-BR" sz="2000" dirty="0" smtClean="0"/>
              <a:t>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613" y="2852936"/>
            <a:ext cx="85248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5085184"/>
            <a:ext cx="35909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sz="6600" b="1" dirty="0" err="1" smtClean="0"/>
              <a:t>Entity</a:t>
            </a:r>
            <a:r>
              <a:rPr lang="pt-BR" sz="6600" b="1" dirty="0" smtClean="0"/>
              <a:t> Framework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Professor: Miquéias Lopes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547226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Data </a:t>
            </a:r>
            <a:r>
              <a:rPr lang="pt-BR" sz="2400" dirty="0" err="1" smtClean="0"/>
              <a:t>Annotations</a:t>
            </a:r>
            <a:endParaRPr lang="pt-BR" sz="2400" dirty="0" smtClean="0"/>
          </a:p>
          <a:p>
            <a:pPr lvl="1"/>
            <a:r>
              <a:rPr lang="pt-BR" sz="2000" dirty="0" smtClean="0"/>
              <a:t>Podemos utilizar anotações para sobrescrever as convenções de mapeamento.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 smtClean="0"/>
              <a:t>Table</a:t>
            </a:r>
            <a:r>
              <a:rPr lang="pt-BR" sz="2400" dirty="0" smtClean="0"/>
              <a:t> e </a:t>
            </a:r>
            <a:r>
              <a:rPr lang="pt-BR" sz="2400" dirty="0" err="1" smtClean="0"/>
              <a:t>Column</a:t>
            </a:r>
            <a:endParaRPr lang="pt-BR" sz="2400" dirty="0" smtClean="0"/>
          </a:p>
          <a:p>
            <a:pPr lvl="1"/>
            <a:r>
              <a:rPr lang="pt-BR" sz="1800" dirty="0" smtClean="0"/>
              <a:t>No </a:t>
            </a:r>
            <a:r>
              <a:rPr lang="pt-BR" sz="1800" dirty="0" err="1" smtClean="0"/>
              <a:t>Entity</a:t>
            </a:r>
            <a:r>
              <a:rPr lang="pt-BR" sz="1800" dirty="0" smtClean="0"/>
              <a:t> Framework, os nomes das tabelas e das colunas são definidos por convenção. Contudo,</a:t>
            </a:r>
            <a:br>
              <a:rPr lang="pt-BR" sz="1800" dirty="0" smtClean="0"/>
            </a:br>
            <a:r>
              <a:rPr lang="pt-BR" sz="1800" dirty="0" smtClean="0"/>
              <a:t>podemos personalizá-los de acordo com a necessidade através das anotações </a:t>
            </a:r>
            <a:r>
              <a:rPr lang="pt-BR" sz="1800" b="1" dirty="0" err="1" smtClean="0">
                <a:solidFill>
                  <a:srgbClr val="FF0000"/>
                </a:solidFill>
              </a:rPr>
              <a:t>Table</a:t>
            </a:r>
            <a:r>
              <a:rPr lang="pt-BR" sz="1800" b="1" dirty="0" smtClean="0"/>
              <a:t> </a:t>
            </a:r>
            <a:r>
              <a:rPr lang="pt-BR" sz="1800" dirty="0" smtClean="0"/>
              <a:t>e </a:t>
            </a:r>
            <a:r>
              <a:rPr lang="pt-BR" sz="1800" b="1" dirty="0" err="1" smtClean="0">
                <a:solidFill>
                  <a:srgbClr val="FF0000"/>
                </a:solidFill>
              </a:rPr>
              <a:t>Column</a:t>
            </a:r>
            <a:r>
              <a:rPr lang="pt-BR" sz="1800" dirty="0" smtClean="0"/>
              <a:t>.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.</a:t>
            </a:r>
            <a:r>
              <a:rPr lang="pt-BR" sz="1100" dirty="0" smtClean="0"/>
              <a:t/>
            </a:r>
            <a:br>
              <a:rPr lang="pt-BR" sz="11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655" y="3176736"/>
            <a:ext cx="85058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 smtClean="0"/>
              <a:t>Column</a:t>
            </a:r>
            <a:endParaRPr lang="pt-BR" sz="2400" dirty="0" smtClean="0"/>
          </a:p>
          <a:p>
            <a:pPr lvl="1"/>
            <a:r>
              <a:rPr lang="pt-BR" sz="2000" dirty="0" smtClean="0"/>
              <a:t>A anotação </a:t>
            </a:r>
            <a:r>
              <a:rPr lang="pt-BR" sz="2000" b="1" dirty="0" err="1" smtClean="0">
                <a:solidFill>
                  <a:srgbClr val="FF0000"/>
                </a:solidFill>
              </a:rPr>
              <a:t>Column</a:t>
            </a:r>
            <a:r>
              <a:rPr lang="pt-BR" sz="2000" dirty="0" smtClean="0"/>
              <a:t> também permite a escolha do tipo da coluna correspondente à propriedade</a:t>
            </a:r>
            <a:br>
              <a:rPr lang="pt-BR" sz="2000" dirty="0" smtClean="0"/>
            </a:br>
            <a:r>
              <a:rPr lang="pt-BR" sz="2000" dirty="0" smtClean="0"/>
              <a:t>anotada</a:t>
            </a:r>
            <a:r>
              <a:rPr lang="pt-BR" sz="2000" dirty="0" smtClean="0"/>
              <a:t>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56992"/>
            <a:ext cx="85058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157192"/>
            <a:ext cx="33813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 smtClean="0"/>
              <a:t>DatabaseGenerated</a:t>
            </a:r>
            <a:endParaRPr lang="pt-BR" sz="2400" dirty="0" smtClean="0"/>
          </a:p>
          <a:p>
            <a:pPr lvl="1"/>
            <a:r>
              <a:rPr lang="pt-BR" sz="2000" dirty="0" smtClean="0"/>
              <a:t>Por padrão, quando a propriedade correspondente à chave primária de uma tabela é </a:t>
            </a:r>
            <a:r>
              <a:rPr lang="pt-BR" sz="2000" dirty="0" smtClean="0"/>
              <a:t>numérica, os </a:t>
            </a:r>
            <a:r>
              <a:rPr lang="pt-BR" sz="2000" dirty="0" smtClean="0"/>
              <a:t>valores dessa chave serão gerados pelo banco de dados. Podemos alterar esse </a:t>
            </a:r>
            <a:r>
              <a:rPr lang="pt-BR" sz="2000" dirty="0" smtClean="0"/>
              <a:t>comportamento através </a:t>
            </a:r>
            <a:r>
              <a:rPr lang="pt-BR" sz="2000" dirty="0" smtClean="0"/>
              <a:t>da anotação </a:t>
            </a:r>
            <a:r>
              <a:rPr lang="pt-BR" sz="2000" b="1" dirty="0" err="1" smtClean="0">
                <a:solidFill>
                  <a:srgbClr val="FF0000"/>
                </a:solidFill>
              </a:rPr>
              <a:t>DatabaseGenerated</a:t>
            </a:r>
            <a:r>
              <a:rPr lang="pt-BR" sz="2000" dirty="0" smtClean="0"/>
              <a:t>.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131915"/>
            <a:ext cx="85248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 smtClean="0"/>
              <a:t>Key</a:t>
            </a:r>
            <a:endParaRPr lang="pt-BR" sz="2400" dirty="0" smtClean="0"/>
          </a:p>
          <a:p>
            <a:pPr lvl="1"/>
            <a:r>
              <a:rPr lang="pt-BR" dirty="0" smtClean="0"/>
              <a:t>Considere a seguinte classe</a:t>
            </a:r>
            <a:r>
              <a:rPr lang="pt-BR" dirty="0" smtClean="0"/>
              <a:t>.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r>
              <a:rPr lang="pt-BR" dirty="0" smtClean="0"/>
              <a:t>Nenhuma propriedade se enquadra nas convenções de nomenclatura de chave primária. Contudo, é possível definir explicitamente, qual propriedade será mapeada como chave primária através</a:t>
            </a:r>
            <a:br>
              <a:rPr lang="pt-BR" dirty="0" smtClean="0"/>
            </a:br>
            <a:r>
              <a:rPr lang="pt-BR" dirty="0" smtClean="0"/>
              <a:t>da anotação </a:t>
            </a:r>
            <a:r>
              <a:rPr lang="pt-BR" b="1" dirty="0" err="1" smtClean="0">
                <a:solidFill>
                  <a:srgbClr val="FF0000"/>
                </a:solidFill>
              </a:rPr>
              <a:t>Key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613" y="2420888"/>
            <a:ext cx="85248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080" y="4869160"/>
            <a:ext cx="8534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974679"/>
            <a:ext cx="3724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 smtClean="0"/>
              <a:t>Required</a:t>
            </a:r>
            <a:endParaRPr lang="pt-BR" sz="2400" dirty="0" smtClean="0"/>
          </a:p>
          <a:p>
            <a:pPr lvl="1"/>
            <a:r>
              <a:rPr lang="pt-BR" sz="2000" dirty="0" smtClean="0"/>
              <a:t>Uma propriedade pode ser definida explicitamente como obrigatória através da anotação </a:t>
            </a:r>
            <a:r>
              <a:rPr lang="pt-BR" sz="2000" b="1" dirty="0" err="1" smtClean="0">
                <a:solidFill>
                  <a:srgbClr val="FF0000"/>
                </a:solidFill>
              </a:rPr>
              <a:t>Required</a:t>
            </a:r>
            <a:r>
              <a:rPr lang="pt-BR" sz="2000" dirty="0" smtClean="0"/>
              <a:t>. No banco de dados, as colunas correspondentes às propriedades obrigatórias serão </a:t>
            </a:r>
            <a:r>
              <a:rPr lang="pt-BR" sz="2000" dirty="0" smtClean="0"/>
              <a:t>definidas com </a:t>
            </a:r>
            <a:r>
              <a:rPr lang="pt-BR" sz="2000" dirty="0" smtClean="0"/>
              <a:t>a opção </a:t>
            </a:r>
            <a:r>
              <a:rPr lang="pt-BR" sz="2000" b="1" dirty="0" err="1" smtClean="0">
                <a:solidFill>
                  <a:srgbClr val="FF0000"/>
                </a:solidFill>
              </a:rPr>
              <a:t>not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null</a:t>
            </a:r>
            <a:r>
              <a:rPr lang="pt-BR" sz="2000" dirty="0" smtClean="0"/>
              <a:t>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180" y="3429000"/>
            <a:ext cx="84963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941168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069160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 smtClean="0"/>
              <a:t>MaxLength</a:t>
            </a:r>
            <a:r>
              <a:rPr lang="pt-BR" sz="2400" dirty="0" smtClean="0"/>
              <a:t> e </a:t>
            </a:r>
            <a:r>
              <a:rPr lang="pt-BR" sz="2400" dirty="0" err="1" smtClean="0"/>
              <a:t>MinLength</a:t>
            </a:r>
            <a:endParaRPr lang="pt-BR" sz="2400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2492896"/>
            <a:ext cx="85153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4293096"/>
            <a:ext cx="31527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357</TotalTime>
  <Words>198</Words>
  <Application>Microsoft Office PowerPoint</Application>
  <PresentationFormat>Apresentação na tela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Executivo</vt:lpstr>
      <vt:lpstr>Linguagem de Desenvolvimento Web de Arquitetura Proprietária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Desenvolvimento Web de Arquitetura Proprietária</dc:title>
  <dc:creator>Miqueias Lopes Dos Santos Xavier</dc:creator>
  <cp:lastModifiedBy>MIQUEIAS</cp:lastModifiedBy>
  <cp:revision>35</cp:revision>
  <dcterms:created xsi:type="dcterms:W3CDTF">2015-01-21T16:44:06Z</dcterms:created>
  <dcterms:modified xsi:type="dcterms:W3CDTF">2015-01-26T22:43:56Z</dcterms:modified>
</cp:coreProperties>
</file>