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E77"/>
    <a:srgbClr val="2F5CAC"/>
    <a:srgbClr val="3A6FCE"/>
    <a:srgbClr val="3A0B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32" autoAdjust="0"/>
    <p:restoredTop sz="94660"/>
  </p:normalViewPr>
  <p:slideViewPr>
    <p:cSldViewPr snapToGrid="0">
      <p:cViewPr>
        <p:scale>
          <a:sx n="30" d="100"/>
          <a:sy n="30" d="100"/>
        </p:scale>
        <p:origin x="960" y="36"/>
      </p:cViewPr>
      <p:guideLst>
        <p:guide orient="horz" pos="13481"/>
        <p:guide pos="953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1F8A29-4680-4A8C-8142-7499D0C0867D}"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87638806-0D7F-4384-B9C5-9ACE6CA10AC9}">
      <dgm:prSet phldrT="[Text]"/>
      <dgm:spPr/>
      <dgm:t>
        <a:bodyPr/>
        <a:lstStyle/>
        <a:p>
          <a:r>
            <a:rPr lang="en-US" dirty="0"/>
            <a:t>Scrap news from newspaper ( By writing codes in python using the python library </a:t>
          </a:r>
          <a:r>
            <a:rPr lang="en-US" dirty="0" err="1"/>
            <a:t>beautifulsoup</a:t>
          </a:r>
          <a:r>
            <a:rPr lang="en-US" dirty="0"/>
            <a:t>) and save them in a csv file.</a:t>
          </a:r>
        </a:p>
      </dgm:t>
    </dgm:pt>
    <dgm:pt modelId="{70FC6D38-BC6C-492D-9B09-324BCD5D7A48}" type="parTrans" cxnId="{E59572C3-BA22-4549-BFFE-9CB6CAF964D6}">
      <dgm:prSet/>
      <dgm:spPr/>
      <dgm:t>
        <a:bodyPr/>
        <a:lstStyle/>
        <a:p>
          <a:endParaRPr lang="en-US"/>
        </a:p>
      </dgm:t>
    </dgm:pt>
    <dgm:pt modelId="{6A974439-21C4-4772-9B5C-64F9C2F4CB05}" type="sibTrans" cxnId="{E59572C3-BA22-4549-BFFE-9CB6CAF964D6}">
      <dgm:prSet/>
      <dgm:spPr/>
      <dgm:t>
        <a:bodyPr/>
        <a:lstStyle/>
        <a:p>
          <a:endParaRPr lang="en-US"/>
        </a:p>
      </dgm:t>
    </dgm:pt>
    <dgm:pt modelId="{D18C254E-B8E5-4B34-B8EA-B6391C6A611D}">
      <dgm:prSet phldrT="[Text]"/>
      <dgm:spPr/>
      <dgm:t>
        <a:bodyPr/>
        <a:lstStyle/>
        <a:p>
          <a:r>
            <a:rPr lang="en-US" dirty="0"/>
            <a:t>Filter news using specific keywords to get only traffic accident related data such as “traffic accident” “road accident” etc. Delete the rest of the news.</a:t>
          </a:r>
        </a:p>
      </dgm:t>
    </dgm:pt>
    <dgm:pt modelId="{3F9A731F-EA8A-4C54-A7AE-D7A280D951FE}" type="parTrans" cxnId="{A66F388F-1EDB-4E61-8F13-7C79F64F34EB}">
      <dgm:prSet/>
      <dgm:spPr/>
      <dgm:t>
        <a:bodyPr/>
        <a:lstStyle/>
        <a:p>
          <a:endParaRPr lang="en-US"/>
        </a:p>
      </dgm:t>
    </dgm:pt>
    <dgm:pt modelId="{9A9F4985-FFD0-4533-9B00-10771D4DC39F}" type="sibTrans" cxnId="{A66F388F-1EDB-4E61-8F13-7C79F64F34EB}">
      <dgm:prSet/>
      <dgm:spPr/>
      <dgm:t>
        <a:bodyPr/>
        <a:lstStyle/>
        <a:p>
          <a:endParaRPr lang="en-US"/>
        </a:p>
      </dgm:t>
    </dgm:pt>
    <dgm:pt modelId="{399A077C-A277-4208-A598-F6C768645F53}">
      <dgm:prSet phldrT="[Text]"/>
      <dgm:spPr/>
      <dgm:t>
        <a:bodyPr/>
        <a:lstStyle/>
        <a:p>
          <a:r>
            <a:rPr lang="en-US" dirty="0"/>
            <a:t>Using named entity recognition to get the accident type, injured count, death count, vehicle type and other important details from every news and save them in a csv file.</a:t>
          </a:r>
        </a:p>
      </dgm:t>
    </dgm:pt>
    <dgm:pt modelId="{27C93C66-B14E-4A0A-BAEA-BCE033CB05F8}" type="parTrans" cxnId="{D85106BD-0476-4CA1-A7E1-17380DF70D46}">
      <dgm:prSet/>
      <dgm:spPr/>
      <dgm:t>
        <a:bodyPr/>
        <a:lstStyle/>
        <a:p>
          <a:endParaRPr lang="en-US"/>
        </a:p>
      </dgm:t>
    </dgm:pt>
    <dgm:pt modelId="{B8E49AEE-9FD5-472A-B901-93ED0BEBB1E9}" type="sibTrans" cxnId="{D85106BD-0476-4CA1-A7E1-17380DF70D46}">
      <dgm:prSet/>
      <dgm:spPr/>
      <dgm:t>
        <a:bodyPr/>
        <a:lstStyle/>
        <a:p>
          <a:endParaRPr lang="en-US"/>
        </a:p>
      </dgm:t>
    </dgm:pt>
    <dgm:pt modelId="{8E2C08B6-4ECE-43D6-871A-D13E0705DFA3}" type="pres">
      <dgm:prSet presAssocID="{6F1F8A29-4680-4A8C-8142-7499D0C0867D}" presName="outerComposite" presStyleCnt="0">
        <dgm:presLayoutVars>
          <dgm:chMax val="5"/>
          <dgm:dir/>
          <dgm:resizeHandles val="exact"/>
        </dgm:presLayoutVars>
      </dgm:prSet>
      <dgm:spPr/>
    </dgm:pt>
    <dgm:pt modelId="{213F9F78-35A1-4701-84E8-52E74709D7C2}" type="pres">
      <dgm:prSet presAssocID="{6F1F8A29-4680-4A8C-8142-7499D0C0867D}" presName="dummyMaxCanvas" presStyleCnt="0">
        <dgm:presLayoutVars/>
      </dgm:prSet>
      <dgm:spPr/>
    </dgm:pt>
    <dgm:pt modelId="{E728D411-0C71-4564-946F-20BD0C350F90}" type="pres">
      <dgm:prSet presAssocID="{6F1F8A29-4680-4A8C-8142-7499D0C0867D}" presName="ThreeNodes_1" presStyleLbl="node1" presStyleIdx="0" presStyleCnt="3">
        <dgm:presLayoutVars>
          <dgm:bulletEnabled val="1"/>
        </dgm:presLayoutVars>
      </dgm:prSet>
      <dgm:spPr/>
    </dgm:pt>
    <dgm:pt modelId="{249C13A4-5E28-404C-B559-DDB2EDE88D50}" type="pres">
      <dgm:prSet presAssocID="{6F1F8A29-4680-4A8C-8142-7499D0C0867D}" presName="ThreeNodes_2" presStyleLbl="node1" presStyleIdx="1" presStyleCnt="3">
        <dgm:presLayoutVars>
          <dgm:bulletEnabled val="1"/>
        </dgm:presLayoutVars>
      </dgm:prSet>
      <dgm:spPr/>
    </dgm:pt>
    <dgm:pt modelId="{DEF0C419-04F4-46FE-AB5C-AC699C6955B3}" type="pres">
      <dgm:prSet presAssocID="{6F1F8A29-4680-4A8C-8142-7499D0C0867D}" presName="ThreeNodes_3" presStyleLbl="node1" presStyleIdx="2" presStyleCnt="3">
        <dgm:presLayoutVars>
          <dgm:bulletEnabled val="1"/>
        </dgm:presLayoutVars>
      </dgm:prSet>
      <dgm:spPr/>
    </dgm:pt>
    <dgm:pt modelId="{4D1E46D4-BEE8-48F5-8D09-53532D49447B}" type="pres">
      <dgm:prSet presAssocID="{6F1F8A29-4680-4A8C-8142-7499D0C0867D}" presName="ThreeConn_1-2" presStyleLbl="fgAccFollowNode1" presStyleIdx="0" presStyleCnt="2">
        <dgm:presLayoutVars>
          <dgm:bulletEnabled val="1"/>
        </dgm:presLayoutVars>
      </dgm:prSet>
      <dgm:spPr/>
    </dgm:pt>
    <dgm:pt modelId="{9D742645-7389-47EF-AB1A-68E8C2CDD32C}" type="pres">
      <dgm:prSet presAssocID="{6F1F8A29-4680-4A8C-8142-7499D0C0867D}" presName="ThreeConn_2-3" presStyleLbl="fgAccFollowNode1" presStyleIdx="1" presStyleCnt="2">
        <dgm:presLayoutVars>
          <dgm:bulletEnabled val="1"/>
        </dgm:presLayoutVars>
      </dgm:prSet>
      <dgm:spPr/>
    </dgm:pt>
    <dgm:pt modelId="{4993EA16-EAB9-42BD-8860-6FAA6DAAA748}" type="pres">
      <dgm:prSet presAssocID="{6F1F8A29-4680-4A8C-8142-7499D0C0867D}" presName="ThreeNodes_1_text" presStyleLbl="node1" presStyleIdx="2" presStyleCnt="3">
        <dgm:presLayoutVars>
          <dgm:bulletEnabled val="1"/>
        </dgm:presLayoutVars>
      </dgm:prSet>
      <dgm:spPr/>
    </dgm:pt>
    <dgm:pt modelId="{62FF87B6-FD29-4A97-981C-D27428F47776}" type="pres">
      <dgm:prSet presAssocID="{6F1F8A29-4680-4A8C-8142-7499D0C0867D}" presName="ThreeNodes_2_text" presStyleLbl="node1" presStyleIdx="2" presStyleCnt="3">
        <dgm:presLayoutVars>
          <dgm:bulletEnabled val="1"/>
        </dgm:presLayoutVars>
      </dgm:prSet>
      <dgm:spPr/>
    </dgm:pt>
    <dgm:pt modelId="{8FE177C0-9E83-44D1-91E0-D36479116E42}" type="pres">
      <dgm:prSet presAssocID="{6F1F8A29-4680-4A8C-8142-7499D0C0867D}" presName="ThreeNodes_3_text" presStyleLbl="node1" presStyleIdx="2" presStyleCnt="3">
        <dgm:presLayoutVars>
          <dgm:bulletEnabled val="1"/>
        </dgm:presLayoutVars>
      </dgm:prSet>
      <dgm:spPr/>
    </dgm:pt>
  </dgm:ptLst>
  <dgm:cxnLst>
    <dgm:cxn modelId="{D1D53825-1CFC-4669-8399-C65B3960438C}" type="presOf" srcId="{D18C254E-B8E5-4B34-B8EA-B6391C6A611D}" destId="{249C13A4-5E28-404C-B559-DDB2EDE88D50}" srcOrd="0" destOrd="0" presId="urn:microsoft.com/office/officeart/2005/8/layout/vProcess5"/>
    <dgm:cxn modelId="{49122326-8D9E-45BD-A691-EC03E254BA95}" type="presOf" srcId="{87638806-0D7F-4384-B9C5-9ACE6CA10AC9}" destId="{E728D411-0C71-4564-946F-20BD0C350F90}" srcOrd="0" destOrd="0" presId="urn:microsoft.com/office/officeart/2005/8/layout/vProcess5"/>
    <dgm:cxn modelId="{8212356C-AF00-4B9F-9D36-D2518FA8375F}" type="presOf" srcId="{6A974439-21C4-4772-9B5C-64F9C2F4CB05}" destId="{4D1E46D4-BEE8-48F5-8D09-53532D49447B}" srcOrd="0" destOrd="0" presId="urn:microsoft.com/office/officeart/2005/8/layout/vProcess5"/>
    <dgm:cxn modelId="{004E976E-9A88-4963-93BC-EDBCA247D4B0}" type="presOf" srcId="{87638806-0D7F-4384-B9C5-9ACE6CA10AC9}" destId="{4993EA16-EAB9-42BD-8860-6FAA6DAAA748}" srcOrd="1" destOrd="0" presId="urn:microsoft.com/office/officeart/2005/8/layout/vProcess5"/>
    <dgm:cxn modelId="{F1E38088-2494-4923-8525-94075F1130B6}" type="presOf" srcId="{6F1F8A29-4680-4A8C-8142-7499D0C0867D}" destId="{8E2C08B6-4ECE-43D6-871A-D13E0705DFA3}" srcOrd="0" destOrd="0" presId="urn:microsoft.com/office/officeart/2005/8/layout/vProcess5"/>
    <dgm:cxn modelId="{A66F388F-1EDB-4E61-8F13-7C79F64F34EB}" srcId="{6F1F8A29-4680-4A8C-8142-7499D0C0867D}" destId="{D18C254E-B8E5-4B34-B8EA-B6391C6A611D}" srcOrd="1" destOrd="0" parTransId="{3F9A731F-EA8A-4C54-A7AE-D7A280D951FE}" sibTransId="{9A9F4985-FFD0-4533-9B00-10771D4DC39F}"/>
    <dgm:cxn modelId="{D85106BD-0476-4CA1-A7E1-17380DF70D46}" srcId="{6F1F8A29-4680-4A8C-8142-7499D0C0867D}" destId="{399A077C-A277-4208-A598-F6C768645F53}" srcOrd="2" destOrd="0" parTransId="{27C93C66-B14E-4A0A-BAEA-BCE033CB05F8}" sibTransId="{B8E49AEE-9FD5-472A-B901-93ED0BEBB1E9}"/>
    <dgm:cxn modelId="{E59572C3-BA22-4549-BFFE-9CB6CAF964D6}" srcId="{6F1F8A29-4680-4A8C-8142-7499D0C0867D}" destId="{87638806-0D7F-4384-B9C5-9ACE6CA10AC9}" srcOrd="0" destOrd="0" parTransId="{70FC6D38-BC6C-492D-9B09-324BCD5D7A48}" sibTransId="{6A974439-21C4-4772-9B5C-64F9C2F4CB05}"/>
    <dgm:cxn modelId="{980F35CF-6CE0-4FFA-8089-E19B9C68E641}" type="presOf" srcId="{399A077C-A277-4208-A598-F6C768645F53}" destId="{DEF0C419-04F4-46FE-AB5C-AC699C6955B3}" srcOrd="0" destOrd="0" presId="urn:microsoft.com/office/officeart/2005/8/layout/vProcess5"/>
    <dgm:cxn modelId="{A5EA2CEE-ED9B-4345-9D9E-7439BFE9E965}" type="presOf" srcId="{D18C254E-B8E5-4B34-B8EA-B6391C6A611D}" destId="{62FF87B6-FD29-4A97-981C-D27428F47776}" srcOrd="1" destOrd="0" presId="urn:microsoft.com/office/officeart/2005/8/layout/vProcess5"/>
    <dgm:cxn modelId="{944195EF-3754-4A32-BFA0-05D57BEE467D}" type="presOf" srcId="{399A077C-A277-4208-A598-F6C768645F53}" destId="{8FE177C0-9E83-44D1-91E0-D36479116E42}" srcOrd="1" destOrd="0" presId="urn:microsoft.com/office/officeart/2005/8/layout/vProcess5"/>
    <dgm:cxn modelId="{AE6AF6EF-DA6B-4735-A056-1E9F76E13CD8}" type="presOf" srcId="{9A9F4985-FFD0-4533-9B00-10771D4DC39F}" destId="{9D742645-7389-47EF-AB1A-68E8C2CDD32C}" srcOrd="0" destOrd="0" presId="urn:microsoft.com/office/officeart/2005/8/layout/vProcess5"/>
    <dgm:cxn modelId="{3581EF6C-15C1-4C16-981A-71AA3BA87473}" type="presParOf" srcId="{8E2C08B6-4ECE-43D6-871A-D13E0705DFA3}" destId="{213F9F78-35A1-4701-84E8-52E74709D7C2}" srcOrd="0" destOrd="0" presId="urn:microsoft.com/office/officeart/2005/8/layout/vProcess5"/>
    <dgm:cxn modelId="{EAA3DF46-D0D6-44F9-80FC-A05B896E0080}" type="presParOf" srcId="{8E2C08B6-4ECE-43D6-871A-D13E0705DFA3}" destId="{E728D411-0C71-4564-946F-20BD0C350F90}" srcOrd="1" destOrd="0" presId="urn:microsoft.com/office/officeart/2005/8/layout/vProcess5"/>
    <dgm:cxn modelId="{5DB6DA70-AA5D-420A-A4DC-BBDDC2F76587}" type="presParOf" srcId="{8E2C08B6-4ECE-43D6-871A-D13E0705DFA3}" destId="{249C13A4-5E28-404C-B559-DDB2EDE88D50}" srcOrd="2" destOrd="0" presId="urn:microsoft.com/office/officeart/2005/8/layout/vProcess5"/>
    <dgm:cxn modelId="{F82C579F-0D33-431B-82FC-CB4E9F3B9D4D}" type="presParOf" srcId="{8E2C08B6-4ECE-43D6-871A-D13E0705DFA3}" destId="{DEF0C419-04F4-46FE-AB5C-AC699C6955B3}" srcOrd="3" destOrd="0" presId="urn:microsoft.com/office/officeart/2005/8/layout/vProcess5"/>
    <dgm:cxn modelId="{2BF9F86C-3667-4F16-B167-DAB917F08820}" type="presParOf" srcId="{8E2C08B6-4ECE-43D6-871A-D13E0705DFA3}" destId="{4D1E46D4-BEE8-48F5-8D09-53532D49447B}" srcOrd="4" destOrd="0" presId="urn:microsoft.com/office/officeart/2005/8/layout/vProcess5"/>
    <dgm:cxn modelId="{B11FE862-2DA9-4E4D-A9E7-7AFE2D62DDC4}" type="presParOf" srcId="{8E2C08B6-4ECE-43D6-871A-D13E0705DFA3}" destId="{9D742645-7389-47EF-AB1A-68E8C2CDD32C}" srcOrd="5" destOrd="0" presId="urn:microsoft.com/office/officeart/2005/8/layout/vProcess5"/>
    <dgm:cxn modelId="{44CC54F5-E4A9-4131-8504-01DE7CBD0FC4}" type="presParOf" srcId="{8E2C08B6-4ECE-43D6-871A-D13E0705DFA3}" destId="{4993EA16-EAB9-42BD-8860-6FAA6DAAA748}" srcOrd="6" destOrd="0" presId="urn:microsoft.com/office/officeart/2005/8/layout/vProcess5"/>
    <dgm:cxn modelId="{639B7513-3C45-4CBB-934D-94FDFBC5CFB9}" type="presParOf" srcId="{8E2C08B6-4ECE-43D6-871A-D13E0705DFA3}" destId="{62FF87B6-FD29-4A97-981C-D27428F47776}" srcOrd="7" destOrd="0" presId="urn:microsoft.com/office/officeart/2005/8/layout/vProcess5"/>
    <dgm:cxn modelId="{4D8C5DAC-6238-4E0D-9A24-4706844B1AE4}" type="presParOf" srcId="{8E2C08B6-4ECE-43D6-871A-D13E0705DFA3}" destId="{8FE177C0-9E83-44D1-91E0-D36479116E42}" srcOrd="8" destOrd="0" presId="urn:microsoft.com/office/officeart/2005/8/layout/vProcess5"/>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3397EC-538D-4DD1-A32D-36B14B89033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8BD7B63D-503D-4D0D-84A4-04F5EA992C81}">
      <dgm:prSet phldrT="[Text]"/>
      <dgm:spPr/>
      <dgm:t>
        <a:bodyPr/>
        <a:lstStyle/>
        <a:p>
          <a:r>
            <a:rPr lang="en-US" dirty="0"/>
            <a:t>Scrap multiple newspaper and filter news</a:t>
          </a:r>
        </a:p>
      </dgm:t>
    </dgm:pt>
    <dgm:pt modelId="{4129C8A3-0726-4100-AA3F-AD84CA5361C2}" type="parTrans" cxnId="{13C94963-E86E-4678-8EF7-E517A3F4DF15}">
      <dgm:prSet/>
      <dgm:spPr/>
      <dgm:t>
        <a:bodyPr/>
        <a:lstStyle/>
        <a:p>
          <a:endParaRPr lang="en-US"/>
        </a:p>
      </dgm:t>
    </dgm:pt>
    <dgm:pt modelId="{9BD6AE9C-E3B7-43FF-9961-787D64598F87}" type="sibTrans" cxnId="{13C94963-E86E-4678-8EF7-E517A3F4DF15}">
      <dgm:prSet/>
      <dgm:spPr/>
      <dgm:t>
        <a:bodyPr/>
        <a:lstStyle/>
        <a:p>
          <a:endParaRPr lang="en-US"/>
        </a:p>
      </dgm:t>
    </dgm:pt>
    <dgm:pt modelId="{DE9383C5-F2BC-4112-8907-80195B397BEB}">
      <dgm:prSet phldrT="[Text]" phldr="1"/>
      <dgm:spPr/>
      <dgm:t>
        <a:bodyPr/>
        <a:lstStyle/>
        <a:p>
          <a:endParaRPr lang="en-US"/>
        </a:p>
      </dgm:t>
    </dgm:pt>
    <dgm:pt modelId="{0FDDC668-90B3-4CFE-8108-426BB485DF9E}" type="parTrans" cxnId="{E6C1F3A8-0A62-416C-B528-E273FEAE336C}">
      <dgm:prSet/>
      <dgm:spPr/>
      <dgm:t>
        <a:bodyPr/>
        <a:lstStyle/>
        <a:p>
          <a:endParaRPr lang="en-US"/>
        </a:p>
      </dgm:t>
    </dgm:pt>
    <dgm:pt modelId="{665D4476-1A1E-41EE-BE7D-B16AC6448C58}" type="sibTrans" cxnId="{E6C1F3A8-0A62-416C-B528-E273FEAE336C}">
      <dgm:prSet/>
      <dgm:spPr/>
      <dgm:t>
        <a:bodyPr/>
        <a:lstStyle/>
        <a:p>
          <a:endParaRPr lang="en-US"/>
        </a:p>
      </dgm:t>
    </dgm:pt>
    <dgm:pt modelId="{C807B085-99E3-4EFC-882F-065806D94C00}">
      <dgm:prSet phldrT="[Text]"/>
      <dgm:spPr/>
      <dgm:t>
        <a:bodyPr/>
        <a:lstStyle/>
        <a:p>
          <a:r>
            <a:rPr lang="en-US" dirty="0"/>
            <a:t>Do NER for all filtered news</a:t>
          </a:r>
        </a:p>
      </dgm:t>
    </dgm:pt>
    <dgm:pt modelId="{B9A42692-CE18-403C-9737-610F6ECB0591}" type="parTrans" cxnId="{C8B55727-6F96-4ACB-9D59-EAD751937E6C}">
      <dgm:prSet/>
      <dgm:spPr/>
      <dgm:t>
        <a:bodyPr/>
        <a:lstStyle/>
        <a:p>
          <a:endParaRPr lang="en-US"/>
        </a:p>
      </dgm:t>
    </dgm:pt>
    <dgm:pt modelId="{8B3A1C41-04C2-44F3-9514-CAE54C04604A}" type="sibTrans" cxnId="{C8B55727-6F96-4ACB-9D59-EAD751937E6C}">
      <dgm:prSet/>
      <dgm:spPr/>
      <dgm:t>
        <a:bodyPr/>
        <a:lstStyle/>
        <a:p>
          <a:endParaRPr lang="en-US"/>
        </a:p>
      </dgm:t>
    </dgm:pt>
    <dgm:pt modelId="{04A4D76E-0E3C-452B-B5C0-05780F6ACB4D}">
      <dgm:prSet phldrT="[Text]" phldr="1"/>
      <dgm:spPr/>
      <dgm:t>
        <a:bodyPr/>
        <a:lstStyle/>
        <a:p>
          <a:endParaRPr lang="en-US"/>
        </a:p>
      </dgm:t>
    </dgm:pt>
    <dgm:pt modelId="{38F19717-931E-4673-A95D-0A816FD4B4FC}" type="parTrans" cxnId="{2C29DC35-AEB9-47FC-922B-7574D23BC273}">
      <dgm:prSet/>
      <dgm:spPr/>
      <dgm:t>
        <a:bodyPr/>
        <a:lstStyle/>
        <a:p>
          <a:endParaRPr lang="en-US"/>
        </a:p>
      </dgm:t>
    </dgm:pt>
    <dgm:pt modelId="{41EA08F9-B1AE-4091-BF5A-FF759DF140BE}" type="sibTrans" cxnId="{2C29DC35-AEB9-47FC-922B-7574D23BC273}">
      <dgm:prSet/>
      <dgm:spPr/>
      <dgm:t>
        <a:bodyPr/>
        <a:lstStyle/>
        <a:p>
          <a:endParaRPr lang="en-US"/>
        </a:p>
      </dgm:t>
    </dgm:pt>
    <dgm:pt modelId="{D155EAD1-DEC5-431F-9AF1-0ADF37F0AA39}">
      <dgm:prSet phldrT="[Text]"/>
      <dgm:spPr/>
      <dgm:t>
        <a:bodyPr/>
        <a:lstStyle/>
        <a:p>
          <a:r>
            <a:rPr lang="en-US" dirty="0"/>
            <a:t>Check news at same date and same location and same vehicles. Then delete the duplicate news.</a:t>
          </a:r>
        </a:p>
      </dgm:t>
    </dgm:pt>
    <dgm:pt modelId="{21AC7709-893F-4C7D-BFC9-E293D489D07F}" type="parTrans" cxnId="{0DAF53D1-0F0B-40B8-BB04-771004B0E081}">
      <dgm:prSet/>
      <dgm:spPr/>
      <dgm:t>
        <a:bodyPr/>
        <a:lstStyle/>
        <a:p>
          <a:endParaRPr lang="en-US"/>
        </a:p>
      </dgm:t>
    </dgm:pt>
    <dgm:pt modelId="{C6AC0CD4-61F5-45AD-8935-653AE954DD62}" type="sibTrans" cxnId="{0DAF53D1-0F0B-40B8-BB04-771004B0E081}">
      <dgm:prSet/>
      <dgm:spPr/>
      <dgm:t>
        <a:bodyPr/>
        <a:lstStyle/>
        <a:p>
          <a:endParaRPr lang="en-US"/>
        </a:p>
      </dgm:t>
    </dgm:pt>
    <dgm:pt modelId="{144E22EE-EEA5-4441-973C-78E36B65773E}">
      <dgm:prSet phldrT="[Text]" phldr="1"/>
      <dgm:spPr/>
      <dgm:t>
        <a:bodyPr/>
        <a:lstStyle/>
        <a:p>
          <a:endParaRPr lang="en-US"/>
        </a:p>
      </dgm:t>
    </dgm:pt>
    <dgm:pt modelId="{E5D7BF6E-E227-4429-9F14-8A1AC590203C}" type="parTrans" cxnId="{C27620B1-05CC-4446-A6D7-623D37CDEB37}">
      <dgm:prSet/>
      <dgm:spPr/>
      <dgm:t>
        <a:bodyPr/>
        <a:lstStyle/>
        <a:p>
          <a:endParaRPr lang="en-US"/>
        </a:p>
      </dgm:t>
    </dgm:pt>
    <dgm:pt modelId="{1B6447D2-E0BF-4029-9D7A-07F6093D4436}" type="sibTrans" cxnId="{C27620B1-05CC-4446-A6D7-623D37CDEB37}">
      <dgm:prSet/>
      <dgm:spPr/>
      <dgm:t>
        <a:bodyPr/>
        <a:lstStyle/>
        <a:p>
          <a:endParaRPr lang="en-US"/>
        </a:p>
      </dgm:t>
    </dgm:pt>
    <dgm:pt modelId="{1E0336AE-5A95-42E3-9CC6-F8802D5BC537}" type="pres">
      <dgm:prSet presAssocID="{7D3397EC-538D-4DD1-A32D-36B14B89033E}" presName="rootnode" presStyleCnt="0">
        <dgm:presLayoutVars>
          <dgm:chMax/>
          <dgm:chPref/>
          <dgm:dir/>
          <dgm:animLvl val="lvl"/>
        </dgm:presLayoutVars>
      </dgm:prSet>
      <dgm:spPr/>
    </dgm:pt>
    <dgm:pt modelId="{E7BEB319-B2FE-4E32-8C5B-DECFE4ECD40B}" type="pres">
      <dgm:prSet presAssocID="{8BD7B63D-503D-4D0D-84A4-04F5EA992C81}" presName="composite" presStyleCnt="0"/>
      <dgm:spPr/>
    </dgm:pt>
    <dgm:pt modelId="{DB645D3A-5E11-4F60-BE23-CDE2778566AF}" type="pres">
      <dgm:prSet presAssocID="{8BD7B63D-503D-4D0D-84A4-04F5EA992C81}" presName="bentUpArrow1" presStyleLbl="alignImgPlace1" presStyleIdx="0" presStyleCnt="2"/>
      <dgm:spPr/>
    </dgm:pt>
    <dgm:pt modelId="{E4502293-9D82-45DF-B674-7CD90AD5E60F}" type="pres">
      <dgm:prSet presAssocID="{8BD7B63D-503D-4D0D-84A4-04F5EA992C81}" presName="ParentText" presStyleLbl="node1" presStyleIdx="0" presStyleCnt="3">
        <dgm:presLayoutVars>
          <dgm:chMax val="1"/>
          <dgm:chPref val="1"/>
          <dgm:bulletEnabled val="1"/>
        </dgm:presLayoutVars>
      </dgm:prSet>
      <dgm:spPr/>
    </dgm:pt>
    <dgm:pt modelId="{0F54BD9E-DEA7-4086-B95A-D514DE27F2D2}" type="pres">
      <dgm:prSet presAssocID="{8BD7B63D-503D-4D0D-84A4-04F5EA992C81}" presName="ChildText" presStyleLbl="revTx" presStyleIdx="0" presStyleCnt="3">
        <dgm:presLayoutVars>
          <dgm:chMax val="0"/>
          <dgm:chPref val="0"/>
          <dgm:bulletEnabled val="1"/>
        </dgm:presLayoutVars>
      </dgm:prSet>
      <dgm:spPr/>
    </dgm:pt>
    <dgm:pt modelId="{DCB84433-CE66-4E11-9652-E6FEF1699991}" type="pres">
      <dgm:prSet presAssocID="{9BD6AE9C-E3B7-43FF-9961-787D64598F87}" presName="sibTrans" presStyleCnt="0"/>
      <dgm:spPr/>
    </dgm:pt>
    <dgm:pt modelId="{6422E9C8-9B28-4987-A305-B44C6E0B8922}" type="pres">
      <dgm:prSet presAssocID="{C807B085-99E3-4EFC-882F-065806D94C00}" presName="composite" presStyleCnt="0"/>
      <dgm:spPr/>
    </dgm:pt>
    <dgm:pt modelId="{62759472-3918-4104-8F4C-DED207A7EC41}" type="pres">
      <dgm:prSet presAssocID="{C807B085-99E3-4EFC-882F-065806D94C00}" presName="bentUpArrow1" presStyleLbl="alignImgPlace1" presStyleIdx="1" presStyleCnt="2"/>
      <dgm:spPr/>
    </dgm:pt>
    <dgm:pt modelId="{618DFF46-8738-4D59-9B89-8389B40E29A8}" type="pres">
      <dgm:prSet presAssocID="{C807B085-99E3-4EFC-882F-065806D94C00}" presName="ParentText" presStyleLbl="node1" presStyleIdx="1" presStyleCnt="3">
        <dgm:presLayoutVars>
          <dgm:chMax val="1"/>
          <dgm:chPref val="1"/>
          <dgm:bulletEnabled val="1"/>
        </dgm:presLayoutVars>
      </dgm:prSet>
      <dgm:spPr/>
    </dgm:pt>
    <dgm:pt modelId="{3EC495A6-8D66-4469-8301-8964A0A1A398}" type="pres">
      <dgm:prSet presAssocID="{C807B085-99E3-4EFC-882F-065806D94C00}" presName="ChildText" presStyleLbl="revTx" presStyleIdx="1" presStyleCnt="3">
        <dgm:presLayoutVars>
          <dgm:chMax val="0"/>
          <dgm:chPref val="0"/>
          <dgm:bulletEnabled val="1"/>
        </dgm:presLayoutVars>
      </dgm:prSet>
      <dgm:spPr/>
    </dgm:pt>
    <dgm:pt modelId="{C770EE4A-82F9-40E4-8106-1FBE9A0EB9E6}" type="pres">
      <dgm:prSet presAssocID="{8B3A1C41-04C2-44F3-9514-CAE54C04604A}" presName="sibTrans" presStyleCnt="0"/>
      <dgm:spPr/>
    </dgm:pt>
    <dgm:pt modelId="{E742ED48-1896-4BD4-9367-D8835BE29521}" type="pres">
      <dgm:prSet presAssocID="{D155EAD1-DEC5-431F-9AF1-0ADF37F0AA39}" presName="composite" presStyleCnt="0"/>
      <dgm:spPr/>
    </dgm:pt>
    <dgm:pt modelId="{9AEE155F-3DE8-4521-8435-63D2772A15FD}" type="pres">
      <dgm:prSet presAssocID="{D155EAD1-DEC5-431F-9AF1-0ADF37F0AA39}" presName="ParentText" presStyleLbl="node1" presStyleIdx="2" presStyleCnt="3">
        <dgm:presLayoutVars>
          <dgm:chMax val="1"/>
          <dgm:chPref val="1"/>
          <dgm:bulletEnabled val="1"/>
        </dgm:presLayoutVars>
      </dgm:prSet>
      <dgm:spPr/>
    </dgm:pt>
    <dgm:pt modelId="{9B027B25-CE35-4AEE-A6DA-D7FD1C0D0EB1}" type="pres">
      <dgm:prSet presAssocID="{D155EAD1-DEC5-431F-9AF1-0ADF37F0AA39}" presName="FinalChildText" presStyleLbl="revTx" presStyleIdx="2" presStyleCnt="3">
        <dgm:presLayoutVars>
          <dgm:chMax val="0"/>
          <dgm:chPref val="0"/>
          <dgm:bulletEnabled val="1"/>
        </dgm:presLayoutVars>
      </dgm:prSet>
      <dgm:spPr/>
    </dgm:pt>
  </dgm:ptLst>
  <dgm:cxnLst>
    <dgm:cxn modelId="{C8B55727-6F96-4ACB-9D59-EAD751937E6C}" srcId="{7D3397EC-538D-4DD1-A32D-36B14B89033E}" destId="{C807B085-99E3-4EFC-882F-065806D94C00}" srcOrd="1" destOrd="0" parTransId="{B9A42692-CE18-403C-9737-610F6ECB0591}" sibTransId="{8B3A1C41-04C2-44F3-9514-CAE54C04604A}"/>
    <dgm:cxn modelId="{2C29DC35-AEB9-47FC-922B-7574D23BC273}" srcId="{C807B085-99E3-4EFC-882F-065806D94C00}" destId="{04A4D76E-0E3C-452B-B5C0-05780F6ACB4D}" srcOrd="0" destOrd="0" parTransId="{38F19717-931E-4673-A95D-0A816FD4B4FC}" sibTransId="{41EA08F9-B1AE-4091-BF5A-FF759DF140BE}"/>
    <dgm:cxn modelId="{13C94963-E86E-4678-8EF7-E517A3F4DF15}" srcId="{7D3397EC-538D-4DD1-A32D-36B14B89033E}" destId="{8BD7B63D-503D-4D0D-84A4-04F5EA992C81}" srcOrd="0" destOrd="0" parTransId="{4129C8A3-0726-4100-AA3F-AD84CA5361C2}" sibTransId="{9BD6AE9C-E3B7-43FF-9961-787D64598F87}"/>
    <dgm:cxn modelId="{4486306A-E6D8-486A-AF56-A7AB1C41E489}" type="presOf" srcId="{C807B085-99E3-4EFC-882F-065806D94C00}" destId="{618DFF46-8738-4D59-9B89-8389B40E29A8}" srcOrd="0" destOrd="0" presId="urn:microsoft.com/office/officeart/2005/8/layout/StepDownProcess"/>
    <dgm:cxn modelId="{656E5D6E-AC43-43B8-9E78-365EA11A9F1B}" type="presOf" srcId="{8BD7B63D-503D-4D0D-84A4-04F5EA992C81}" destId="{E4502293-9D82-45DF-B674-7CD90AD5E60F}" srcOrd="0" destOrd="0" presId="urn:microsoft.com/office/officeart/2005/8/layout/StepDownProcess"/>
    <dgm:cxn modelId="{0137BD92-03C3-4AB9-B888-E2D5B20D3B92}" type="presOf" srcId="{144E22EE-EEA5-4441-973C-78E36B65773E}" destId="{9B027B25-CE35-4AEE-A6DA-D7FD1C0D0EB1}" srcOrd="0" destOrd="0" presId="urn:microsoft.com/office/officeart/2005/8/layout/StepDownProcess"/>
    <dgm:cxn modelId="{E6C1F3A8-0A62-416C-B528-E273FEAE336C}" srcId="{8BD7B63D-503D-4D0D-84A4-04F5EA992C81}" destId="{DE9383C5-F2BC-4112-8907-80195B397BEB}" srcOrd="0" destOrd="0" parTransId="{0FDDC668-90B3-4CFE-8108-426BB485DF9E}" sibTransId="{665D4476-1A1E-41EE-BE7D-B16AC6448C58}"/>
    <dgm:cxn modelId="{2691F8AB-E471-4265-B2E9-75726FF9B412}" type="presOf" srcId="{D155EAD1-DEC5-431F-9AF1-0ADF37F0AA39}" destId="{9AEE155F-3DE8-4521-8435-63D2772A15FD}" srcOrd="0" destOrd="0" presId="urn:microsoft.com/office/officeart/2005/8/layout/StepDownProcess"/>
    <dgm:cxn modelId="{C27620B1-05CC-4446-A6D7-623D37CDEB37}" srcId="{D155EAD1-DEC5-431F-9AF1-0ADF37F0AA39}" destId="{144E22EE-EEA5-4441-973C-78E36B65773E}" srcOrd="0" destOrd="0" parTransId="{E5D7BF6E-E227-4429-9F14-8A1AC590203C}" sibTransId="{1B6447D2-E0BF-4029-9D7A-07F6093D4436}"/>
    <dgm:cxn modelId="{237C48B6-3E53-4B06-BAA1-5644E866A2A7}" type="presOf" srcId="{7D3397EC-538D-4DD1-A32D-36B14B89033E}" destId="{1E0336AE-5A95-42E3-9CC6-F8802D5BC537}" srcOrd="0" destOrd="0" presId="urn:microsoft.com/office/officeart/2005/8/layout/StepDownProcess"/>
    <dgm:cxn modelId="{0DAF53D1-0F0B-40B8-BB04-771004B0E081}" srcId="{7D3397EC-538D-4DD1-A32D-36B14B89033E}" destId="{D155EAD1-DEC5-431F-9AF1-0ADF37F0AA39}" srcOrd="2" destOrd="0" parTransId="{21AC7709-893F-4C7D-BFC9-E293D489D07F}" sibTransId="{C6AC0CD4-61F5-45AD-8935-653AE954DD62}"/>
    <dgm:cxn modelId="{C49CAFD3-68A9-4F27-8887-9807C33D2BDA}" type="presOf" srcId="{DE9383C5-F2BC-4112-8907-80195B397BEB}" destId="{0F54BD9E-DEA7-4086-B95A-D514DE27F2D2}" srcOrd="0" destOrd="0" presId="urn:microsoft.com/office/officeart/2005/8/layout/StepDownProcess"/>
    <dgm:cxn modelId="{00424DF5-3D8A-41FD-B741-33B0174243D1}" type="presOf" srcId="{04A4D76E-0E3C-452B-B5C0-05780F6ACB4D}" destId="{3EC495A6-8D66-4469-8301-8964A0A1A398}" srcOrd="0" destOrd="0" presId="urn:microsoft.com/office/officeart/2005/8/layout/StepDownProcess"/>
    <dgm:cxn modelId="{21CB10E2-CD22-4D1D-BC6A-0E8E2A217CF9}" type="presParOf" srcId="{1E0336AE-5A95-42E3-9CC6-F8802D5BC537}" destId="{E7BEB319-B2FE-4E32-8C5B-DECFE4ECD40B}" srcOrd="0" destOrd="0" presId="urn:microsoft.com/office/officeart/2005/8/layout/StepDownProcess"/>
    <dgm:cxn modelId="{7DDECFF1-D529-4A2B-81A7-A874B3CA2D09}" type="presParOf" srcId="{E7BEB319-B2FE-4E32-8C5B-DECFE4ECD40B}" destId="{DB645D3A-5E11-4F60-BE23-CDE2778566AF}" srcOrd="0" destOrd="0" presId="urn:microsoft.com/office/officeart/2005/8/layout/StepDownProcess"/>
    <dgm:cxn modelId="{A3DE0EC3-38C8-4806-ABDE-CEE1E831A032}" type="presParOf" srcId="{E7BEB319-B2FE-4E32-8C5B-DECFE4ECD40B}" destId="{E4502293-9D82-45DF-B674-7CD90AD5E60F}" srcOrd="1" destOrd="0" presId="urn:microsoft.com/office/officeart/2005/8/layout/StepDownProcess"/>
    <dgm:cxn modelId="{D345436D-BFF2-4EAA-BD62-EB24BBDDC8FF}" type="presParOf" srcId="{E7BEB319-B2FE-4E32-8C5B-DECFE4ECD40B}" destId="{0F54BD9E-DEA7-4086-B95A-D514DE27F2D2}" srcOrd="2" destOrd="0" presId="urn:microsoft.com/office/officeart/2005/8/layout/StepDownProcess"/>
    <dgm:cxn modelId="{DCF57666-7A86-475E-BBAE-FC28CDC27172}" type="presParOf" srcId="{1E0336AE-5A95-42E3-9CC6-F8802D5BC537}" destId="{DCB84433-CE66-4E11-9652-E6FEF1699991}" srcOrd="1" destOrd="0" presId="urn:microsoft.com/office/officeart/2005/8/layout/StepDownProcess"/>
    <dgm:cxn modelId="{D3EA1D9F-7276-45FD-B0C9-F55A93B29FA7}" type="presParOf" srcId="{1E0336AE-5A95-42E3-9CC6-F8802D5BC537}" destId="{6422E9C8-9B28-4987-A305-B44C6E0B8922}" srcOrd="2" destOrd="0" presId="urn:microsoft.com/office/officeart/2005/8/layout/StepDownProcess"/>
    <dgm:cxn modelId="{9F52C573-A700-4E55-B677-77CDD07DF03C}" type="presParOf" srcId="{6422E9C8-9B28-4987-A305-B44C6E0B8922}" destId="{62759472-3918-4104-8F4C-DED207A7EC41}" srcOrd="0" destOrd="0" presId="urn:microsoft.com/office/officeart/2005/8/layout/StepDownProcess"/>
    <dgm:cxn modelId="{83B304E0-3FEB-4384-865F-A7028BA01016}" type="presParOf" srcId="{6422E9C8-9B28-4987-A305-B44C6E0B8922}" destId="{618DFF46-8738-4D59-9B89-8389B40E29A8}" srcOrd="1" destOrd="0" presId="urn:microsoft.com/office/officeart/2005/8/layout/StepDownProcess"/>
    <dgm:cxn modelId="{CD8CD652-9323-4A31-B7A7-46A47A0B6935}" type="presParOf" srcId="{6422E9C8-9B28-4987-A305-B44C6E0B8922}" destId="{3EC495A6-8D66-4469-8301-8964A0A1A398}" srcOrd="2" destOrd="0" presId="urn:microsoft.com/office/officeart/2005/8/layout/StepDownProcess"/>
    <dgm:cxn modelId="{8C2B1E56-A7A1-4AE3-8FE1-A5204D95588E}" type="presParOf" srcId="{1E0336AE-5A95-42E3-9CC6-F8802D5BC537}" destId="{C770EE4A-82F9-40E4-8106-1FBE9A0EB9E6}" srcOrd="3" destOrd="0" presId="urn:microsoft.com/office/officeart/2005/8/layout/StepDownProcess"/>
    <dgm:cxn modelId="{E7BCDFC9-C37B-4D64-82E4-1FBAD7012D79}" type="presParOf" srcId="{1E0336AE-5A95-42E3-9CC6-F8802D5BC537}" destId="{E742ED48-1896-4BD4-9367-D8835BE29521}" srcOrd="4" destOrd="0" presId="urn:microsoft.com/office/officeart/2005/8/layout/StepDownProcess"/>
    <dgm:cxn modelId="{0376AD0D-01AE-432A-8D58-368611201F04}" type="presParOf" srcId="{E742ED48-1896-4BD4-9367-D8835BE29521}" destId="{9AEE155F-3DE8-4521-8435-63D2772A15FD}" srcOrd="0" destOrd="0" presId="urn:microsoft.com/office/officeart/2005/8/layout/StepDownProcess"/>
    <dgm:cxn modelId="{185FFBB8-68DB-459C-917A-BC87B08528BC}" type="presParOf" srcId="{E742ED48-1896-4BD4-9367-D8835BE29521}" destId="{9B027B25-CE35-4AEE-A6DA-D7FD1C0D0EB1}" srcOrd="1" destOrd="0" presId="urn:microsoft.com/office/officeart/2005/8/layout/StepDownProcess"/>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8D411-0C71-4564-946F-20BD0C350F90}">
      <dsp:nvSpPr>
        <dsp:cNvPr id="0" name=""/>
        <dsp:cNvSpPr/>
      </dsp:nvSpPr>
      <dsp:spPr>
        <a:xfrm>
          <a:off x="0" y="0"/>
          <a:ext cx="7776791" cy="15938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Scrap news from newspaper ( By writing codes in python using the python library </a:t>
          </a:r>
          <a:r>
            <a:rPr lang="en-US" sz="2300" kern="1200" dirty="0" err="1"/>
            <a:t>beautifulsoup</a:t>
          </a:r>
          <a:r>
            <a:rPr lang="en-US" sz="2300" kern="1200" dirty="0"/>
            <a:t>) and save them in a csv file.</a:t>
          </a:r>
        </a:p>
      </dsp:txBody>
      <dsp:txXfrm>
        <a:off x="46681" y="46681"/>
        <a:ext cx="6056951" cy="1500442"/>
      </dsp:txXfrm>
    </dsp:sp>
    <dsp:sp modelId="{249C13A4-5E28-404C-B559-DDB2EDE88D50}">
      <dsp:nvSpPr>
        <dsp:cNvPr id="0" name=""/>
        <dsp:cNvSpPr/>
      </dsp:nvSpPr>
      <dsp:spPr>
        <a:xfrm>
          <a:off x="686187" y="1859438"/>
          <a:ext cx="7776791" cy="15938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Filter news using specific keywords to get only traffic accident related data such as “traffic accident” “road accident” etc. Delete the rest of the news.</a:t>
          </a:r>
        </a:p>
      </dsp:txBody>
      <dsp:txXfrm>
        <a:off x="732868" y="1906119"/>
        <a:ext cx="5961268" cy="1500442"/>
      </dsp:txXfrm>
    </dsp:sp>
    <dsp:sp modelId="{DEF0C419-04F4-46FE-AB5C-AC699C6955B3}">
      <dsp:nvSpPr>
        <dsp:cNvPr id="0" name=""/>
        <dsp:cNvSpPr/>
      </dsp:nvSpPr>
      <dsp:spPr>
        <a:xfrm>
          <a:off x="1372374" y="3718877"/>
          <a:ext cx="7776791" cy="15938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Using named entity recognition to get the accident type, injured count, death count, vehicle type and other important details from every news and save them in a csv file.</a:t>
          </a:r>
        </a:p>
      </dsp:txBody>
      <dsp:txXfrm>
        <a:off x="1419055" y="3765558"/>
        <a:ext cx="5961268" cy="1500442"/>
      </dsp:txXfrm>
    </dsp:sp>
    <dsp:sp modelId="{4D1E46D4-BEE8-48F5-8D09-53532D49447B}">
      <dsp:nvSpPr>
        <dsp:cNvPr id="0" name=""/>
        <dsp:cNvSpPr/>
      </dsp:nvSpPr>
      <dsp:spPr>
        <a:xfrm>
          <a:off x="6740818" y="1208635"/>
          <a:ext cx="1035972" cy="10359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973912" y="1208635"/>
        <a:ext cx="569784" cy="779569"/>
      </dsp:txXfrm>
    </dsp:sp>
    <dsp:sp modelId="{9D742645-7389-47EF-AB1A-68E8C2CDD32C}">
      <dsp:nvSpPr>
        <dsp:cNvPr id="0" name=""/>
        <dsp:cNvSpPr/>
      </dsp:nvSpPr>
      <dsp:spPr>
        <a:xfrm>
          <a:off x="7427005" y="3057448"/>
          <a:ext cx="1035972" cy="1035972"/>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60099" y="3057448"/>
        <a:ext cx="569784" cy="7795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45D3A-5E11-4F60-BE23-CDE2778566AF}">
      <dsp:nvSpPr>
        <dsp:cNvPr id="0" name=""/>
        <dsp:cNvSpPr/>
      </dsp:nvSpPr>
      <dsp:spPr>
        <a:xfrm rot="5400000">
          <a:off x="736494" y="1717885"/>
          <a:ext cx="1519321" cy="172969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4502293-9D82-45DF-B674-7CD90AD5E60F}">
      <dsp:nvSpPr>
        <dsp:cNvPr id="0" name=""/>
        <dsp:cNvSpPr/>
      </dsp:nvSpPr>
      <dsp:spPr>
        <a:xfrm>
          <a:off x="333966" y="33687"/>
          <a:ext cx="2557643" cy="179026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Scrap multiple newspaper and filter news</a:t>
          </a:r>
        </a:p>
      </dsp:txBody>
      <dsp:txXfrm>
        <a:off x="421375" y="121096"/>
        <a:ext cx="2382825" cy="1615449"/>
      </dsp:txXfrm>
    </dsp:sp>
    <dsp:sp modelId="{0F54BD9E-DEA7-4086-B95A-D514DE27F2D2}">
      <dsp:nvSpPr>
        <dsp:cNvPr id="0" name=""/>
        <dsp:cNvSpPr/>
      </dsp:nvSpPr>
      <dsp:spPr>
        <a:xfrm>
          <a:off x="2891610" y="204429"/>
          <a:ext cx="1860186" cy="1446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71450" lvl="1" indent="-171450" algn="l" defTabSz="711200">
            <a:lnSpc>
              <a:spcPct val="90000"/>
            </a:lnSpc>
            <a:spcBef>
              <a:spcPct val="0"/>
            </a:spcBef>
            <a:spcAft>
              <a:spcPct val="15000"/>
            </a:spcAft>
            <a:buChar char="•"/>
          </a:pPr>
          <a:endParaRPr lang="en-US" sz="1600" kern="1200"/>
        </a:p>
      </dsp:txBody>
      <dsp:txXfrm>
        <a:off x="2891610" y="204429"/>
        <a:ext cx="1860186" cy="1446973"/>
      </dsp:txXfrm>
    </dsp:sp>
    <dsp:sp modelId="{62759472-3918-4104-8F4C-DED207A7EC41}">
      <dsp:nvSpPr>
        <dsp:cNvPr id="0" name=""/>
        <dsp:cNvSpPr/>
      </dsp:nvSpPr>
      <dsp:spPr>
        <a:xfrm rot="5400000">
          <a:off x="2857053" y="3728946"/>
          <a:ext cx="1519321" cy="1729694"/>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8DFF46-8738-4D59-9B89-8389B40E29A8}">
      <dsp:nvSpPr>
        <dsp:cNvPr id="0" name=""/>
        <dsp:cNvSpPr/>
      </dsp:nvSpPr>
      <dsp:spPr>
        <a:xfrm>
          <a:off x="2454525" y="2044748"/>
          <a:ext cx="2557643" cy="179026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Do NER for all filtered news</a:t>
          </a:r>
        </a:p>
      </dsp:txBody>
      <dsp:txXfrm>
        <a:off x="2541934" y="2132157"/>
        <a:ext cx="2382825" cy="1615449"/>
      </dsp:txXfrm>
    </dsp:sp>
    <dsp:sp modelId="{3EC495A6-8D66-4469-8301-8964A0A1A398}">
      <dsp:nvSpPr>
        <dsp:cNvPr id="0" name=""/>
        <dsp:cNvSpPr/>
      </dsp:nvSpPr>
      <dsp:spPr>
        <a:xfrm>
          <a:off x="5012168" y="2215491"/>
          <a:ext cx="1860186" cy="1446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171450" lvl="1" indent="-171450" algn="l" defTabSz="711200">
            <a:lnSpc>
              <a:spcPct val="90000"/>
            </a:lnSpc>
            <a:spcBef>
              <a:spcPct val="0"/>
            </a:spcBef>
            <a:spcAft>
              <a:spcPct val="15000"/>
            </a:spcAft>
            <a:buChar char="•"/>
          </a:pPr>
          <a:endParaRPr lang="en-US" sz="1600" kern="1200"/>
        </a:p>
      </dsp:txBody>
      <dsp:txXfrm>
        <a:off x="5012168" y="2215491"/>
        <a:ext cx="1860186" cy="1446973"/>
      </dsp:txXfrm>
    </dsp:sp>
    <dsp:sp modelId="{9AEE155F-3DE8-4521-8435-63D2772A15FD}">
      <dsp:nvSpPr>
        <dsp:cNvPr id="0" name=""/>
        <dsp:cNvSpPr/>
      </dsp:nvSpPr>
      <dsp:spPr>
        <a:xfrm>
          <a:off x="4575083" y="4055809"/>
          <a:ext cx="2557643" cy="1790267"/>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Check news at same date and same location and same vehicles. Then delete the duplicate news.</a:t>
          </a:r>
        </a:p>
      </dsp:txBody>
      <dsp:txXfrm>
        <a:off x="4662492" y="4143218"/>
        <a:ext cx="2382825" cy="1615449"/>
      </dsp:txXfrm>
    </dsp:sp>
    <dsp:sp modelId="{9B027B25-CE35-4AEE-A6DA-D7FD1C0D0EB1}">
      <dsp:nvSpPr>
        <dsp:cNvPr id="0" name=""/>
        <dsp:cNvSpPr/>
      </dsp:nvSpPr>
      <dsp:spPr>
        <a:xfrm>
          <a:off x="7132726" y="4226552"/>
          <a:ext cx="1860186" cy="1446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a:p>
      </dsp:txBody>
      <dsp:txXfrm>
        <a:off x="7132726" y="4226552"/>
        <a:ext cx="1860186" cy="144697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ED5B39-C587-4B6E-8938-E04EA8967CE1}"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11758-E89C-4536-9DBB-D66BEECF8F61}" type="slidenum">
              <a:rPr lang="en-US" smtClean="0"/>
              <a:t>‹#›</a:t>
            </a:fld>
            <a:endParaRPr lang="en-US"/>
          </a:p>
        </p:txBody>
      </p:sp>
    </p:spTree>
    <p:extLst>
      <p:ext uri="{BB962C8B-B14F-4D97-AF65-F5344CB8AC3E}">
        <p14:creationId xmlns:p14="http://schemas.microsoft.com/office/powerpoint/2010/main" val="2239105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5B39-C587-4B6E-8938-E04EA8967CE1}"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11758-E89C-4536-9DBB-D66BEECF8F61}" type="slidenum">
              <a:rPr lang="en-US" smtClean="0"/>
              <a:t>‹#›</a:t>
            </a:fld>
            <a:endParaRPr lang="en-US"/>
          </a:p>
        </p:txBody>
      </p:sp>
    </p:spTree>
    <p:extLst>
      <p:ext uri="{BB962C8B-B14F-4D97-AF65-F5344CB8AC3E}">
        <p14:creationId xmlns:p14="http://schemas.microsoft.com/office/powerpoint/2010/main" val="312109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5B39-C587-4B6E-8938-E04EA8967CE1}"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11758-E89C-4536-9DBB-D66BEECF8F61}" type="slidenum">
              <a:rPr lang="en-US" smtClean="0"/>
              <a:t>‹#›</a:t>
            </a:fld>
            <a:endParaRPr lang="en-US"/>
          </a:p>
        </p:txBody>
      </p:sp>
    </p:spTree>
    <p:extLst>
      <p:ext uri="{BB962C8B-B14F-4D97-AF65-F5344CB8AC3E}">
        <p14:creationId xmlns:p14="http://schemas.microsoft.com/office/powerpoint/2010/main" val="7842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D5B39-C587-4B6E-8938-E04EA8967CE1}"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11758-E89C-4536-9DBB-D66BEECF8F61}" type="slidenum">
              <a:rPr lang="en-US" smtClean="0"/>
              <a:t>‹#›</a:t>
            </a:fld>
            <a:endParaRPr lang="en-US"/>
          </a:p>
        </p:txBody>
      </p:sp>
    </p:spTree>
    <p:extLst>
      <p:ext uri="{BB962C8B-B14F-4D97-AF65-F5344CB8AC3E}">
        <p14:creationId xmlns:p14="http://schemas.microsoft.com/office/powerpoint/2010/main" val="126518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D5B39-C587-4B6E-8938-E04EA8967CE1}"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A11758-E89C-4536-9DBB-D66BEECF8F61}" type="slidenum">
              <a:rPr lang="en-US" smtClean="0"/>
              <a:t>‹#›</a:t>
            </a:fld>
            <a:endParaRPr lang="en-US"/>
          </a:p>
        </p:txBody>
      </p:sp>
    </p:spTree>
    <p:extLst>
      <p:ext uri="{BB962C8B-B14F-4D97-AF65-F5344CB8AC3E}">
        <p14:creationId xmlns:p14="http://schemas.microsoft.com/office/powerpoint/2010/main" val="65417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D5B39-C587-4B6E-8938-E04EA8967CE1}"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11758-E89C-4536-9DBB-D66BEECF8F61}" type="slidenum">
              <a:rPr lang="en-US" smtClean="0"/>
              <a:t>‹#›</a:t>
            </a:fld>
            <a:endParaRPr lang="en-US"/>
          </a:p>
        </p:txBody>
      </p:sp>
    </p:spTree>
    <p:extLst>
      <p:ext uri="{BB962C8B-B14F-4D97-AF65-F5344CB8AC3E}">
        <p14:creationId xmlns:p14="http://schemas.microsoft.com/office/powerpoint/2010/main" val="33595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ED5B39-C587-4B6E-8938-E04EA8967CE1}"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A11758-E89C-4536-9DBB-D66BEECF8F61}" type="slidenum">
              <a:rPr lang="en-US" smtClean="0"/>
              <a:t>‹#›</a:t>
            </a:fld>
            <a:endParaRPr lang="en-US"/>
          </a:p>
        </p:txBody>
      </p:sp>
    </p:spTree>
    <p:extLst>
      <p:ext uri="{BB962C8B-B14F-4D97-AF65-F5344CB8AC3E}">
        <p14:creationId xmlns:p14="http://schemas.microsoft.com/office/powerpoint/2010/main" val="122511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ED5B39-C587-4B6E-8938-E04EA8967CE1}"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A11758-E89C-4536-9DBB-D66BEECF8F61}" type="slidenum">
              <a:rPr lang="en-US" smtClean="0"/>
              <a:t>‹#›</a:t>
            </a:fld>
            <a:endParaRPr lang="en-US"/>
          </a:p>
        </p:txBody>
      </p:sp>
    </p:spTree>
    <p:extLst>
      <p:ext uri="{BB962C8B-B14F-4D97-AF65-F5344CB8AC3E}">
        <p14:creationId xmlns:p14="http://schemas.microsoft.com/office/powerpoint/2010/main" val="126587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D5B39-C587-4B6E-8938-E04EA8967CE1}"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11758-E89C-4536-9DBB-D66BEECF8F61}" type="slidenum">
              <a:rPr lang="en-US" smtClean="0"/>
              <a:t>‹#›</a:t>
            </a:fld>
            <a:endParaRPr lang="en-US"/>
          </a:p>
        </p:txBody>
      </p:sp>
    </p:spTree>
    <p:extLst>
      <p:ext uri="{BB962C8B-B14F-4D97-AF65-F5344CB8AC3E}">
        <p14:creationId xmlns:p14="http://schemas.microsoft.com/office/powerpoint/2010/main" val="1087220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52ED5B39-C587-4B6E-8938-E04EA8967CE1}"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11758-E89C-4536-9DBB-D66BEECF8F61}" type="slidenum">
              <a:rPr lang="en-US" smtClean="0"/>
              <a:t>‹#›</a:t>
            </a:fld>
            <a:endParaRPr lang="en-US"/>
          </a:p>
        </p:txBody>
      </p:sp>
    </p:spTree>
    <p:extLst>
      <p:ext uri="{BB962C8B-B14F-4D97-AF65-F5344CB8AC3E}">
        <p14:creationId xmlns:p14="http://schemas.microsoft.com/office/powerpoint/2010/main" val="238771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52ED5B39-C587-4B6E-8938-E04EA8967CE1}"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A11758-E89C-4536-9DBB-D66BEECF8F61}" type="slidenum">
              <a:rPr lang="en-US" smtClean="0"/>
              <a:t>‹#›</a:t>
            </a:fld>
            <a:endParaRPr lang="en-US"/>
          </a:p>
        </p:txBody>
      </p:sp>
    </p:spTree>
    <p:extLst>
      <p:ext uri="{BB962C8B-B14F-4D97-AF65-F5344CB8AC3E}">
        <p14:creationId xmlns:p14="http://schemas.microsoft.com/office/powerpoint/2010/main" val="293414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52ED5B39-C587-4B6E-8938-E04EA8967CE1}" type="datetimeFigureOut">
              <a:rPr lang="en-US" smtClean="0"/>
              <a:t>1/5/2023</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FFA11758-E89C-4536-9DBB-D66BEECF8F61}" type="slidenum">
              <a:rPr lang="en-US" smtClean="0"/>
              <a:t>‹#›</a:t>
            </a:fld>
            <a:endParaRPr lang="en-US"/>
          </a:p>
        </p:txBody>
      </p:sp>
    </p:spTree>
    <p:extLst>
      <p:ext uri="{BB962C8B-B14F-4D97-AF65-F5344CB8AC3E}">
        <p14:creationId xmlns:p14="http://schemas.microsoft.com/office/powerpoint/2010/main" val="3314608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diagramDrawing" Target="../diagrams/drawing1.xml"/><Relationship Id="rId1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diagramColors" Target="../diagrams/colors1.xml"/><Relationship Id="rId17" Type="http://schemas.openxmlformats.org/officeDocument/2006/relationships/diagramQuickStyle" Target="../diagrams/quickStyle2.xml"/><Relationship Id="rId2" Type="http://schemas.openxmlformats.org/officeDocument/2006/relationships/image" Target="../media/image1.png"/><Relationship Id="rId16" Type="http://schemas.openxmlformats.org/officeDocument/2006/relationships/diagramLayout" Target="../diagrams/layout2.xml"/><Relationship Id="rId20" Type="http://schemas.openxmlformats.org/officeDocument/2006/relationships/image" Target="../media/image9.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diagramQuickStyle" Target="../diagrams/quickStyle1.xml"/><Relationship Id="rId5" Type="http://schemas.openxmlformats.org/officeDocument/2006/relationships/image" Target="../media/image4.png"/><Relationship Id="rId15" Type="http://schemas.openxmlformats.org/officeDocument/2006/relationships/diagramData" Target="../diagrams/data2.xml"/><Relationship Id="rId10" Type="http://schemas.openxmlformats.org/officeDocument/2006/relationships/diagramLayout" Target="../diagrams/layout1.xml"/><Relationship Id="rId19" Type="http://schemas.microsoft.com/office/2007/relationships/diagramDrawing" Target="../diagrams/drawing2.xml"/><Relationship Id="rId4" Type="http://schemas.openxmlformats.org/officeDocument/2006/relationships/image" Target="../media/image3.png"/><Relationship Id="rId9" Type="http://schemas.openxmlformats.org/officeDocument/2006/relationships/diagramData" Target="../diagrams/data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700B7E-250B-9747-3DEC-9952AB90918D}"/>
              </a:ext>
            </a:extLst>
          </p:cNvPr>
          <p:cNvSpPr/>
          <p:nvPr/>
        </p:nvSpPr>
        <p:spPr>
          <a:xfrm>
            <a:off x="-1" y="0"/>
            <a:ext cx="30275213" cy="5486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349DCC9-E23B-9884-F0F2-7609C7C2B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06" y="198650"/>
            <a:ext cx="3607594" cy="3276898"/>
          </a:xfrm>
          <a:prstGeom prst="rect">
            <a:avLst/>
          </a:prstGeom>
        </p:spPr>
      </p:pic>
      <p:sp>
        <p:nvSpPr>
          <p:cNvPr id="9" name="TextBox 8">
            <a:extLst>
              <a:ext uri="{FF2B5EF4-FFF2-40B4-BE49-F238E27FC236}">
                <a16:creationId xmlns:a16="http://schemas.microsoft.com/office/drawing/2014/main" id="{2FFBD651-BB47-5529-B323-473183487AA7}"/>
              </a:ext>
            </a:extLst>
          </p:cNvPr>
          <p:cNvSpPr txBox="1"/>
          <p:nvPr/>
        </p:nvSpPr>
        <p:spPr>
          <a:xfrm>
            <a:off x="3951514" y="198651"/>
            <a:ext cx="25731865" cy="2800767"/>
          </a:xfrm>
          <a:prstGeom prst="rect">
            <a:avLst/>
          </a:prstGeom>
          <a:noFill/>
        </p:spPr>
        <p:txBody>
          <a:bodyPr wrap="square" rtlCol="0">
            <a:spAutoFit/>
          </a:bodyPr>
          <a:lstStyle/>
          <a:p>
            <a:pPr algn="ctr"/>
            <a:r>
              <a:rPr lang="en-US" sz="8800" b="1" dirty="0">
                <a:solidFill>
                  <a:schemeClr val="accent2"/>
                </a:solidFill>
                <a:effectLst/>
                <a:latin typeface="Times New Roman" panose="02020603050405020304" pitchFamily="18" charset="0"/>
                <a:ea typeface="MS Mincho" panose="02020609040205080304" pitchFamily="49" charset="-128"/>
              </a:rPr>
              <a:t>Collecting traffic accident data by scrapping online national newspapers</a:t>
            </a:r>
          </a:p>
        </p:txBody>
      </p:sp>
      <p:sp>
        <p:nvSpPr>
          <p:cNvPr id="10" name="Rectangle 9">
            <a:extLst>
              <a:ext uri="{FF2B5EF4-FFF2-40B4-BE49-F238E27FC236}">
                <a16:creationId xmlns:a16="http://schemas.microsoft.com/office/drawing/2014/main" id="{EF70C7A2-065A-AFCE-63B6-04F21E9E0D53}"/>
              </a:ext>
            </a:extLst>
          </p:cNvPr>
          <p:cNvSpPr/>
          <p:nvPr/>
        </p:nvSpPr>
        <p:spPr>
          <a:xfrm>
            <a:off x="573643" y="6261847"/>
            <a:ext cx="9326880" cy="3520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Rectangle 10">
            <a:extLst>
              <a:ext uri="{FF2B5EF4-FFF2-40B4-BE49-F238E27FC236}">
                <a16:creationId xmlns:a16="http://schemas.microsoft.com/office/drawing/2014/main" id="{B8AE5CC0-EB7E-7A3C-652D-5AD7FB3D32E6}"/>
              </a:ext>
            </a:extLst>
          </p:cNvPr>
          <p:cNvSpPr/>
          <p:nvPr/>
        </p:nvSpPr>
        <p:spPr>
          <a:xfrm>
            <a:off x="10474166" y="6261845"/>
            <a:ext cx="9326880" cy="3520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Rectangle 11">
            <a:extLst>
              <a:ext uri="{FF2B5EF4-FFF2-40B4-BE49-F238E27FC236}">
                <a16:creationId xmlns:a16="http://schemas.microsoft.com/office/drawing/2014/main" id="{B619F478-6267-898B-25DA-EC1E1C5F6AAE}"/>
              </a:ext>
            </a:extLst>
          </p:cNvPr>
          <p:cNvSpPr/>
          <p:nvPr/>
        </p:nvSpPr>
        <p:spPr>
          <a:xfrm>
            <a:off x="20374689" y="6261845"/>
            <a:ext cx="9326880" cy="3520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D4DD7D3-E74D-D429-8A41-1CBA64BD0B3F}"/>
              </a:ext>
            </a:extLst>
          </p:cNvPr>
          <p:cNvSpPr txBox="1"/>
          <p:nvPr/>
        </p:nvSpPr>
        <p:spPr>
          <a:xfrm>
            <a:off x="573643" y="6307948"/>
            <a:ext cx="9326880" cy="830997"/>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gradFill>
        </p:spPr>
        <p:txBody>
          <a:bodyPr wrap="square" rtlCol="0">
            <a:spAutoFit/>
          </a:bodyPr>
          <a:lstStyle/>
          <a:p>
            <a:pPr algn="ctr"/>
            <a:r>
              <a:rPr lang="en-US" sz="4800" b="1" dirty="0">
                <a:solidFill>
                  <a:schemeClr val="accent2"/>
                </a:solidFill>
                <a:latin typeface="Times New Roman" panose="02020603050405020304" pitchFamily="18" charset="0"/>
                <a:cs typeface="Times New Roman" panose="02020603050405020304" pitchFamily="18" charset="0"/>
              </a:rPr>
              <a:t>1. Abstraction</a:t>
            </a:r>
          </a:p>
        </p:txBody>
      </p:sp>
      <p:sp>
        <p:nvSpPr>
          <p:cNvPr id="15" name="TextBox 14">
            <a:extLst>
              <a:ext uri="{FF2B5EF4-FFF2-40B4-BE49-F238E27FC236}">
                <a16:creationId xmlns:a16="http://schemas.microsoft.com/office/drawing/2014/main" id="{A41B41A5-5046-ECC0-A811-57DF337BA449}"/>
              </a:ext>
            </a:extLst>
          </p:cNvPr>
          <p:cNvSpPr txBox="1"/>
          <p:nvPr/>
        </p:nvSpPr>
        <p:spPr>
          <a:xfrm>
            <a:off x="20374689" y="32374359"/>
            <a:ext cx="9326880" cy="830997"/>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gradFill>
        </p:spPr>
        <p:txBody>
          <a:bodyPr wrap="square" rtlCol="0">
            <a:spAutoFit/>
          </a:bodyPr>
          <a:lstStyle/>
          <a:p>
            <a:pPr algn="ctr"/>
            <a:r>
              <a:rPr lang="en-US" sz="4800" b="1" dirty="0">
                <a:solidFill>
                  <a:schemeClr val="accent2"/>
                </a:solidFill>
                <a:latin typeface="Times New Roman" panose="02020603050405020304" pitchFamily="18" charset="0"/>
                <a:cs typeface="Times New Roman" panose="02020603050405020304" pitchFamily="18" charset="0"/>
              </a:rPr>
              <a:t>9. References</a:t>
            </a:r>
          </a:p>
        </p:txBody>
      </p:sp>
      <p:sp>
        <p:nvSpPr>
          <p:cNvPr id="17" name="TextBox 16">
            <a:extLst>
              <a:ext uri="{FF2B5EF4-FFF2-40B4-BE49-F238E27FC236}">
                <a16:creationId xmlns:a16="http://schemas.microsoft.com/office/drawing/2014/main" id="{28A95290-6A50-9282-8B48-62351445DF8D}"/>
              </a:ext>
            </a:extLst>
          </p:cNvPr>
          <p:cNvSpPr txBox="1"/>
          <p:nvPr/>
        </p:nvSpPr>
        <p:spPr>
          <a:xfrm>
            <a:off x="591833" y="27877557"/>
            <a:ext cx="9326880" cy="830997"/>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gradFill>
        </p:spPr>
        <p:txBody>
          <a:bodyPr wrap="square" rtlCol="0">
            <a:spAutoFit/>
          </a:bodyPr>
          <a:lstStyle/>
          <a:p>
            <a:pPr algn="ctr"/>
            <a:r>
              <a:rPr lang="en-US" sz="4800" b="1" dirty="0">
                <a:solidFill>
                  <a:schemeClr val="accent2"/>
                </a:solidFill>
                <a:latin typeface="Times New Roman" panose="02020603050405020304" pitchFamily="18" charset="0"/>
                <a:cs typeface="Times New Roman" panose="02020603050405020304" pitchFamily="18" charset="0"/>
              </a:rPr>
              <a:t>5. Web Scrapping </a:t>
            </a:r>
          </a:p>
        </p:txBody>
      </p:sp>
      <p:sp>
        <p:nvSpPr>
          <p:cNvPr id="18" name="TextBox 17">
            <a:extLst>
              <a:ext uri="{FF2B5EF4-FFF2-40B4-BE49-F238E27FC236}">
                <a16:creationId xmlns:a16="http://schemas.microsoft.com/office/drawing/2014/main" id="{F7F6A549-003D-CC94-156D-CA7105AFD570}"/>
              </a:ext>
            </a:extLst>
          </p:cNvPr>
          <p:cNvSpPr txBox="1"/>
          <p:nvPr/>
        </p:nvSpPr>
        <p:spPr>
          <a:xfrm>
            <a:off x="10492356" y="18542773"/>
            <a:ext cx="9326880" cy="830997"/>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gradFill>
        </p:spPr>
        <p:txBody>
          <a:bodyPr wrap="square" rtlCol="0">
            <a:spAutoFit/>
          </a:bodyPr>
          <a:lstStyle/>
          <a:p>
            <a:pPr algn="ctr"/>
            <a:r>
              <a:rPr lang="en-US" sz="4800" b="1" dirty="0">
                <a:solidFill>
                  <a:schemeClr val="accent2"/>
                </a:solidFill>
                <a:latin typeface="Times New Roman" panose="02020603050405020304" pitchFamily="18" charset="0"/>
                <a:cs typeface="Times New Roman" panose="02020603050405020304" pitchFamily="18" charset="0"/>
              </a:rPr>
              <a:t>7. Proposed Solution</a:t>
            </a:r>
          </a:p>
        </p:txBody>
      </p:sp>
      <p:sp>
        <p:nvSpPr>
          <p:cNvPr id="19" name="TextBox 18">
            <a:extLst>
              <a:ext uri="{FF2B5EF4-FFF2-40B4-BE49-F238E27FC236}">
                <a16:creationId xmlns:a16="http://schemas.microsoft.com/office/drawing/2014/main" id="{6329F13B-6C2C-F3D2-FB1E-F19DCCA30B99}"/>
              </a:ext>
            </a:extLst>
          </p:cNvPr>
          <p:cNvSpPr txBox="1"/>
          <p:nvPr/>
        </p:nvSpPr>
        <p:spPr>
          <a:xfrm>
            <a:off x="20356499" y="16973113"/>
            <a:ext cx="9326880" cy="830997"/>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gradFill>
        </p:spPr>
        <p:txBody>
          <a:bodyPr wrap="square" rtlCol="0">
            <a:spAutoFit/>
          </a:bodyPr>
          <a:lstStyle/>
          <a:p>
            <a:pPr algn="ctr"/>
            <a:r>
              <a:rPr lang="en-US" sz="4800" b="1" dirty="0">
                <a:solidFill>
                  <a:schemeClr val="accent2"/>
                </a:solidFill>
                <a:latin typeface="Times New Roman" panose="02020603050405020304" pitchFamily="18" charset="0"/>
                <a:cs typeface="Times New Roman" panose="02020603050405020304" pitchFamily="18" charset="0"/>
              </a:rPr>
              <a:t>6. Named Entity Recognition NER</a:t>
            </a:r>
          </a:p>
        </p:txBody>
      </p:sp>
      <p:sp>
        <p:nvSpPr>
          <p:cNvPr id="20" name="TextBox 19">
            <a:extLst>
              <a:ext uri="{FF2B5EF4-FFF2-40B4-BE49-F238E27FC236}">
                <a16:creationId xmlns:a16="http://schemas.microsoft.com/office/drawing/2014/main" id="{062B804E-6857-E10C-9C5C-14C4256BB8D6}"/>
              </a:ext>
            </a:extLst>
          </p:cNvPr>
          <p:cNvSpPr txBox="1"/>
          <p:nvPr/>
        </p:nvSpPr>
        <p:spPr>
          <a:xfrm>
            <a:off x="20374689" y="6314676"/>
            <a:ext cx="9326880" cy="830997"/>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gradFill>
        </p:spPr>
        <p:txBody>
          <a:bodyPr wrap="square" rtlCol="0">
            <a:spAutoFit/>
          </a:bodyPr>
          <a:lstStyle/>
          <a:p>
            <a:pPr algn="ctr"/>
            <a:r>
              <a:rPr lang="en-US" sz="4800" b="1" dirty="0">
                <a:solidFill>
                  <a:schemeClr val="accent2"/>
                </a:solidFill>
                <a:latin typeface="Times New Roman" panose="02020603050405020304" pitchFamily="18" charset="0"/>
                <a:cs typeface="Times New Roman" panose="02020603050405020304" pitchFamily="18" charset="0"/>
              </a:rPr>
              <a:t>4. Current Challenges</a:t>
            </a:r>
          </a:p>
        </p:txBody>
      </p:sp>
      <p:sp>
        <p:nvSpPr>
          <p:cNvPr id="21" name="TextBox 20">
            <a:extLst>
              <a:ext uri="{FF2B5EF4-FFF2-40B4-BE49-F238E27FC236}">
                <a16:creationId xmlns:a16="http://schemas.microsoft.com/office/drawing/2014/main" id="{BDAA8768-F953-EB57-F708-BABB6EF90B29}"/>
              </a:ext>
            </a:extLst>
          </p:cNvPr>
          <p:cNvSpPr txBox="1"/>
          <p:nvPr/>
        </p:nvSpPr>
        <p:spPr>
          <a:xfrm>
            <a:off x="10474166" y="6307948"/>
            <a:ext cx="9326880" cy="830997"/>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gradFill>
        </p:spPr>
        <p:txBody>
          <a:bodyPr wrap="square" rtlCol="0">
            <a:spAutoFit/>
          </a:bodyPr>
          <a:lstStyle/>
          <a:p>
            <a:pPr algn="ctr"/>
            <a:r>
              <a:rPr lang="en-US" sz="4800" b="1" dirty="0">
                <a:solidFill>
                  <a:schemeClr val="accent2"/>
                </a:solidFill>
                <a:latin typeface="Times New Roman" panose="02020603050405020304" pitchFamily="18" charset="0"/>
                <a:cs typeface="Times New Roman" panose="02020603050405020304" pitchFamily="18" charset="0"/>
              </a:rPr>
              <a:t>3. Current Reporting</a:t>
            </a:r>
          </a:p>
        </p:txBody>
      </p:sp>
      <p:sp>
        <p:nvSpPr>
          <p:cNvPr id="22" name="TextBox 21">
            <a:extLst>
              <a:ext uri="{FF2B5EF4-FFF2-40B4-BE49-F238E27FC236}">
                <a16:creationId xmlns:a16="http://schemas.microsoft.com/office/drawing/2014/main" id="{696BEFC2-0B3F-A6DD-19CE-4530188F50F8}"/>
              </a:ext>
            </a:extLst>
          </p:cNvPr>
          <p:cNvSpPr txBox="1"/>
          <p:nvPr/>
        </p:nvSpPr>
        <p:spPr>
          <a:xfrm>
            <a:off x="573643" y="14780529"/>
            <a:ext cx="9326880" cy="830997"/>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gradFill>
        </p:spPr>
        <p:txBody>
          <a:bodyPr wrap="square" rtlCol="0">
            <a:spAutoFit/>
          </a:bodyPr>
          <a:lstStyle/>
          <a:p>
            <a:pPr algn="ctr"/>
            <a:r>
              <a:rPr lang="en-US" sz="4800" b="1" dirty="0">
                <a:solidFill>
                  <a:schemeClr val="accent2"/>
                </a:solidFill>
                <a:latin typeface="Times New Roman" panose="02020603050405020304" pitchFamily="18" charset="0"/>
                <a:cs typeface="Times New Roman" panose="02020603050405020304" pitchFamily="18" charset="0"/>
              </a:rPr>
              <a:t>2. Introduction</a:t>
            </a:r>
          </a:p>
        </p:txBody>
      </p:sp>
      <p:sp>
        <p:nvSpPr>
          <p:cNvPr id="23" name="TextBox 22">
            <a:extLst>
              <a:ext uri="{FF2B5EF4-FFF2-40B4-BE49-F238E27FC236}">
                <a16:creationId xmlns:a16="http://schemas.microsoft.com/office/drawing/2014/main" id="{D749EFC3-D792-B916-20FF-5EC53D06F050}"/>
              </a:ext>
            </a:extLst>
          </p:cNvPr>
          <p:cNvSpPr txBox="1"/>
          <p:nvPr/>
        </p:nvSpPr>
        <p:spPr>
          <a:xfrm>
            <a:off x="573643" y="7657981"/>
            <a:ext cx="9326880" cy="6124754"/>
          </a:xfrm>
          <a:prstGeom prst="rect">
            <a:avLst/>
          </a:prstGeom>
          <a:noFill/>
        </p:spPr>
        <p:txBody>
          <a:bodyPr wrap="square" rtlCol="0">
            <a:spAutoFit/>
          </a:bodyPr>
          <a:lstStyle/>
          <a:p>
            <a:r>
              <a:rPr lang="en-US" sz="2800" dirty="0">
                <a:effectLst/>
                <a:latin typeface="Times New Roman" panose="02020603050405020304" pitchFamily="18" charset="0"/>
                <a:ea typeface="SimSun" panose="02010600030101010101" pitchFamily="2" charset="-122"/>
              </a:rPr>
              <a:t>Traffic Accident is a big concern in Bangladesh. Every year many people die and get injured in traffic accidents and Bangladesh carries a huge loss. To eradicate traffic accidents, the first need is to collect traffic accident data properly. By analyzing those data, accident researchers will be able to figure out the reasons for accidents and how to eradicate them. But the current accident data collection system is erroneous and not all accidents get reported. An alternative solution to the traffic accident data collection process is to collect the data from newspapers. As it is highly unlikely that an accident happened and no newspaper has reported it at all. In this project, we will use web scrapping to collect accident news from online versions of national newspapers and create a database of traffic accidents that happened during a particular period of time.</a:t>
            </a:r>
            <a:endParaRPr lang="en-US" sz="2800" dirty="0"/>
          </a:p>
        </p:txBody>
      </p:sp>
      <p:sp>
        <p:nvSpPr>
          <p:cNvPr id="24" name="TextBox 23">
            <a:extLst>
              <a:ext uri="{FF2B5EF4-FFF2-40B4-BE49-F238E27FC236}">
                <a16:creationId xmlns:a16="http://schemas.microsoft.com/office/drawing/2014/main" id="{40AABD27-662A-260D-10F0-6E5DED7B9FD7}"/>
              </a:ext>
            </a:extLst>
          </p:cNvPr>
          <p:cNvSpPr txBox="1"/>
          <p:nvPr/>
        </p:nvSpPr>
        <p:spPr>
          <a:xfrm>
            <a:off x="633534" y="16388113"/>
            <a:ext cx="9207095" cy="5140318"/>
          </a:xfrm>
          <a:prstGeom prst="rect">
            <a:avLst/>
          </a:prstGeom>
          <a:noFill/>
        </p:spPr>
        <p:txBody>
          <a:bodyPr wrap="square" rtlCol="0">
            <a:spAutoFit/>
          </a:bodyPr>
          <a:lstStyle/>
          <a:p>
            <a:pPr marL="342900" marR="0" indent="-342900">
              <a:lnSpc>
                <a:spcPct val="107000"/>
              </a:lnSpc>
              <a:spcBef>
                <a:spcPts val="0"/>
              </a:spcBef>
              <a:spcAft>
                <a:spcPts val="800"/>
              </a:spcAft>
              <a:buFont typeface="Arial" panose="020B0604020202020204" pitchFamily="34" charset="0"/>
              <a:buChar char="•"/>
            </a:pPr>
            <a:r>
              <a:rPr lang="en-US" sz="2800" dirty="0">
                <a:effectLst/>
                <a:latin typeface="Times New Roman" panose="02020603050405020304" pitchFamily="18" charset="0"/>
                <a:ea typeface="Yu Mincho" panose="02020400000000000000" pitchFamily="18" charset="-128"/>
                <a:cs typeface="Times New Roman" panose="02020603050405020304" pitchFamily="18" charset="0"/>
              </a:rPr>
              <a:t>Traffic accident is the leading cause of death for the age group of</a:t>
            </a:r>
            <a:r>
              <a:rPr lang="en-US" sz="2800" b="1" dirty="0">
                <a:solidFill>
                  <a:srgbClr val="FF0000"/>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4000" b="1" dirty="0">
                <a:solidFill>
                  <a:srgbClr val="FF0000"/>
                </a:solidFill>
                <a:effectLst/>
                <a:latin typeface="Times New Roman" panose="02020603050405020304" pitchFamily="18" charset="0"/>
                <a:ea typeface="Yu Mincho" panose="02020400000000000000" pitchFamily="18" charset="-128"/>
                <a:cs typeface="Times New Roman" panose="02020603050405020304" pitchFamily="18" charset="0"/>
              </a:rPr>
              <a:t>15</a:t>
            </a:r>
            <a:r>
              <a:rPr lang="en-US" sz="2800" b="1" dirty="0">
                <a:solidFill>
                  <a:srgbClr val="FF0000"/>
                </a:solidFill>
                <a:effectLst/>
                <a:latin typeface="Times New Roman" panose="02020603050405020304" pitchFamily="18" charset="0"/>
                <a:ea typeface="Yu Mincho" panose="02020400000000000000" pitchFamily="18" charset="-128"/>
                <a:cs typeface="Times New Roman" panose="02020603050405020304" pitchFamily="18" charset="0"/>
              </a:rPr>
              <a:t> </a:t>
            </a:r>
            <a:r>
              <a:rPr lang="en-US" sz="2800" dirty="0">
                <a:effectLst/>
                <a:latin typeface="Times New Roman" panose="02020603050405020304" pitchFamily="18" charset="0"/>
                <a:ea typeface="Yu Mincho" panose="02020400000000000000" pitchFamily="18" charset="-128"/>
                <a:cs typeface="Times New Roman" panose="02020603050405020304" pitchFamily="18" charset="0"/>
              </a:rPr>
              <a:t>to </a:t>
            </a:r>
            <a:r>
              <a:rPr lang="en-US" sz="4000" b="1" dirty="0">
                <a:solidFill>
                  <a:srgbClr val="FF0000"/>
                </a:solidFill>
                <a:latin typeface="Times New Roman" panose="02020603050405020304" pitchFamily="18" charset="0"/>
                <a:ea typeface="Yu Mincho" panose="02020400000000000000" pitchFamily="18" charset="-128"/>
                <a:cs typeface="Times New Roman" panose="02020603050405020304" pitchFamily="18" charset="0"/>
              </a:rPr>
              <a:t>29 </a:t>
            </a:r>
            <a:r>
              <a:rPr lang="en-US" sz="2800" dirty="0">
                <a:latin typeface="Times New Roman" panose="02020603050405020304" pitchFamily="18" charset="0"/>
                <a:ea typeface="Yu Mincho" panose="02020400000000000000" pitchFamily="18" charset="-128"/>
                <a:cs typeface="Times New Roman" panose="02020603050405020304" pitchFamily="18" charset="0"/>
              </a:rPr>
              <a:t>in Bangladesh</a:t>
            </a:r>
            <a:endParaRPr lang="en-US" sz="4000" b="1" dirty="0">
              <a:latin typeface="Times New Roman" panose="02020603050405020304" pitchFamily="18"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800" dirty="0">
                <a:effectLst/>
                <a:latin typeface="Times New Roman" panose="02020603050405020304" pitchFamily="18" charset="0"/>
                <a:ea typeface="Yu Mincho" panose="02020400000000000000" pitchFamily="18" charset="-128"/>
                <a:cs typeface="Times New Roman" panose="02020603050405020304" pitchFamily="18" charset="0"/>
              </a:rPr>
              <a:t>According to BUET ARI on average</a:t>
            </a:r>
            <a:r>
              <a:rPr lang="en-US" sz="2800" b="1" dirty="0">
                <a:effectLst/>
                <a:latin typeface="Times New Roman" panose="02020603050405020304" pitchFamily="18" charset="0"/>
                <a:ea typeface="Yu Mincho" panose="02020400000000000000" pitchFamily="18" charset="-128"/>
                <a:cs typeface="Times New Roman" panose="02020603050405020304" pitchFamily="18" charset="0"/>
              </a:rPr>
              <a:t> </a:t>
            </a:r>
            <a:r>
              <a:rPr lang="en-US" sz="4000" b="1" dirty="0">
                <a:solidFill>
                  <a:srgbClr val="FF0000"/>
                </a:solidFill>
                <a:latin typeface="Times New Roman" panose="02020603050405020304" pitchFamily="18" charset="0"/>
                <a:ea typeface="Yu Mincho" panose="02020400000000000000" pitchFamily="18" charset="-128"/>
                <a:cs typeface="Times New Roman" panose="02020603050405020304" pitchFamily="18" charset="0"/>
              </a:rPr>
              <a:t>12000 </a:t>
            </a:r>
            <a:r>
              <a:rPr lang="en-US" sz="2800" dirty="0">
                <a:effectLst/>
                <a:latin typeface="Times New Roman" panose="02020603050405020304" pitchFamily="18" charset="0"/>
                <a:ea typeface="Yu Mincho" panose="02020400000000000000" pitchFamily="18" charset="-128"/>
                <a:cs typeface="Times New Roman" panose="02020603050405020304" pitchFamily="18" charset="0"/>
              </a:rPr>
              <a:t>death per year and </a:t>
            </a:r>
            <a:r>
              <a:rPr lang="en-US" sz="4000" b="1" dirty="0">
                <a:solidFill>
                  <a:srgbClr val="FF0000"/>
                </a:solidFill>
                <a:latin typeface="Times New Roman" panose="02020603050405020304" pitchFamily="18" charset="0"/>
                <a:ea typeface="Yu Mincho" panose="02020400000000000000" pitchFamily="18" charset="-128"/>
                <a:cs typeface="Times New Roman" panose="02020603050405020304" pitchFamily="18" charset="0"/>
              </a:rPr>
              <a:t>35000</a:t>
            </a:r>
            <a:r>
              <a:rPr lang="en-US" sz="2800" dirty="0">
                <a:effectLst/>
                <a:latin typeface="Times New Roman" panose="02020603050405020304" pitchFamily="18" charset="0"/>
                <a:ea typeface="Yu Mincho" panose="02020400000000000000" pitchFamily="18" charset="-128"/>
                <a:cs typeface="Times New Roman" panose="02020603050405020304" pitchFamily="18" charset="0"/>
              </a:rPr>
              <a:t> injuries per year occurs </a:t>
            </a:r>
            <a:r>
              <a:rPr lang="en-US" sz="2800" baseline="30000" dirty="0">
                <a:effectLst/>
                <a:latin typeface="Times New Roman" panose="02020603050405020304" pitchFamily="18" charset="0"/>
                <a:ea typeface="Yu Mincho" panose="02020400000000000000" pitchFamily="18" charset="-128"/>
                <a:cs typeface="Times New Roman" panose="02020603050405020304" pitchFamily="18" charset="0"/>
              </a:rPr>
              <a:t>[2]</a:t>
            </a:r>
            <a:endParaRPr lang="en-US" sz="28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800" dirty="0">
                <a:latin typeface="Times New Roman" panose="02020603050405020304" pitchFamily="18" charset="0"/>
                <a:ea typeface="Yu Mincho" panose="02020400000000000000" pitchFamily="18" charset="-128"/>
                <a:cs typeface="Times New Roman" panose="02020603050405020304" pitchFamily="18" charset="0"/>
              </a:rPr>
              <a:t>Estimated total cost of accident is </a:t>
            </a:r>
            <a:r>
              <a:rPr lang="en-US" sz="4000" b="1" dirty="0">
                <a:solidFill>
                  <a:srgbClr val="FF0000"/>
                </a:solidFill>
                <a:latin typeface="Times New Roman" panose="02020603050405020304" pitchFamily="18" charset="0"/>
                <a:ea typeface="Yu Mincho" panose="02020400000000000000" pitchFamily="18" charset="-128"/>
                <a:cs typeface="Times New Roman" panose="02020603050405020304" pitchFamily="18" charset="0"/>
              </a:rPr>
              <a:t>4,118 million USD </a:t>
            </a:r>
            <a:r>
              <a:rPr lang="en-US" sz="2800" dirty="0">
                <a:latin typeface="Times New Roman" panose="02020603050405020304" pitchFamily="18" charset="0"/>
                <a:ea typeface="Yu Mincho" panose="02020400000000000000" pitchFamily="18" charset="-128"/>
                <a:cs typeface="Times New Roman" panose="02020603050405020304" pitchFamily="18" charset="0"/>
              </a:rPr>
              <a:t>( </a:t>
            </a:r>
            <a:r>
              <a:rPr lang="en-US" sz="4000" b="1" dirty="0">
                <a:solidFill>
                  <a:srgbClr val="FF0000"/>
                </a:solidFill>
                <a:latin typeface="Times New Roman" panose="02020603050405020304" pitchFamily="18" charset="0"/>
                <a:ea typeface="Yu Mincho" panose="02020400000000000000" pitchFamily="18" charset="-128"/>
                <a:cs typeface="Times New Roman" panose="02020603050405020304" pitchFamily="18" charset="0"/>
              </a:rPr>
              <a:t>35000 crore BDT </a:t>
            </a:r>
            <a:r>
              <a:rPr lang="en-US" sz="2800" dirty="0">
                <a:latin typeface="Times New Roman" panose="02020603050405020304" pitchFamily="18" charset="0"/>
                <a:ea typeface="Yu Mincho" panose="02020400000000000000" pitchFamily="18" charset="-128"/>
                <a:cs typeface="Times New Roman" panose="02020603050405020304" pitchFamily="18" charset="0"/>
              </a:rPr>
              <a:t>) which constitutes </a:t>
            </a:r>
            <a:r>
              <a:rPr lang="en-US" sz="4000" b="1" dirty="0">
                <a:solidFill>
                  <a:srgbClr val="FF0000"/>
                </a:solidFill>
                <a:latin typeface="Times New Roman" panose="02020603050405020304" pitchFamily="18" charset="0"/>
                <a:ea typeface="Yu Mincho" panose="02020400000000000000" pitchFamily="18" charset="-128"/>
                <a:cs typeface="Times New Roman" panose="02020603050405020304" pitchFamily="18" charset="0"/>
              </a:rPr>
              <a:t>1.3 % </a:t>
            </a:r>
            <a:r>
              <a:rPr lang="en-US" sz="2800" dirty="0">
                <a:latin typeface="Times New Roman" panose="02020603050405020304" pitchFamily="18" charset="0"/>
                <a:ea typeface="Yu Mincho" panose="02020400000000000000" pitchFamily="18" charset="-128"/>
                <a:cs typeface="Times New Roman" panose="02020603050405020304" pitchFamily="18" charset="0"/>
              </a:rPr>
              <a:t>of the total Gross Domestic Products (GDP) of Bangladesh.</a:t>
            </a:r>
          </a:p>
        </p:txBody>
      </p:sp>
      <p:pic>
        <p:nvPicPr>
          <p:cNvPr id="26" name="Picture 25">
            <a:extLst>
              <a:ext uri="{FF2B5EF4-FFF2-40B4-BE49-F238E27FC236}">
                <a16:creationId xmlns:a16="http://schemas.microsoft.com/office/drawing/2014/main" id="{1E60CC4F-8E64-9955-1D4B-BAF91F66E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577" y="22350790"/>
            <a:ext cx="8886393" cy="4045557"/>
          </a:xfrm>
          <a:prstGeom prst="rect">
            <a:avLst/>
          </a:prstGeom>
        </p:spPr>
      </p:pic>
      <p:sp>
        <p:nvSpPr>
          <p:cNvPr id="27" name="TextBox 26">
            <a:extLst>
              <a:ext uri="{FF2B5EF4-FFF2-40B4-BE49-F238E27FC236}">
                <a16:creationId xmlns:a16="http://schemas.microsoft.com/office/drawing/2014/main" id="{A03B3395-C64B-5CCA-6654-768DD1BD4BC8}"/>
              </a:ext>
            </a:extLst>
          </p:cNvPr>
          <p:cNvSpPr txBox="1"/>
          <p:nvPr/>
        </p:nvSpPr>
        <p:spPr>
          <a:xfrm>
            <a:off x="735806" y="26849374"/>
            <a:ext cx="8933338"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Police reported Trend of Road Accidents &amp; Fatalities (1970-2007) </a:t>
            </a:r>
          </a:p>
        </p:txBody>
      </p:sp>
      <p:pic>
        <p:nvPicPr>
          <p:cNvPr id="28" name="Picture 27">
            <a:extLst>
              <a:ext uri="{FF2B5EF4-FFF2-40B4-BE49-F238E27FC236}">
                <a16:creationId xmlns:a16="http://schemas.microsoft.com/office/drawing/2014/main" id="{765A30C3-769D-4C4F-5E15-83CF14ADD073}"/>
              </a:ext>
            </a:extLst>
          </p:cNvPr>
          <p:cNvPicPr>
            <a:picLocks noChangeAspect="1"/>
          </p:cNvPicPr>
          <p:nvPr/>
        </p:nvPicPr>
        <p:blipFill>
          <a:blip r:embed="rId4"/>
          <a:stretch>
            <a:fillRect/>
          </a:stretch>
        </p:blipFill>
        <p:spPr>
          <a:xfrm>
            <a:off x="15137606" y="7317216"/>
            <a:ext cx="4503916" cy="4498322"/>
          </a:xfrm>
          <a:prstGeom prst="rect">
            <a:avLst/>
          </a:prstGeom>
        </p:spPr>
      </p:pic>
      <p:sp>
        <p:nvSpPr>
          <p:cNvPr id="29" name="TextBox 28">
            <a:extLst>
              <a:ext uri="{FF2B5EF4-FFF2-40B4-BE49-F238E27FC236}">
                <a16:creationId xmlns:a16="http://schemas.microsoft.com/office/drawing/2014/main" id="{8D06E5CF-BFDB-6DDA-8AAA-4D9E879EBCC4}"/>
              </a:ext>
            </a:extLst>
          </p:cNvPr>
          <p:cNvSpPr txBox="1"/>
          <p:nvPr/>
        </p:nvSpPr>
        <p:spPr>
          <a:xfrm>
            <a:off x="10721562" y="7388676"/>
            <a:ext cx="4921209" cy="569386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Police use this ARF form for reporting an accident</a:t>
            </a:r>
          </a:p>
          <a:p>
            <a:r>
              <a:rPr lang="en-US" sz="2800" dirty="0">
                <a:solidFill>
                  <a:srgbClr val="FF0000"/>
                </a:solidFill>
                <a:latin typeface="Times New Roman" panose="02020603050405020304" pitchFamily="18" charset="0"/>
                <a:cs typeface="Times New Roman" panose="02020603050405020304" pitchFamily="18" charset="0"/>
              </a:rPr>
              <a:t>Limitations: </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Can not represent actual accident situation fully</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Not all kinds of accident can be described perfectly</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Chances of mistake, as it is handwritten and performed in location at the time of accident discovery</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forms can get lost anytime.</a:t>
            </a:r>
          </a:p>
        </p:txBody>
      </p:sp>
      <p:pic>
        <p:nvPicPr>
          <p:cNvPr id="30" name="Picture 29">
            <a:extLst>
              <a:ext uri="{FF2B5EF4-FFF2-40B4-BE49-F238E27FC236}">
                <a16:creationId xmlns:a16="http://schemas.microsoft.com/office/drawing/2014/main" id="{0B07E24D-E112-A8AA-ED5B-924B8C59B0CF}"/>
              </a:ext>
            </a:extLst>
          </p:cNvPr>
          <p:cNvPicPr>
            <a:picLocks noChangeAspect="1"/>
          </p:cNvPicPr>
          <p:nvPr/>
        </p:nvPicPr>
        <p:blipFill>
          <a:blip r:embed="rId5"/>
          <a:stretch>
            <a:fillRect/>
          </a:stretch>
        </p:blipFill>
        <p:spPr>
          <a:xfrm>
            <a:off x="10860064" y="14107367"/>
            <a:ext cx="8096190" cy="2962913"/>
          </a:xfrm>
          <a:prstGeom prst="rect">
            <a:avLst/>
          </a:prstGeom>
        </p:spPr>
      </p:pic>
      <p:sp>
        <p:nvSpPr>
          <p:cNvPr id="31" name="TextBox 30">
            <a:extLst>
              <a:ext uri="{FF2B5EF4-FFF2-40B4-BE49-F238E27FC236}">
                <a16:creationId xmlns:a16="http://schemas.microsoft.com/office/drawing/2014/main" id="{F7F643DC-2FEC-1106-9B54-24B15347E2C9}"/>
              </a:ext>
            </a:extLst>
          </p:cNvPr>
          <p:cNvSpPr txBox="1"/>
          <p:nvPr/>
        </p:nvSpPr>
        <p:spPr>
          <a:xfrm>
            <a:off x="11019344" y="16965885"/>
            <a:ext cx="8096190"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This is the complete workflow of current reporting with the help of the ARF form and MAAP5 software based database</a:t>
            </a:r>
          </a:p>
        </p:txBody>
      </p:sp>
      <p:pic>
        <p:nvPicPr>
          <p:cNvPr id="33" name="Picture 32">
            <a:extLst>
              <a:ext uri="{FF2B5EF4-FFF2-40B4-BE49-F238E27FC236}">
                <a16:creationId xmlns:a16="http://schemas.microsoft.com/office/drawing/2014/main" id="{9AD2A25F-CA3A-45CB-3EB1-9C43CA9011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78249" y="9962915"/>
            <a:ext cx="8519760" cy="3563979"/>
          </a:xfrm>
          <a:prstGeom prst="rect">
            <a:avLst/>
          </a:prstGeom>
        </p:spPr>
      </p:pic>
      <p:sp>
        <p:nvSpPr>
          <p:cNvPr id="34" name="TextBox 33">
            <a:extLst>
              <a:ext uri="{FF2B5EF4-FFF2-40B4-BE49-F238E27FC236}">
                <a16:creationId xmlns:a16="http://schemas.microsoft.com/office/drawing/2014/main" id="{E67514E1-ECA7-032B-C17F-E040F75A7068}"/>
              </a:ext>
            </a:extLst>
          </p:cNvPr>
          <p:cNvSpPr txBox="1"/>
          <p:nvPr/>
        </p:nvSpPr>
        <p:spPr>
          <a:xfrm>
            <a:off x="20778249" y="7657981"/>
            <a:ext cx="8519760" cy="200054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Current process is subjected to </a:t>
            </a:r>
            <a:r>
              <a:rPr lang="en-US" sz="4000" b="1" dirty="0">
                <a:solidFill>
                  <a:srgbClr val="FF0000"/>
                </a:solidFill>
                <a:latin typeface="Times New Roman" panose="02020603050405020304" pitchFamily="18" charset="0"/>
                <a:cs typeface="Times New Roman" panose="02020603050405020304" pitchFamily="18" charset="0"/>
              </a:rPr>
              <a:t>Under-reporting.</a:t>
            </a:r>
          </a:p>
          <a:p>
            <a:r>
              <a:rPr lang="en-US" sz="2800" dirty="0">
                <a:latin typeface="Times New Roman" panose="02020603050405020304" pitchFamily="18" charset="0"/>
                <a:cs typeface="Times New Roman" panose="02020603050405020304" pitchFamily="18" charset="0"/>
              </a:rPr>
              <a:t>There is a gap between actual traffic accidents, and reported traffic accidents. The following portion is taken from BRTA annual report 2005. </a:t>
            </a:r>
          </a:p>
        </p:txBody>
      </p:sp>
      <p:sp>
        <p:nvSpPr>
          <p:cNvPr id="35" name="TextBox 34">
            <a:extLst>
              <a:ext uri="{FF2B5EF4-FFF2-40B4-BE49-F238E27FC236}">
                <a16:creationId xmlns:a16="http://schemas.microsoft.com/office/drawing/2014/main" id="{59A4CA76-2167-6748-5C90-CD1367838742}"/>
              </a:ext>
            </a:extLst>
          </p:cNvPr>
          <p:cNvSpPr txBox="1"/>
          <p:nvPr/>
        </p:nvSpPr>
        <p:spPr>
          <a:xfrm>
            <a:off x="20778249" y="14219830"/>
            <a:ext cx="8761158" cy="181588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This problem does not have any easy solution. Making the police force stronger or launching new force with better capabilities is not an time consuming endeavor. Which makes classical solution of this problem almost impossible.</a:t>
            </a:r>
          </a:p>
        </p:txBody>
      </p:sp>
      <p:sp>
        <p:nvSpPr>
          <p:cNvPr id="36" name="TextBox 35">
            <a:extLst>
              <a:ext uri="{FF2B5EF4-FFF2-40B4-BE49-F238E27FC236}">
                <a16:creationId xmlns:a16="http://schemas.microsoft.com/office/drawing/2014/main" id="{6E6AB888-594E-8098-CD12-618D1E9F8A65}"/>
              </a:ext>
            </a:extLst>
          </p:cNvPr>
          <p:cNvSpPr txBox="1"/>
          <p:nvPr/>
        </p:nvSpPr>
        <p:spPr>
          <a:xfrm>
            <a:off x="10563022" y="19809777"/>
            <a:ext cx="9149166"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As newspapers keep track of every accident diligently and properly, and there are quite a number of newspapers, it is a great source of authentic traffic accident data. Thus scrapping information from newspapers will create a more robust traffic accident database.</a:t>
            </a:r>
          </a:p>
          <a:p>
            <a:r>
              <a:rPr lang="en-US" sz="2800" dirty="0">
                <a:latin typeface="Times New Roman" panose="02020603050405020304" pitchFamily="18" charset="0"/>
                <a:cs typeface="Times New Roman" panose="02020603050405020304" pitchFamily="18" charset="0"/>
              </a:rPr>
              <a:t>In our workflow we will use:</a:t>
            </a:r>
          </a:p>
          <a:p>
            <a:pPr marL="457200" indent="-457200">
              <a:buFont typeface="Arial" panose="020B0604020202020204" pitchFamily="34" charset="0"/>
              <a:buChar char="•"/>
            </a:pPr>
            <a:r>
              <a:rPr lang="en-US" sz="2800" dirty="0">
                <a:solidFill>
                  <a:schemeClr val="accent2"/>
                </a:solidFill>
                <a:latin typeface="Times New Roman" panose="02020603050405020304" pitchFamily="18" charset="0"/>
                <a:cs typeface="Times New Roman" panose="02020603050405020304" pitchFamily="18" charset="0"/>
              </a:rPr>
              <a:t>Python </a:t>
            </a:r>
          </a:p>
          <a:p>
            <a:pPr marL="457200" indent="-457200">
              <a:buFont typeface="Arial" panose="020B0604020202020204" pitchFamily="34" charset="0"/>
              <a:buChar char="•"/>
            </a:pPr>
            <a:r>
              <a:rPr lang="en-US" sz="2800" dirty="0" err="1">
                <a:solidFill>
                  <a:schemeClr val="accent2"/>
                </a:solidFill>
                <a:latin typeface="Times New Roman" panose="02020603050405020304" pitchFamily="18" charset="0"/>
                <a:cs typeface="Times New Roman" panose="02020603050405020304" pitchFamily="18" charset="0"/>
              </a:rPr>
              <a:t>BeautifulSoup</a:t>
            </a:r>
            <a:endParaRPr lang="en-US" sz="2800" dirty="0">
              <a:solidFill>
                <a:schemeClr val="accent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chemeClr val="accent2"/>
                </a:solidFill>
                <a:latin typeface="Times New Roman" panose="02020603050405020304" pitchFamily="18" charset="0"/>
                <a:cs typeface="Times New Roman" panose="02020603050405020304" pitchFamily="18" charset="0"/>
              </a:rPr>
              <a:t>Named Entity Recognition</a:t>
            </a:r>
          </a:p>
        </p:txBody>
      </p:sp>
      <p:sp>
        <p:nvSpPr>
          <p:cNvPr id="37" name="TextBox 36">
            <a:extLst>
              <a:ext uri="{FF2B5EF4-FFF2-40B4-BE49-F238E27FC236}">
                <a16:creationId xmlns:a16="http://schemas.microsoft.com/office/drawing/2014/main" id="{90F22F42-97AB-7DE9-64E1-C269FD14092B}"/>
              </a:ext>
            </a:extLst>
          </p:cNvPr>
          <p:cNvSpPr txBox="1"/>
          <p:nvPr/>
        </p:nvSpPr>
        <p:spPr>
          <a:xfrm>
            <a:off x="949267" y="29099653"/>
            <a:ext cx="8719877" cy="6986528"/>
          </a:xfrm>
          <a:prstGeom prst="rect">
            <a:avLst/>
          </a:prstGeom>
          <a:noFill/>
        </p:spPr>
        <p:txBody>
          <a:bodyPr wrap="square" rtlCol="0">
            <a:spAutoFit/>
          </a:bodyPr>
          <a:lstStyle/>
          <a:p>
            <a:r>
              <a:rPr lang="en-US" sz="2800" i="0" dirty="0">
                <a:solidFill>
                  <a:srgbClr val="202122"/>
                </a:solidFill>
                <a:effectLst/>
                <a:latin typeface="Times New Roman" panose="02020603050405020304" pitchFamily="18" charset="0"/>
                <a:cs typeface="Times New Roman" panose="02020603050405020304" pitchFamily="18" charset="0"/>
              </a:rPr>
              <a:t>Web scraping, web harvesting, or web data extraction is data scraping used for extracting data from websites. Web scraping software may directly access the World Wide Web using the Hypertext Transfer Protocol or a web browser. There are several tools to web scraping.</a:t>
            </a:r>
          </a:p>
          <a:p>
            <a:endParaRPr lang="en-US" sz="2800" i="0" dirty="0">
              <a:solidFill>
                <a:srgbClr val="202122"/>
              </a:solidFill>
              <a:effectLst/>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err="1">
                <a:solidFill>
                  <a:srgbClr val="202122"/>
                </a:solidFill>
                <a:latin typeface="Times New Roman" panose="02020603050405020304" pitchFamily="18" charset="0"/>
                <a:cs typeface="Times New Roman" panose="02020603050405020304" pitchFamily="18" charset="0"/>
              </a:rPr>
              <a:t>Octoparse</a:t>
            </a:r>
            <a:endParaRPr lang="en-US" sz="2800" dirty="0">
              <a:solidFill>
                <a:srgbClr val="20212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err="1">
                <a:solidFill>
                  <a:srgbClr val="202122"/>
                </a:solidFill>
                <a:latin typeface="Times New Roman" panose="02020603050405020304" pitchFamily="18" charset="0"/>
                <a:cs typeface="Times New Roman" panose="02020603050405020304" pitchFamily="18" charset="0"/>
              </a:rPr>
              <a:t>Parsehub</a:t>
            </a:r>
            <a:endParaRPr lang="en-US" sz="2800" dirty="0">
              <a:solidFill>
                <a:srgbClr val="20212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800" dirty="0">
                <a:solidFill>
                  <a:srgbClr val="202122"/>
                </a:solidFill>
                <a:latin typeface="Times New Roman" panose="02020603050405020304" pitchFamily="18" charset="0"/>
                <a:cs typeface="Times New Roman" panose="02020603050405020304" pitchFamily="18" charset="0"/>
              </a:rPr>
              <a:t>Import.io</a:t>
            </a:r>
          </a:p>
          <a:p>
            <a:pPr marL="457200" indent="-457200">
              <a:buFont typeface="Arial" panose="020B0604020202020204" pitchFamily="34" charset="0"/>
              <a:buChar char="•"/>
            </a:pPr>
            <a:r>
              <a:rPr lang="en-US" sz="2800" dirty="0" err="1">
                <a:solidFill>
                  <a:srgbClr val="202122"/>
                </a:solidFill>
                <a:latin typeface="Times New Roman" panose="02020603050405020304" pitchFamily="18" charset="0"/>
                <a:cs typeface="Times New Roman" panose="02020603050405020304" pitchFamily="18" charset="0"/>
              </a:rPr>
              <a:t>BeauitifulSoup</a:t>
            </a:r>
            <a:r>
              <a:rPr lang="en-US" sz="2800" dirty="0">
                <a:solidFill>
                  <a:srgbClr val="202122"/>
                </a:solidFill>
                <a:latin typeface="Times New Roman" panose="02020603050405020304" pitchFamily="18" charset="0"/>
                <a:cs typeface="Times New Roman" panose="02020603050405020304" pitchFamily="18" charset="0"/>
              </a:rPr>
              <a:t> (Python library)</a:t>
            </a:r>
          </a:p>
          <a:p>
            <a:pPr marL="457200" indent="-457200">
              <a:buFont typeface="Arial" panose="020B0604020202020204" pitchFamily="34" charset="0"/>
              <a:buChar char="•"/>
            </a:pPr>
            <a:r>
              <a:rPr lang="en-US" sz="2800" dirty="0">
                <a:solidFill>
                  <a:srgbClr val="202122"/>
                </a:solidFill>
                <a:latin typeface="Times New Roman" panose="02020603050405020304" pitchFamily="18" charset="0"/>
                <a:cs typeface="Times New Roman" panose="02020603050405020304" pitchFamily="18" charset="0"/>
              </a:rPr>
              <a:t>Selenium (Python library)</a:t>
            </a:r>
          </a:p>
          <a:p>
            <a:endParaRPr lang="en-US" sz="2800" dirty="0">
              <a:solidFill>
                <a:srgbClr val="202122"/>
              </a:solidFill>
              <a:latin typeface="Times New Roman" panose="02020603050405020304" pitchFamily="18" charset="0"/>
              <a:cs typeface="Times New Roman" panose="02020603050405020304" pitchFamily="18" charset="0"/>
            </a:endParaRPr>
          </a:p>
          <a:p>
            <a:r>
              <a:rPr lang="en-US" sz="2800" dirty="0">
                <a:solidFill>
                  <a:srgbClr val="202122"/>
                </a:solidFill>
                <a:latin typeface="Times New Roman" panose="02020603050405020304" pitchFamily="18" charset="0"/>
                <a:cs typeface="Times New Roman" panose="02020603050405020304" pitchFamily="18" charset="0"/>
              </a:rPr>
              <a:t>We have used </a:t>
            </a:r>
            <a:r>
              <a:rPr lang="en-US" sz="2800" dirty="0" err="1">
                <a:solidFill>
                  <a:srgbClr val="202122"/>
                </a:solidFill>
                <a:latin typeface="Times New Roman" panose="02020603050405020304" pitchFamily="18" charset="0"/>
                <a:cs typeface="Times New Roman" panose="02020603050405020304" pitchFamily="18" charset="0"/>
              </a:rPr>
              <a:t>BeautifulSoup</a:t>
            </a:r>
            <a:r>
              <a:rPr lang="en-US" sz="2800" dirty="0">
                <a:solidFill>
                  <a:srgbClr val="202122"/>
                </a:solidFill>
                <a:latin typeface="Times New Roman" panose="02020603050405020304" pitchFamily="18" charset="0"/>
                <a:cs typeface="Times New Roman" panose="02020603050405020304" pitchFamily="18" charset="0"/>
              </a:rPr>
              <a:t> python library. It is flexible and is suitable for scraping data with poor website designs, and websites who changes their structure frequently.</a:t>
            </a:r>
          </a:p>
          <a:p>
            <a:endParaRPr lang="en-US" sz="2800" dirty="0">
              <a:latin typeface="Times New Roman" panose="02020603050405020304" pitchFamily="18" charset="0"/>
              <a:cs typeface="Times New Roman" panose="02020603050405020304" pitchFamily="18" charset="0"/>
            </a:endParaRPr>
          </a:p>
        </p:txBody>
      </p:sp>
      <p:pic>
        <p:nvPicPr>
          <p:cNvPr id="39" name="Picture 38">
            <a:extLst>
              <a:ext uri="{FF2B5EF4-FFF2-40B4-BE49-F238E27FC236}">
                <a16:creationId xmlns:a16="http://schemas.microsoft.com/office/drawing/2014/main" id="{8039BEF5-EEA0-B24D-B91E-221A0DA7FB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9035" y="35947648"/>
            <a:ext cx="9326880" cy="4543521"/>
          </a:xfrm>
          <a:prstGeom prst="rect">
            <a:avLst/>
          </a:prstGeom>
        </p:spPr>
      </p:pic>
      <p:pic>
        <p:nvPicPr>
          <p:cNvPr id="40" name="Picture 39">
            <a:extLst>
              <a:ext uri="{FF2B5EF4-FFF2-40B4-BE49-F238E27FC236}">
                <a16:creationId xmlns:a16="http://schemas.microsoft.com/office/drawing/2014/main" id="{D5C0F999-25E3-3895-0513-AB714E77943A}"/>
              </a:ext>
            </a:extLst>
          </p:cNvPr>
          <p:cNvPicPr>
            <a:picLocks noChangeAspect="1"/>
          </p:cNvPicPr>
          <p:nvPr/>
        </p:nvPicPr>
        <p:blipFill>
          <a:blip r:embed="rId8"/>
          <a:stretch>
            <a:fillRect/>
          </a:stretch>
        </p:blipFill>
        <p:spPr>
          <a:xfrm>
            <a:off x="3542923" y="36111228"/>
            <a:ext cx="2827911" cy="1216002"/>
          </a:xfrm>
          <a:prstGeom prst="rect">
            <a:avLst/>
          </a:prstGeom>
        </p:spPr>
      </p:pic>
      <p:graphicFrame>
        <p:nvGraphicFramePr>
          <p:cNvPr id="41" name="Diagram 40">
            <a:extLst>
              <a:ext uri="{FF2B5EF4-FFF2-40B4-BE49-F238E27FC236}">
                <a16:creationId xmlns:a16="http://schemas.microsoft.com/office/drawing/2014/main" id="{5E2EFB48-C17C-7475-1A41-A7A8991E9D0F}"/>
              </a:ext>
            </a:extLst>
          </p:cNvPr>
          <p:cNvGraphicFramePr/>
          <p:nvPr>
            <p:extLst>
              <p:ext uri="{D42A27DB-BD31-4B8C-83A1-F6EECF244321}">
                <p14:modId xmlns:p14="http://schemas.microsoft.com/office/powerpoint/2010/main" val="701115182"/>
              </p:ext>
            </p:extLst>
          </p:nvPr>
        </p:nvGraphicFramePr>
        <p:xfrm>
          <a:off x="10563022" y="23868515"/>
          <a:ext cx="9149166" cy="531268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2" name="TextBox 41">
            <a:extLst>
              <a:ext uri="{FF2B5EF4-FFF2-40B4-BE49-F238E27FC236}">
                <a16:creationId xmlns:a16="http://schemas.microsoft.com/office/drawing/2014/main" id="{9A4BBF38-4F8A-8F08-7BB9-9A1E546E77BC}"/>
              </a:ext>
            </a:extLst>
          </p:cNvPr>
          <p:cNvSpPr txBox="1"/>
          <p:nvPr/>
        </p:nvSpPr>
        <p:spPr>
          <a:xfrm>
            <a:off x="20464865" y="18141153"/>
            <a:ext cx="9146528" cy="3108543"/>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Named-entity recognition is a subtask of information extraction that seeks to locate and classify named entities mentioned in unstructured text into pre-defined categories such as person names, organizations, locations, medical codes, time expressions, quantities, monetary values, percentages, </a:t>
            </a:r>
            <a:r>
              <a:rPr lang="en-US" sz="2800" dirty="0" err="1">
                <a:latin typeface="Times New Roman" panose="02020603050405020304" pitchFamily="18" charset="0"/>
                <a:cs typeface="Times New Roman" panose="02020603050405020304" pitchFamily="18" charset="0"/>
              </a:rPr>
              <a:t>etc</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It is an a Natural Language Processing (NLP) technique.</a:t>
            </a:r>
          </a:p>
          <a:p>
            <a:endParaRPr lang="en-US" sz="2800" dirty="0">
              <a:latin typeface="Times New Roman" panose="02020603050405020304" pitchFamily="18" charset="0"/>
              <a:cs typeface="Times New Roman" panose="02020603050405020304" pitchFamily="18" charset="0"/>
            </a:endParaRPr>
          </a:p>
        </p:txBody>
      </p:sp>
      <p:pic>
        <p:nvPicPr>
          <p:cNvPr id="43" name="Picture 42">
            <a:extLst>
              <a:ext uri="{FF2B5EF4-FFF2-40B4-BE49-F238E27FC236}">
                <a16:creationId xmlns:a16="http://schemas.microsoft.com/office/drawing/2014/main" id="{89C5FC42-B7FA-3897-14B0-572EB9E284BE}"/>
              </a:ext>
            </a:extLst>
          </p:cNvPr>
          <p:cNvPicPr>
            <a:picLocks noChangeAspect="1"/>
          </p:cNvPicPr>
          <p:nvPr/>
        </p:nvPicPr>
        <p:blipFill>
          <a:blip r:embed="rId14"/>
          <a:stretch>
            <a:fillRect/>
          </a:stretch>
        </p:blipFill>
        <p:spPr>
          <a:xfrm>
            <a:off x="20450875" y="21401881"/>
            <a:ext cx="9190804" cy="4227411"/>
          </a:xfrm>
          <a:prstGeom prst="rect">
            <a:avLst/>
          </a:prstGeom>
        </p:spPr>
      </p:pic>
      <p:sp>
        <p:nvSpPr>
          <p:cNvPr id="44" name="TextBox 43">
            <a:extLst>
              <a:ext uri="{FF2B5EF4-FFF2-40B4-BE49-F238E27FC236}">
                <a16:creationId xmlns:a16="http://schemas.microsoft.com/office/drawing/2014/main" id="{F695EF76-FD46-AF43-3E08-D9C329D24F41}"/>
              </a:ext>
            </a:extLst>
          </p:cNvPr>
          <p:cNvSpPr txBox="1"/>
          <p:nvPr/>
        </p:nvSpPr>
        <p:spPr>
          <a:xfrm>
            <a:off x="10474166" y="30450057"/>
            <a:ext cx="9326880" cy="830997"/>
          </a:xfrm>
          <a:prstGeom prst="rect">
            <a:avLst/>
          </a:prstGeom>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gradFill>
        </p:spPr>
        <p:txBody>
          <a:bodyPr wrap="square" rtlCol="0">
            <a:spAutoFit/>
          </a:bodyPr>
          <a:lstStyle/>
          <a:p>
            <a:pPr algn="ctr"/>
            <a:r>
              <a:rPr lang="en-US" sz="4800" b="1" dirty="0">
                <a:solidFill>
                  <a:schemeClr val="accent2"/>
                </a:solidFill>
                <a:latin typeface="Times New Roman" panose="02020603050405020304" pitchFamily="18" charset="0"/>
                <a:cs typeface="Times New Roman" panose="02020603050405020304" pitchFamily="18" charset="0"/>
              </a:rPr>
              <a:t>8. Next Step </a:t>
            </a:r>
          </a:p>
        </p:txBody>
      </p:sp>
      <p:sp>
        <p:nvSpPr>
          <p:cNvPr id="45" name="TextBox 44">
            <a:extLst>
              <a:ext uri="{FF2B5EF4-FFF2-40B4-BE49-F238E27FC236}">
                <a16:creationId xmlns:a16="http://schemas.microsoft.com/office/drawing/2014/main" id="{C127B2F4-9B21-DAF5-0610-F2EEA4C84263}"/>
              </a:ext>
            </a:extLst>
          </p:cNvPr>
          <p:cNvSpPr txBox="1"/>
          <p:nvPr/>
        </p:nvSpPr>
        <p:spPr>
          <a:xfrm>
            <a:off x="10721562" y="31664167"/>
            <a:ext cx="9061294" cy="181633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We have only scraped one newspaper. Which has some limitations. Some accident may not have reported in one specific newspaper. To eradicate this limitation, we can use multiple newspaper.</a:t>
            </a:r>
          </a:p>
        </p:txBody>
      </p:sp>
      <p:graphicFrame>
        <p:nvGraphicFramePr>
          <p:cNvPr id="46" name="Diagram 45">
            <a:extLst>
              <a:ext uri="{FF2B5EF4-FFF2-40B4-BE49-F238E27FC236}">
                <a16:creationId xmlns:a16="http://schemas.microsoft.com/office/drawing/2014/main" id="{E4512A63-5D76-A148-2E77-519347998CE4}"/>
              </a:ext>
            </a:extLst>
          </p:cNvPr>
          <p:cNvGraphicFramePr/>
          <p:nvPr>
            <p:extLst>
              <p:ext uri="{D42A27DB-BD31-4B8C-83A1-F6EECF244321}">
                <p14:modId xmlns:p14="http://schemas.microsoft.com/office/powerpoint/2010/main" val="3019169201"/>
              </p:ext>
            </p:extLst>
          </p:nvPr>
        </p:nvGraphicFramePr>
        <p:xfrm>
          <a:off x="10455976" y="33994607"/>
          <a:ext cx="9326880" cy="5879764"/>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
        <p:nvSpPr>
          <p:cNvPr id="49" name="TextBox 48">
            <a:extLst>
              <a:ext uri="{FF2B5EF4-FFF2-40B4-BE49-F238E27FC236}">
                <a16:creationId xmlns:a16="http://schemas.microsoft.com/office/drawing/2014/main" id="{8F9F1DCF-BB67-A5C5-000C-BA05B3ED2F8D}"/>
              </a:ext>
            </a:extLst>
          </p:cNvPr>
          <p:cNvSpPr txBox="1"/>
          <p:nvPr/>
        </p:nvSpPr>
        <p:spPr>
          <a:xfrm>
            <a:off x="10474166" y="40257484"/>
            <a:ext cx="930869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Removing the duplicate news would be a difficult task and need to perform high level NLP. This can be kept as future work.</a:t>
            </a:r>
          </a:p>
        </p:txBody>
      </p:sp>
      <p:pic>
        <p:nvPicPr>
          <p:cNvPr id="1026" name="Picture 2" descr="Named Entity Recognition (NER) with NLTK | Learntek">
            <a:extLst>
              <a:ext uri="{FF2B5EF4-FFF2-40B4-BE49-F238E27FC236}">
                <a16:creationId xmlns:a16="http://schemas.microsoft.com/office/drawing/2014/main" id="{BF12C3E9-5AD3-E49E-538B-5AEB733DC3D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1292199" y="26695025"/>
            <a:ext cx="7455480" cy="4700463"/>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44FA7D63-425E-E4BA-D721-3FD5536910DD}"/>
              </a:ext>
            </a:extLst>
          </p:cNvPr>
          <p:cNvSpPr txBox="1"/>
          <p:nvPr/>
        </p:nvSpPr>
        <p:spPr>
          <a:xfrm>
            <a:off x="20778249" y="25897114"/>
            <a:ext cx="7969430"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The workflow works like this</a:t>
            </a:r>
          </a:p>
        </p:txBody>
      </p:sp>
      <p:sp>
        <p:nvSpPr>
          <p:cNvPr id="51" name="TextBox 50">
            <a:extLst>
              <a:ext uri="{FF2B5EF4-FFF2-40B4-BE49-F238E27FC236}">
                <a16:creationId xmlns:a16="http://schemas.microsoft.com/office/drawing/2014/main" id="{5B4BE0E6-1D5A-27FE-5A3B-E695747DFC4D}"/>
              </a:ext>
            </a:extLst>
          </p:cNvPr>
          <p:cNvSpPr txBox="1"/>
          <p:nvPr/>
        </p:nvSpPr>
        <p:spPr>
          <a:xfrm>
            <a:off x="20393435" y="33846983"/>
            <a:ext cx="9289944" cy="7417415"/>
          </a:xfrm>
          <a:prstGeom prst="rect">
            <a:avLst/>
          </a:prstGeom>
          <a:noFill/>
        </p:spPr>
        <p:txBody>
          <a:bodyPr wrap="square" rtlCol="0">
            <a:spAutoFit/>
          </a:bodyPr>
          <a:lstStyle/>
          <a:p>
            <a:pPr marL="342900" indent="-342900">
              <a:buFont typeface="+mj-lt"/>
              <a:buAutoNum type="arabicPeriod"/>
            </a:pPr>
            <a:r>
              <a:rPr lang="en-US" altLang="ja-JP" sz="2800" dirty="0">
                <a:latin typeface="Times New Roman" panose="02020603050405020304" pitchFamily="18" charset="0"/>
                <a:cs typeface="Times New Roman" panose="02020603050405020304" pitchFamily="18" charset="0"/>
              </a:rPr>
              <a:t>Saleh, </a:t>
            </a:r>
            <a:r>
              <a:rPr lang="en-US" altLang="ja-JP" sz="2800" dirty="0" err="1">
                <a:latin typeface="Times New Roman" panose="02020603050405020304" pitchFamily="18" charset="0"/>
                <a:cs typeface="Times New Roman" panose="02020603050405020304" pitchFamily="18" charset="0"/>
              </a:rPr>
              <a:t>Shameer</a:t>
            </a:r>
            <a:r>
              <a:rPr lang="en-US" altLang="ja-JP" sz="2800" dirty="0">
                <a:latin typeface="Times New Roman" panose="02020603050405020304" pitchFamily="18" charset="0"/>
                <a:cs typeface="Times New Roman" panose="02020603050405020304" pitchFamily="18" charset="0"/>
              </a:rPr>
              <a:t>. (2014). Identification of Hazardous Road Locations Using Different Methods on National Highways of Bangladesh. </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T. Rahman, "Road Accidents in Bangladesh: An Alarming Issue", The World Bank, 2012.</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M. S. Satu, S. Ahamed, F. Hossain, T. </a:t>
            </a:r>
            <a:r>
              <a:rPr lang="en-US" sz="2800" dirty="0" err="1">
                <a:latin typeface="Times New Roman" panose="02020603050405020304" pitchFamily="18" charset="0"/>
                <a:cs typeface="Times New Roman" panose="02020603050405020304" pitchFamily="18" charset="0"/>
              </a:rPr>
              <a:t>Akter</a:t>
            </a:r>
            <a:r>
              <a:rPr lang="en-US" sz="2800" dirty="0">
                <a:latin typeface="Times New Roman" panose="02020603050405020304" pitchFamily="18" charset="0"/>
                <a:cs typeface="Times New Roman" panose="02020603050405020304" pitchFamily="18" charset="0"/>
              </a:rPr>
              <a:t> and D. M. Farid, "Mining traffic accident data of N5 national highway in Bangladesh employing decision trees," 2017 IEEE Region 10 Humanitarian Technology Conference (R10-HTC), Dhaka, 2017, pp. 722-725.</a:t>
            </a:r>
          </a:p>
          <a:p>
            <a:pPr marL="342900" indent="-342900">
              <a:buFont typeface="+mj-lt"/>
              <a:buAutoNum type="arabicPeriod"/>
            </a:pPr>
            <a:r>
              <a:rPr lang="en-US" sz="2800" dirty="0" err="1">
                <a:latin typeface="Times New Roman" panose="02020603050405020304" pitchFamily="18" charset="0"/>
                <a:cs typeface="Times New Roman" panose="02020603050405020304" pitchFamily="18" charset="0"/>
              </a:rPr>
              <a:t>Zhiheng</a:t>
            </a:r>
            <a:r>
              <a:rPr lang="en-US" sz="2800" dirty="0">
                <a:latin typeface="Times New Roman" panose="02020603050405020304" pitchFamily="18" charset="0"/>
                <a:cs typeface="Times New Roman" panose="02020603050405020304" pitchFamily="18" charset="0"/>
              </a:rPr>
              <a:t> Huang, Wei Xu, and Kai Yu. Bidirectional </a:t>
            </a:r>
            <a:r>
              <a:rPr lang="en-US" sz="2800" dirty="0" err="1">
                <a:latin typeface="Times New Roman" panose="02020603050405020304" pitchFamily="18" charset="0"/>
                <a:cs typeface="Times New Roman" panose="02020603050405020304" pitchFamily="18" charset="0"/>
              </a:rPr>
              <a:t>lstm-crf</a:t>
            </a:r>
            <a:r>
              <a:rPr lang="en-US" sz="2800" dirty="0">
                <a:latin typeface="Times New Roman" panose="02020603050405020304" pitchFamily="18" charset="0"/>
                <a:cs typeface="Times New Roman" panose="02020603050405020304" pitchFamily="18" charset="0"/>
              </a:rPr>
              <a:t> models for sequence tagging. </a:t>
            </a:r>
            <a:r>
              <a:rPr lang="en-US" sz="2800" dirty="0" err="1">
                <a:latin typeface="Times New Roman" panose="02020603050405020304" pitchFamily="18" charset="0"/>
                <a:cs typeface="Times New Roman" panose="02020603050405020304" pitchFamily="18" charset="0"/>
              </a:rPr>
              <a:t>arXiv</a:t>
            </a:r>
            <a:r>
              <a:rPr lang="en-US" sz="2800" dirty="0">
                <a:latin typeface="Times New Roman" panose="02020603050405020304" pitchFamily="18" charset="0"/>
                <a:cs typeface="Times New Roman" panose="02020603050405020304" pitchFamily="18" charset="0"/>
              </a:rPr>
              <a:t> preprint arXiv:1508.01991, 2015.</a:t>
            </a:r>
          </a:p>
          <a:p>
            <a:pPr marL="342900" indent="-342900">
              <a:buFont typeface="+mj-lt"/>
              <a:buAutoNum type="arabicPeriod"/>
            </a:pPr>
            <a:r>
              <a:rPr lang="en-US" sz="2800" dirty="0">
                <a:latin typeface="Times New Roman" panose="02020603050405020304" pitchFamily="18" charset="0"/>
                <a:cs typeface="Times New Roman" panose="02020603050405020304" pitchFamily="18" charset="0"/>
              </a:rPr>
              <a:t>John Lafferty, Andrew McCallum, and Fernando CN Pereira. Conditional random fields: Probabilistic models for segmenting and labeling sequence data. 2001</a:t>
            </a:r>
            <a:endParaRPr lang="ja-JP" altLang="en-US" sz="28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28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9E3C2856-243B-17F6-7139-F15E85400D18}"/>
              </a:ext>
            </a:extLst>
          </p:cNvPr>
          <p:cNvSpPr txBox="1"/>
          <p:nvPr/>
        </p:nvSpPr>
        <p:spPr>
          <a:xfrm>
            <a:off x="3879528" y="3758885"/>
            <a:ext cx="25659879" cy="1138773"/>
          </a:xfrm>
          <a:prstGeom prst="rect">
            <a:avLst/>
          </a:prstGeom>
          <a:noFill/>
        </p:spPr>
        <p:txBody>
          <a:bodyPr wrap="square" rtlCol="0">
            <a:spAutoFit/>
          </a:bodyPr>
          <a:lstStyle/>
          <a:p>
            <a:pPr algn="ctr"/>
            <a:r>
              <a:rPr lang="en-US" sz="4000" b="1" dirty="0">
                <a:solidFill>
                  <a:schemeClr val="accent2"/>
                </a:solidFill>
                <a:latin typeface="Times New Roman" panose="02020603050405020304" pitchFamily="18" charset="0"/>
                <a:cs typeface="Times New Roman" panose="02020603050405020304" pitchFamily="18" charset="0"/>
              </a:rPr>
              <a:t>Mir </a:t>
            </a:r>
            <a:r>
              <a:rPr lang="en-US" sz="4000" b="1" dirty="0" err="1">
                <a:solidFill>
                  <a:schemeClr val="accent2"/>
                </a:solidFill>
                <a:latin typeface="Times New Roman" panose="02020603050405020304" pitchFamily="18" charset="0"/>
                <a:cs typeface="Times New Roman" panose="02020603050405020304" pitchFamily="18" charset="0"/>
              </a:rPr>
              <a:t>Abir</a:t>
            </a:r>
            <a:r>
              <a:rPr lang="en-US" sz="4000" b="1" dirty="0">
                <a:solidFill>
                  <a:schemeClr val="accent2"/>
                </a:solidFill>
                <a:latin typeface="Times New Roman" panose="02020603050405020304" pitchFamily="18" charset="0"/>
                <a:cs typeface="Times New Roman" panose="02020603050405020304" pitchFamily="18" charset="0"/>
              </a:rPr>
              <a:t> Hossain</a:t>
            </a:r>
            <a:r>
              <a:rPr lang="en-US" sz="4000" b="1" baseline="30000" dirty="0">
                <a:solidFill>
                  <a:schemeClr val="accent2"/>
                </a:solidFill>
                <a:latin typeface="Times New Roman" panose="02020603050405020304" pitchFamily="18" charset="0"/>
                <a:cs typeface="Times New Roman" panose="02020603050405020304" pitchFamily="18" charset="0"/>
              </a:rPr>
              <a:t>1</a:t>
            </a:r>
            <a:r>
              <a:rPr lang="en-US" sz="4000" b="1" dirty="0">
                <a:solidFill>
                  <a:schemeClr val="accent2"/>
                </a:solidFill>
                <a:latin typeface="Times New Roman" panose="02020603050405020304" pitchFamily="18" charset="0"/>
                <a:cs typeface="Times New Roman" panose="02020603050405020304" pitchFamily="18" charset="0"/>
              </a:rPr>
              <a:t>, Dr. </a:t>
            </a:r>
            <a:r>
              <a:rPr lang="en-US" sz="4000" b="1" dirty="0" err="1">
                <a:solidFill>
                  <a:schemeClr val="accent2"/>
                </a:solidFill>
                <a:latin typeface="Times New Roman" panose="02020603050405020304" pitchFamily="18" charset="0"/>
                <a:cs typeface="Times New Roman" panose="02020603050405020304" pitchFamily="18" charset="0"/>
              </a:rPr>
              <a:t>Khondaker</a:t>
            </a:r>
            <a:r>
              <a:rPr lang="en-US" sz="4000" b="1" dirty="0">
                <a:solidFill>
                  <a:schemeClr val="accent2"/>
                </a:solidFill>
                <a:latin typeface="Times New Roman" panose="02020603050405020304" pitchFamily="18" charset="0"/>
                <a:cs typeface="Times New Roman" panose="02020603050405020304" pitchFamily="18" charset="0"/>
              </a:rPr>
              <a:t> A. Mamun</a:t>
            </a:r>
            <a:r>
              <a:rPr lang="en-US" sz="4000" b="1" baseline="30000" dirty="0">
                <a:solidFill>
                  <a:schemeClr val="accent2"/>
                </a:solidFill>
                <a:latin typeface="Times New Roman" panose="02020603050405020304" pitchFamily="18" charset="0"/>
                <a:cs typeface="Times New Roman" panose="02020603050405020304" pitchFamily="18" charset="0"/>
              </a:rPr>
              <a:t>2</a:t>
            </a:r>
          </a:p>
          <a:p>
            <a:pPr algn="ctr"/>
            <a:r>
              <a:rPr lang="en-US" sz="2800" i="1" baseline="30000" dirty="0">
                <a:solidFill>
                  <a:schemeClr val="accent2"/>
                </a:solidFill>
                <a:latin typeface="Times New Roman" panose="02020603050405020304" pitchFamily="18" charset="0"/>
                <a:cs typeface="Times New Roman" panose="02020603050405020304" pitchFamily="18" charset="0"/>
              </a:rPr>
              <a:t>2</a:t>
            </a:r>
            <a:r>
              <a:rPr lang="en-US" sz="2800" i="1" dirty="0">
                <a:solidFill>
                  <a:schemeClr val="accent2"/>
                </a:solidFill>
                <a:latin typeface="Times New Roman" panose="02020603050405020304" pitchFamily="18" charset="0"/>
                <a:cs typeface="Times New Roman" panose="02020603050405020304" pitchFamily="18" charset="0"/>
              </a:rPr>
              <a:t>Director of Advanced Intelligent Multidisciplinary Systems Lab, Professor, United International University, Dhaka, Bangladesh</a:t>
            </a:r>
          </a:p>
        </p:txBody>
      </p:sp>
      <p:sp>
        <p:nvSpPr>
          <p:cNvPr id="53" name="TextBox 52">
            <a:extLst>
              <a:ext uri="{FF2B5EF4-FFF2-40B4-BE49-F238E27FC236}">
                <a16:creationId xmlns:a16="http://schemas.microsoft.com/office/drawing/2014/main" id="{4BD31CD9-7E4E-C66D-C1BF-D70BBC8AC48D}"/>
              </a:ext>
            </a:extLst>
          </p:cNvPr>
          <p:cNvSpPr txBox="1"/>
          <p:nvPr/>
        </p:nvSpPr>
        <p:spPr>
          <a:xfrm>
            <a:off x="615344" y="41980351"/>
            <a:ext cx="29086225" cy="461665"/>
          </a:xfrm>
          <a:prstGeom prst="rect">
            <a:avLst/>
          </a:prstGeom>
          <a:gradFill>
            <a:gsLst>
              <a:gs pos="0">
                <a:srgbClr val="1E3E77"/>
              </a:gs>
              <a:gs pos="50000">
                <a:srgbClr val="2F5CAC"/>
              </a:gs>
              <a:gs pos="100000">
                <a:srgbClr val="3A6FCE"/>
              </a:gs>
            </a:gsLst>
            <a:lin ang="16200000" scaled="1"/>
          </a:gradFill>
        </p:spPr>
        <p:txBody>
          <a:bodyPr wrap="square" rtlCol="0">
            <a:spAutoFit/>
          </a:bodyPr>
          <a:lstStyle/>
          <a:p>
            <a:pPr algn="ctr"/>
            <a:r>
              <a:rPr lang="en-US" sz="2400" i="1" baseline="30000" dirty="0">
                <a:solidFill>
                  <a:schemeClr val="accent2"/>
                </a:solidFill>
                <a:latin typeface="Times New Roman" panose="02020603050405020304" pitchFamily="18" charset="0"/>
                <a:cs typeface="Times New Roman" panose="02020603050405020304" pitchFamily="18" charset="0"/>
              </a:rPr>
              <a:t>1</a:t>
            </a:r>
            <a:r>
              <a:rPr lang="en-US" sz="2400" i="1" dirty="0">
                <a:solidFill>
                  <a:schemeClr val="accent2"/>
                </a:solidFill>
                <a:latin typeface="Times New Roman" panose="02020603050405020304" pitchFamily="18" charset="0"/>
                <a:cs typeface="Times New Roman" panose="02020603050405020304" pitchFamily="18" charset="0"/>
              </a:rPr>
              <a:t>MSCSE Student, United International University, contact email: mhossain222006@mscse.uiu.ac.bd</a:t>
            </a:r>
          </a:p>
        </p:txBody>
      </p:sp>
    </p:spTree>
    <p:extLst>
      <p:ext uri="{BB962C8B-B14F-4D97-AF65-F5344CB8AC3E}">
        <p14:creationId xmlns:p14="http://schemas.microsoft.com/office/powerpoint/2010/main" val="4091048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4749</TotalTime>
  <Words>1003</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9</cp:revision>
  <dcterms:created xsi:type="dcterms:W3CDTF">2023-01-04T07:35:54Z</dcterms:created>
  <dcterms:modified xsi:type="dcterms:W3CDTF">2023-01-07T17:01:40Z</dcterms:modified>
</cp:coreProperties>
</file>