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4" r:id="rId4"/>
    <p:sldId id="265"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4EFB5-5B7F-476D-A710-F11A20C46C60}" v="351" dt="2024-03-19T15:27:57.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19.03.2024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19.03.2024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19.03.2024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19.03.2024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4B5D0F4-0E80-563B-E282-86A2C3571620}"/>
              </a:ext>
            </a:extLst>
          </p:cNvPr>
          <p:cNvSpPr>
            <a:spLocks noGrp="1"/>
          </p:cNvSpPr>
          <p:nvPr>
            <p:ph idx="1"/>
          </p:nvPr>
        </p:nvSpPr>
        <p:spPr>
          <a:xfrm>
            <a:off x="667753" y="492125"/>
            <a:ext cx="11879178" cy="4351338"/>
          </a:xfrm>
        </p:spPr>
        <p:txBody>
          <a:bodyPr vert="horz" lIns="91440" tIns="45720" rIns="91440" bIns="45720" rtlCol="0" anchor="t">
            <a:normAutofit/>
          </a:bodyPr>
          <a:lstStyle/>
          <a:p>
            <a:r>
              <a:rPr lang="tr-TR" dirty="0">
                <a:ea typeface="+mn-lt"/>
                <a:cs typeface="+mn-lt"/>
              </a:rPr>
              <a:t>İlk olarak, bilişim sistemleri ve </a:t>
            </a:r>
            <a:r>
              <a:rPr lang="tr-TR" dirty="0" err="1">
                <a:ea typeface="+mn-lt"/>
                <a:cs typeface="+mn-lt"/>
              </a:rPr>
              <a:t>veritabanı</a:t>
            </a:r>
            <a:r>
              <a:rPr lang="tr-TR" dirty="0">
                <a:ea typeface="+mn-lt"/>
                <a:cs typeface="+mn-lt"/>
              </a:rPr>
              <a:t> kavramları incelenmiştir. </a:t>
            </a:r>
          </a:p>
          <a:p>
            <a:r>
              <a:rPr lang="tr-TR" dirty="0">
                <a:ea typeface="+mn-lt"/>
                <a:cs typeface="+mn-lt"/>
              </a:rPr>
              <a:t>Bilişim sistemi, organizasyonlarda bilgiyi toplama, düzenleme, işleme ve saklama süreçlerini ifade eder. </a:t>
            </a:r>
            <a:r>
              <a:rPr lang="tr-TR" err="1">
                <a:ea typeface="+mn-lt"/>
                <a:cs typeface="+mn-lt"/>
              </a:rPr>
              <a:t>Veritabanları</a:t>
            </a:r>
            <a:r>
              <a:rPr lang="tr-TR" dirty="0">
                <a:ea typeface="+mn-lt"/>
                <a:cs typeface="+mn-lt"/>
              </a:rPr>
              <a:t> ise kullanım amacına uygun olarak düzenlenmiş veri topluluklarıdır ve ilişkileri olan verilerin tutulduğu, mantıksal ve fiziksel olarak tanımlarının olduğu bilgi depolarıdır.</a:t>
            </a:r>
          </a:p>
          <a:p>
            <a:r>
              <a:rPr lang="tr-TR" dirty="0" err="1">
                <a:ea typeface="+mn-lt"/>
                <a:cs typeface="+mn-lt"/>
              </a:rPr>
              <a:t>Veritabanı</a:t>
            </a:r>
            <a:r>
              <a:rPr lang="tr-TR" dirty="0">
                <a:ea typeface="+mn-lt"/>
                <a:cs typeface="+mn-lt"/>
              </a:rPr>
              <a:t> yönetim sistemleri (VTYS), verilere aynı anda birden çok bağlantı sağlama yeteneğine sahiptir ve verinin depolanması, kullanılması ve erişilmesi gibi işlemleri yöneten bir kurallar sistemidir. </a:t>
            </a:r>
            <a:r>
              <a:rPr lang="tr-TR" dirty="0" err="1">
                <a:ea typeface="+mn-lt"/>
                <a:cs typeface="+mn-lt"/>
              </a:rPr>
              <a:t>Veritabanı</a:t>
            </a:r>
            <a:r>
              <a:rPr lang="tr-TR" dirty="0">
                <a:ea typeface="+mn-lt"/>
                <a:cs typeface="+mn-lt"/>
              </a:rPr>
              <a:t>, VTYS ve uygulama programlarını ile kullanıcı ara yüzlerini içeren yapıya "</a:t>
            </a:r>
            <a:r>
              <a:rPr lang="tr-TR" dirty="0" err="1">
                <a:ea typeface="+mn-lt"/>
                <a:cs typeface="+mn-lt"/>
              </a:rPr>
              <a:t>veritabanı</a:t>
            </a:r>
            <a:r>
              <a:rPr lang="tr-TR" dirty="0">
                <a:ea typeface="+mn-lt"/>
                <a:cs typeface="+mn-lt"/>
              </a:rPr>
              <a:t> sistemi (VTS)" denir.</a:t>
            </a:r>
            <a:endParaRPr lang="tr-TR" dirty="0">
              <a:ea typeface="Calibri"/>
              <a:cs typeface="Calibri"/>
            </a:endParaRPr>
          </a:p>
        </p:txBody>
      </p:sp>
    </p:spTree>
    <p:extLst>
      <p:ext uri="{BB962C8B-B14F-4D97-AF65-F5344CB8AC3E}">
        <p14:creationId xmlns:p14="http://schemas.microsoft.com/office/powerpoint/2010/main" val="346730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120316" y="803025"/>
            <a:ext cx="10515600" cy="4431547"/>
          </a:xfrm>
        </p:spPr>
        <p:txBody>
          <a:bodyPr vert="horz" lIns="91440" tIns="45720" rIns="91440" bIns="45720" rtlCol="0" anchor="t">
            <a:normAutofit/>
          </a:bodyPr>
          <a:lstStyle/>
          <a:p>
            <a:pPr>
              <a:buNone/>
            </a:pPr>
            <a:r>
              <a:rPr lang="tr-TR" dirty="0">
                <a:ea typeface="+mn-lt"/>
                <a:cs typeface="+mn-lt"/>
              </a:rPr>
              <a:t>Sonuç olarak, </a:t>
            </a:r>
            <a:r>
              <a:rPr lang="tr-TR" dirty="0" err="1">
                <a:ea typeface="+mn-lt"/>
                <a:cs typeface="+mn-lt"/>
              </a:rPr>
              <a:t>MongoDB</a:t>
            </a:r>
            <a:r>
              <a:rPr lang="tr-TR" dirty="0">
                <a:ea typeface="+mn-lt"/>
                <a:cs typeface="+mn-lt"/>
              </a:rPr>
              <a:t> ve MySQL gibi veri tabanlarının performanslarının farklı koşullar altında nasıl değiştiği ve hangi durumlarda hangi veri tabanının tercih edilmesi gerektiği üzerine kapsamlı bir analiz sunulmuştur.</a:t>
            </a:r>
          </a:p>
          <a:p>
            <a:pPr>
              <a:buNone/>
            </a:pPr>
            <a:endParaRPr lang="tr-TR">
              <a:ea typeface="+mn-lt"/>
              <a:cs typeface="+mn-lt"/>
            </a:endParaRPr>
          </a:p>
          <a:p>
            <a:pPr>
              <a:buNone/>
            </a:pPr>
            <a:r>
              <a:rPr lang="tr-TR" dirty="0">
                <a:ea typeface="+mn-lt"/>
                <a:cs typeface="+mn-lt"/>
              </a:rPr>
              <a:t>Nisan 2017'de yayınlanan "Bilişim Teknolojileri </a:t>
            </a:r>
            <a:r>
              <a:rPr lang="tr-TR" dirty="0" err="1">
                <a:ea typeface="+mn-lt"/>
                <a:cs typeface="+mn-lt"/>
              </a:rPr>
              <a:t>Dergisi"nin</a:t>
            </a:r>
            <a:r>
              <a:rPr lang="tr-TR" dirty="0">
                <a:ea typeface="+mn-lt"/>
                <a:cs typeface="+mn-lt"/>
              </a:rPr>
              <a:t> 10. cildinin 2. sayısında, MySQL ve </a:t>
            </a:r>
            <a:r>
              <a:rPr lang="tr-TR" dirty="0" err="1">
                <a:ea typeface="+mn-lt"/>
                <a:cs typeface="+mn-lt"/>
              </a:rPr>
              <a:t>MongoDB</a:t>
            </a:r>
            <a:r>
              <a:rPr lang="tr-TR" dirty="0">
                <a:ea typeface="+mn-lt"/>
                <a:cs typeface="+mn-lt"/>
              </a:rPr>
              <a:t> gibi veri tabanlarının performanslarını karşılaştıran bir çalışma sunulmuştur. Çalışmada, veri tabanlarının çeşitli sorgu tipleri ve işlemci yapılandırmaları altında nasıl performans gösterdiği incelenmiştir.</a:t>
            </a:r>
            <a:endParaRPr lang="tr-TR" dirty="0">
              <a:ea typeface="Calibri"/>
              <a:cs typeface="Calibri"/>
            </a:endParaRPr>
          </a:p>
          <a:p>
            <a:pPr>
              <a:buNone/>
            </a:pPr>
            <a:endParaRPr lang="tr-TR" dirty="0"/>
          </a:p>
        </p:txBody>
      </p:sp>
    </p:spTree>
    <p:extLst>
      <p:ext uri="{BB962C8B-B14F-4D97-AF65-F5344CB8AC3E}">
        <p14:creationId xmlns:p14="http://schemas.microsoft.com/office/powerpoint/2010/main" val="15012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621632" y="1083762"/>
            <a:ext cx="10515600" cy="4431547"/>
          </a:xfrm>
        </p:spPr>
        <p:txBody>
          <a:bodyPr vert="horz" lIns="91440" tIns="45720" rIns="91440" bIns="45720" rtlCol="0" anchor="t">
            <a:normAutofit/>
          </a:bodyPr>
          <a:lstStyle/>
          <a:p>
            <a:pPr>
              <a:buNone/>
            </a:pPr>
            <a:r>
              <a:rPr lang="tr-TR" dirty="0">
                <a:ea typeface="+mn-lt"/>
                <a:cs typeface="+mn-lt"/>
              </a:rPr>
              <a:t>Ölçümler için farklı zamanlama yöntemleri kullanılmış ve sorgu türlerine göre performans metrikleri belirlenmiştir. </a:t>
            </a:r>
            <a:r>
              <a:rPr lang="tr-TR" dirty="0" err="1">
                <a:ea typeface="+mn-lt"/>
                <a:cs typeface="+mn-lt"/>
              </a:rPr>
              <a:t>MongoDB'nin</a:t>
            </a:r>
            <a:r>
              <a:rPr lang="tr-TR" dirty="0">
                <a:ea typeface="+mn-lt"/>
                <a:cs typeface="+mn-lt"/>
              </a:rPr>
              <a:t> bazı durumlarda MySQL'e göre daha iyi performans gösterdiği, özellikle büyük veri setleri ve karmaşık sorgular altında avantaj sağladığı belirlenmiştir.</a:t>
            </a:r>
            <a:endParaRPr lang="tr-TR" dirty="0"/>
          </a:p>
          <a:p>
            <a:pPr>
              <a:buNone/>
            </a:pPr>
            <a:endParaRPr lang="tr-TR" dirty="0">
              <a:ea typeface="Calibri"/>
              <a:cs typeface="Calibri"/>
            </a:endParaRPr>
          </a:p>
        </p:txBody>
      </p:sp>
    </p:spTree>
    <p:extLst>
      <p:ext uri="{BB962C8B-B14F-4D97-AF65-F5344CB8AC3E}">
        <p14:creationId xmlns:p14="http://schemas.microsoft.com/office/powerpoint/2010/main" val="173263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531395" y="1214103"/>
            <a:ext cx="10515600" cy="4431547"/>
          </a:xfrm>
        </p:spPr>
        <p:txBody>
          <a:bodyPr vert="horz" lIns="91440" tIns="45720" rIns="91440" bIns="45720" rtlCol="0" anchor="t">
            <a:normAutofit/>
          </a:bodyPr>
          <a:lstStyle/>
          <a:p>
            <a:pPr>
              <a:buNone/>
            </a:pPr>
            <a:r>
              <a:rPr lang="tr-TR" dirty="0">
                <a:ea typeface="+mn-lt"/>
                <a:cs typeface="+mn-lt"/>
              </a:rPr>
              <a:t>Çalışmanın sonuçlarına göre, </a:t>
            </a:r>
            <a:r>
              <a:rPr lang="tr-TR" dirty="0" err="1">
                <a:ea typeface="+mn-lt"/>
                <a:cs typeface="+mn-lt"/>
              </a:rPr>
              <a:t>NoSQL</a:t>
            </a:r>
            <a:r>
              <a:rPr lang="tr-TR" dirty="0">
                <a:ea typeface="+mn-lt"/>
                <a:cs typeface="+mn-lt"/>
              </a:rPr>
              <a:t> tabanlı veri tabanlarının (örneğin </a:t>
            </a:r>
            <a:r>
              <a:rPr lang="tr-TR" dirty="0" err="1">
                <a:ea typeface="+mn-lt"/>
                <a:cs typeface="+mn-lt"/>
              </a:rPr>
              <a:t>MongoDB</a:t>
            </a:r>
            <a:r>
              <a:rPr lang="tr-TR" dirty="0">
                <a:ea typeface="+mn-lt"/>
                <a:cs typeface="+mn-lt"/>
              </a:rPr>
              <a:t>) esneklik, hız ve ölçeklenebilirlik açısından bazı durumlarda ilişkisel veri tabanlarına (MySQL gibi) göre avantajlı olduğu ortaya konmuştur. Ancak, her iki veri tabanı türünün de kendi avantaj ve dezavantajları bulunmaktadır.</a:t>
            </a:r>
            <a:endParaRPr lang="tr-TR" dirty="0"/>
          </a:p>
        </p:txBody>
      </p:sp>
    </p:spTree>
    <p:extLst>
      <p:ext uri="{BB962C8B-B14F-4D97-AF65-F5344CB8AC3E}">
        <p14:creationId xmlns:p14="http://schemas.microsoft.com/office/powerpoint/2010/main" val="63053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360947" y="1163972"/>
            <a:ext cx="10515600" cy="4431547"/>
          </a:xfrm>
        </p:spPr>
        <p:txBody>
          <a:bodyPr vert="horz" lIns="91440" tIns="45720" rIns="91440" bIns="45720" rtlCol="0" anchor="t">
            <a:normAutofit/>
          </a:bodyPr>
          <a:lstStyle/>
          <a:p>
            <a:pPr>
              <a:buNone/>
            </a:pPr>
            <a:endParaRPr lang="tr-TR"/>
          </a:p>
          <a:p>
            <a:pPr>
              <a:buNone/>
            </a:pPr>
            <a:r>
              <a:rPr lang="tr-TR" dirty="0">
                <a:ea typeface="+mn-lt"/>
                <a:cs typeface="+mn-lt"/>
              </a:rPr>
              <a:t>Sonuç olarak, bu çalışma, işletmelerin veri tabanı seçimi yaparken hangi durumda hangi teknolojinin daha uygun olduğunu belirlemelerine yardımcı olacak detaylı bir analiz sunmaktadır. Bu analiz, performans, veri büyüklüğü, sorgu karmaşıklığı ve sistem yapılandırması gibi faktörleri dikkate alarak yapılmıştır.</a:t>
            </a:r>
            <a:endParaRPr lang="tr-TR" dirty="0"/>
          </a:p>
        </p:txBody>
      </p:sp>
    </p:spTree>
    <p:extLst>
      <p:ext uri="{BB962C8B-B14F-4D97-AF65-F5344CB8AC3E}">
        <p14:creationId xmlns:p14="http://schemas.microsoft.com/office/powerpoint/2010/main" val="144720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D8FCB-31B0-F496-F018-F5E8AAAF7240}"/>
              </a:ext>
            </a:extLst>
          </p:cNvPr>
          <p:cNvSpPr>
            <a:spLocks noGrp="1"/>
          </p:cNvSpPr>
          <p:nvPr>
            <p:ph type="title"/>
          </p:nvPr>
        </p:nvSpPr>
        <p:spPr>
          <a:xfrm>
            <a:off x="1319463" y="425283"/>
            <a:ext cx="10515600" cy="1325563"/>
          </a:xfrm>
        </p:spPr>
        <p:txBody>
          <a:bodyPr/>
          <a:lstStyle/>
          <a:p>
            <a:r>
              <a:rPr lang="tr-TR" sz="2800" err="1">
                <a:latin typeface="Segoe UI"/>
                <a:ea typeface="+mj-lt"/>
                <a:cs typeface="+mj-lt"/>
              </a:rPr>
              <a:t>veritabanı</a:t>
            </a:r>
            <a:r>
              <a:rPr lang="tr-TR" sz="2800" dirty="0">
                <a:latin typeface="Segoe UI"/>
                <a:ea typeface="+mj-lt"/>
                <a:cs typeface="+mj-lt"/>
              </a:rPr>
              <a:t> modelleri sekiz kategoriye ayrılmıştır</a:t>
            </a:r>
            <a:endParaRPr lang="tr-TR" sz="2800" dirty="0">
              <a:latin typeface="Segoe UI"/>
            </a:endParaRPr>
          </a:p>
        </p:txBody>
      </p:sp>
      <p:sp>
        <p:nvSpPr>
          <p:cNvPr id="3" name="İçerik Yer Tutucusu 2">
            <a:extLst>
              <a:ext uri="{FF2B5EF4-FFF2-40B4-BE49-F238E27FC236}">
                <a16:creationId xmlns:a16="http://schemas.microsoft.com/office/drawing/2014/main" id="{33A79A3F-B7CC-AC6F-0BE8-21F0DA3EC4A4}"/>
              </a:ext>
            </a:extLst>
          </p:cNvPr>
          <p:cNvSpPr>
            <a:spLocks noGrp="1"/>
          </p:cNvSpPr>
          <p:nvPr>
            <p:ph idx="1"/>
          </p:nvPr>
        </p:nvSpPr>
        <p:spPr>
          <a:xfrm>
            <a:off x="1128963" y="1825625"/>
            <a:ext cx="10224837" cy="4351338"/>
          </a:xfrm>
        </p:spPr>
        <p:txBody>
          <a:bodyPr vert="horz" lIns="91440" tIns="45720" rIns="91440" bIns="45720" rtlCol="0" anchor="t">
            <a:normAutofit fontScale="85000" lnSpcReduction="10000"/>
          </a:bodyPr>
          <a:lstStyle/>
          <a:p>
            <a:pPr marL="0" indent="0"/>
            <a:r>
              <a:rPr lang="tr-TR" dirty="0">
                <a:ea typeface="+mn-lt"/>
                <a:cs typeface="+mn-lt"/>
              </a:rPr>
              <a:t>Bu kategoriler arasında düz model veya tablo modeli bulunmaktadır. Düz veri modeli, iki boyutlu veri gruplarından oluşur ve sütunlarda verilerin benzer özellikleri, satırlarda ise veri grupları bulunur. Örneğin, kullanıcı adlarının ve şifrelerinin tutulduğu bir </a:t>
            </a:r>
            <a:r>
              <a:rPr lang="tr-TR" dirty="0" err="1">
                <a:ea typeface="+mn-lt"/>
                <a:cs typeface="+mn-lt"/>
              </a:rPr>
              <a:t>veritabanı</a:t>
            </a:r>
            <a:r>
              <a:rPr lang="tr-TR" dirty="0">
                <a:ea typeface="+mn-lt"/>
                <a:cs typeface="+mn-lt"/>
              </a:rPr>
              <a:t>, düz model veya tablo modeli örneği olarak verilebilir. Bu tür bir </a:t>
            </a:r>
            <a:r>
              <a:rPr lang="tr-TR" dirty="0" err="1">
                <a:ea typeface="+mn-lt"/>
                <a:cs typeface="+mn-lt"/>
              </a:rPr>
              <a:t>veritabanında</a:t>
            </a:r>
            <a:r>
              <a:rPr lang="tr-TR" dirty="0">
                <a:ea typeface="+mn-lt"/>
                <a:cs typeface="+mn-lt"/>
              </a:rPr>
              <a:t>, her satır bir kullanıcıya ait şifre bilgilerini içerirken, sütunlarda ise aynı tipte veriler bulunur.</a:t>
            </a:r>
            <a:endParaRPr lang="tr-TR" dirty="0">
              <a:ea typeface="Calibri" panose="020F0502020204030204"/>
              <a:cs typeface="Calibri" panose="020F0502020204030204"/>
            </a:endParaRPr>
          </a:p>
          <a:p>
            <a:r>
              <a:rPr lang="tr-TR" dirty="0" err="1">
                <a:ea typeface="+mn-lt"/>
                <a:cs typeface="+mn-lt"/>
              </a:rPr>
              <a:t>lişkisel</a:t>
            </a:r>
            <a:r>
              <a:rPr lang="tr-TR" dirty="0">
                <a:ea typeface="+mn-lt"/>
                <a:cs typeface="+mn-lt"/>
              </a:rPr>
              <a:t> ve ilişkisel olmayan (</a:t>
            </a:r>
            <a:r>
              <a:rPr lang="tr-TR" dirty="0" err="1">
                <a:ea typeface="+mn-lt"/>
                <a:cs typeface="+mn-lt"/>
              </a:rPr>
              <a:t>NoSQL</a:t>
            </a:r>
            <a:r>
              <a:rPr lang="tr-TR" dirty="0">
                <a:ea typeface="+mn-lt"/>
                <a:cs typeface="+mn-lt"/>
              </a:rPr>
              <a:t>) </a:t>
            </a:r>
            <a:r>
              <a:rPr lang="tr-TR" dirty="0" err="1">
                <a:ea typeface="+mn-lt"/>
                <a:cs typeface="+mn-lt"/>
              </a:rPr>
              <a:t>veritabanı</a:t>
            </a:r>
            <a:r>
              <a:rPr lang="tr-TR" dirty="0">
                <a:ea typeface="+mn-lt"/>
                <a:cs typeface="+mn-lt"/>
              </a:rPr>
              <a:t> sistemlerinin mimari performansları karşılaştırılmıştır. Öncelikle, her iki tür </a:t>
            </a:r>
            <a:r>
              <a:rPr lang="tr-TR" dirty="0" err="1">
                <a:ea typeface="+mn-lt"/>
                <a:cs typeface="+mn-lt"/>
              </a:rPr>
              <a:t>veritabanı</a:t>
            </a:r>
            <a:r>
              <a:rPr lang="tr-TR" dirty="0">
                <a:ea typeface="+mn-lt"/>
                <a:cs typeface="+mn-lt"/>
              </a:rPr>
              <a:t> sisteminin temel özellikleri ve avantajları hakkında bilgi verilmiştir. Ardından, bu </a:t>
            </a:r>
            <a:r>
              <a:rPr lang="tr-TR" dirty="0" err="1">
                <a:ea typeface="+mn-lt"/>
                <a:cs typeface="+mn-lt"/>
              </a:rPr>
              <a:t>veritabanı</a:t>
            </a:r>
            <a:r>
              <a:rPr lang="tr-TR" dirty="0">
                <a:ea typeface="+mn-lt"/>
                <a:cs typeface="+mn-lt"/>
              </a:rPr>
              <a:t> modellerinin seçilmesi, kriterlerin belirlenmesi ve performans ölçütlerinin tanımlanması ele alınmıştır. Daha sonra, ilişkisel ve ilişkisel olmayan </a:t>
            </a:r>
            <a:r>
              <a:rPr lang="tr-TR" dirty="0" err="1">
                <a:ea typeface="+mn-lt"/>
                <a:cs typeface="+mn-lt"/>
              </a:rPr>
              <a:t>veritabanı</a:t>
            </a:r>
            <a:r>
              <a:rPr lang="tr-TR" dirty="0">
                <a:ea typeface="+mn-lt"/>
                <a:cs typeface="+mn-lt"/>
              </a:rPr>
              <a:t> sistemlerinin performanslarının karşılaştırılması açıklanmıştır. Son olarak, her iki </a:t>
            </a:r>
            <a:r>
              <a:rPr lang="tr-TR" dirty="0" err="1">
                <a:ea typeface="+mn-lt"/>
                <a:cs typeface="+mn-lt"/>
              </a:rPr>
              <a:t>veritabanı</a:t>
            </a:r>
            <a:r>
              <a:rPr lang="tr-TR" dirty="0">
                <a:ea typeface="+mn-lt"/>
                <a:cs typeface="+mn-lt"/>
              </a:rPr>
              <a:t> yapısının incelenmesi, karşılaştırılması ve sonuçlar ile öneriler sunulmuştur.</a:t>
            </a:r>
            <a:endParaRPr lang="tr-TR" dirty="0"/>
          </a:p>
        </p:txBody>
      </p:sp>
    </p:spTree>
    <p:extLst>
      <p:ext uri="{BB962C8B-B14F-4D97-AF65-F5344CB8AC3E}">
        <p14:creationId xmlns:p14="http://schemas.microsoft.com/office/powerpoint/2010/main" val="38646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D8FCB-31B0-F496-F018-F5E8AAAF7240}"/>
              </a:ext>
            </a:extLst>
          </p:cNvPr>
          <p:cNvSpPr>
            <a:spLocks noGrp="1"/>
          </p:cNvSpPr>
          <p:nvPr>
            <p:ph type="title" idx="4294967295"/>
          </p:nvPr>
        </p:nvSpPr>
        <p:spPr>
          <a:xfrm>
            <a:off x="711868" y="294941"/>
            <a:ext cx="10515600" cy="1325563"/>
          </a:xfrm>
        </p:spPr>
        <p:txBody>
          <a:bodyPr/>
          <a:lstStyle/>
          <a:p>
            <a:r>
              <a:rPr lang="tr-TR" sz="2800" dirty="0">
                <a:latin typeface="Segoe UI"/>
                <a:ea typeface="+mj-lt"/>
                <a:cs typeface="+mj-lt"/>
              </a:rPr>
              <a:t>İlişkisel </a:t>
            </a:r>
            <a:r>
              <a:rPr lang="tr-TR" sz="2800" err="1">
                <a:latin typeface="Segoe UI"/>
                <a:ea typeface="+mj-lt"/>
                <a:cs typeface="+mj-lt"/>
              </a:rPr>
              <a:t>veritabanı</a:t>
            </a:r>
            <a:r>
              <a:rPr lang="tr-TR" sz="2800" dirty="0">
                <a:latin typeface="Segoe UI"/>
                <a:ea typeface="+mj-lt"/>
                <a:cs typeface="+mj-lt"/>
              </a:rPr>
              <a:t> sistemleri</a:t>
            </a:r>
            <a:endParaRPr lang="tr-TR" dirty="0">
              <a:latin typeface="Segoe UI"/>
            </a:endParaRPr>
          </a:p>
        </p:txBody>
      </p:sp>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661737" y="1895809"/>
            <a:ext cx="10515600" cy="4351338"/>
          </a:xfrm>
        </p:spPr>
        <p:txBody>
          <a:bodyPr vert="horz" lIns="91440" tIns="45720" rIns="91440" bIns="45720" rtlCol="0" anchor="t">
            <a:normAutofit/>
          </a:bodyPr>
          <a:lstStyle/>
          <a:p>
            <a:pPr marL="0" indent="0">
              <a:buNone/>
            </a:pPr>
            <a:r>
              <a:rPr lang="tr-TR" dirty="0">
                <a:ea typeface="+mn-lt"/>
                <a:cs typeface="+mn-lt"/>
              </a:rPr>
              <a:t>geleneksel ve yaygın olarak kullanılan </a:t>
            </a:r>
            <a:r>
              <a:rPr lang="tr-TR" dirty="0" err="1">
                <a:ea typeface="+mn-lt"/>
                <a:cs typeface="+mn-lt"/>
              </a:rPr>
              <a:t>veritabanı</a:t>
            </a:r>
            <a:r>
              <a:rPr lang="tr-TR" dirty="0">
                <a:ea typeface="+mn-lt"/>
                <a:cs typeface="+mn-lt"/>
              </a:rPr>
              <a:t> modellerindendir. Tablolardan oluşan ilişkisel yapısı, verilerin mantıklı bir şekilde organize edilmesini sağlar. ACID özelliklerini sağlayarak veri bütünlüğünü ve güvenilirliğini korur. Bununla birlikte, ilişkisel </a:t>
            </a:r>
            <a:r>
              <a:rPr lang="tr-TR" dirty="0" err="1">
                <a:ea typeface="+mn-lt"/>
                <a:cs typeface="+mn-lt"/>
              </a:rPr>
              <a:t>veritabanları</a:t>
            </a:r>
            <a:r>
              <a:rPr lang="tr-TR" dirty="0">
                <a:ea typeface="+mn-lt"/>
                <a:cs typeface="+mn-lt"/>
              </a:rPr>
              <a:t> genellikle dikey ölçeklenebilirlik üzerine kuruludur ve büyük veri hacimlerini işleme konusunda sınırlıdır.</a:t>
            </a:r>
            <a:endParaRPr lang="tr-TR" dirty="0"/>
          </a:p>
        </p:txBody>
      </p:sp>
    </p:spTree>
    <p:extLst>
      <p:ext uri="{BB962C8B-B14F-4D97-AF65-F5344CB8AC3E}">
        <p14:creationId xmlns:p14="http://schemas.microsoft.com/office/powerpoint/2010/main" val="336964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3D8FCB-31B0-F496-F018-F5E8AAAF7240}"/>
              </a:ext>
            </a:extLst>
          </p:cNvPr>
          <p:cNvSpPr>
            <a:spLocks noGrp="1"/>
          </p:cNvSpPr>
          <p:nvPr>
            <p:ph type="title"/>
          </p:nvPr>
        </p:nvSpPr>
        <p:spPr/>
        <p:txBody>
          <a:bodyPr/>
          <a:lstStyle/>
          <a:p>
            <a:r>
              <a:rPr lang="tr-TR" sz="2800" dirty="0">
                <a:latin typeface="Segoe UI"/>
                <a:ea typeface="+mj-lt"/>
                <a:cs typeface="+mj-lt"/>
              </a:rPr>
              <a:t>İlişkisel olmayan (</a:t>
            </a:r>
            <a:r>
              <a:rPr lang="tr-TR" sz="2800" err="1">
                <a:latin typeface="Segoe UI"/>
                <a:ea typeface="+mj-lt"/>
                <a:cs typeface="+mj-lt"/>
              </a:rPr>
              <a:t>NoSQL</a:t>
            </a:r>
            <a:r>
              <a:rPr lang="tr-TR" sz="2800" dirty="0">
                <a:latin typeface="Segoe UI"/>
                <a:ea typeface="+mj-lt"/>
                <a:cs typeface="+mj-lt"/>
              </a:rPr>
              <a:t>) </a:t>
            </a:r>
            <a:r>
              <a:rPr lang="tr-TR" sz="2800" err="1">
                <a:latin typeface="Segoe UI"/>
                <a:ea typeface="+mj-lt"/>
                <a:cs typeface="+mj-lt"/>
              </a:rPr>
              <a:t>veritabanı</a:t>
            </a:r>
            <a:r>
              <a:rPr lang="tr-TR" sz="2800" dirty="0">
                <a:latin typeface="Segoe UI"/>
                <a:ea typeface="+mj-lt"/>
                <a:cs typeface="+mj-lt"/>
              </a:rPr>
              <a:t> sistemleri </a:t>
            </a:r>
            <a:endParaRPr lang="tr-TR" dirty="0">
              <a:latin typeface="Segoe UI"/>
            </a:endParaRPr>
          </a:p>
        </p:txBody>
      </p:sp>
      <p:sp>
        <p:nvSpPr>
          <p:cNvPr id="3" name="İçerik Yer Tutucusu 2">
            <a:extLst>
              <a:ext uri="{FF2B5EF4-FFF2-40B4-BE49-F238E27FC236}">
                <a16:creationId xmlns:a16="http://schemas.microsoft.com/office/drawing/2014/main" id="{33A79A3F-B7CC-AC6F-0BE8-21F0DA3EC4A4}"/>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dağıtık, yatay ölçeklenebilir ve esnek bir yapı sunar. Büyük veri hacimlerini işleme konusunda daha etkilidirler ve genellikle dağıtık sistemler üzerinde çalışırlar. ACID yerine BASE prensiplerine dayanırlar, bu da daha esnek bir veri bütünlüğü anlayışını ifade eder.</a:t>
            </a:r>
          </a:p>
          <a:p>
            <a:pPr marL="0" indent="0">
              <a:buNone/>
            </a:pPr>
            <a:endParaRPr lang="tr-TR" dirty="0">
              <a:ea typeface="Calibri" panose="020F0502020204030204"/>
              <a:cs typeface="Calibri" panose="020F0502020204030204"/>
            </a:endParaRPr>
          </a:p>
        </p:txBody>
      </p:sp>
      <p:sp>
        <p:nvSpPr>
          <p:cNvPr id="7" name="Slayt Numarası Yer Tutucusu 6">
            <a:extLst>
              <a:ext uri="{FF2B5EF4-FFF2-40B4-BE49-F238E27FC236}">
                <a16:creationId xmlns:a16="http://schemas.microsoft.com/office/drawing/2014/main" id="{18F42533-48C3-C3F3-625F-A9EA8400C158}"/>
              </a:ext>
            </a:extLst>
          </p:cNvPr>
          <p:cNvSpPr>
            <a:spLocks noGrp="1"/>
          </p:cNvSpPr>
          <p:nvPr>
            <p:ph type="sldNum" sz="quarter" idx="12"/>
          </p:nvPr>
        </p:nvSpPr>
        <p:spPr/>
        <p:txBody>
          <a:bodyPr/>
          <a:lstStyle/>
          <a:p>
            <a:fld id="{320A84BC-3F9E-4B08-9743-FC4E27FA5126}" type="slidenum">
              <a:rPr lang="tr-TR" smtClean="0"/>
              <a:t>4</a:t>
            </a:fld>
            <a:endParaRPr lang="tr-TR"/>
          </a:p>
        </p:txBody>
      </p:sp>
    </p:spTree>
    <p:extLst>
      <p:ext uri="{BB962C8B-B14F-4D97-AF65-F5344CB8AC3E}">
        <p14:creationId xmlns:p14="http://schemas.microsoft.com/office/powerpoint/2010/main" val="31419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641684" y="1113840"/>
            <a:ext cx="10515600" cy="4351337"/>
          </a:xfrm>
        </p:spPr>
        <p:txBody>
          <a:bodyPr vert="horz" lIns="91440" tIns="45720" rIns="91440" bIns="45720" rtlCol="0" anchor="t">
            <a:normAutofit/>
          </a:bodyPr>
          <a:lstStyle/>
          <a:p>
            <a:pPr>
              <a:buNone/>
            </a:pPr>
            <a:r>
              <a:rPr lang="tr-TR" dirty="0">
                <a:ea typeface="+mn-lt"/>
                <a:cs typeface="+mn-lt"/>
              </a:rPr>
              <a:t>Bu karşılaştırma kapsamında, ilişkisel ve ilişkisel olmayan </a:t>
            </a:r>
            <a:r>
              <a:rPr lang="tr-TR" dirty="0" err="1">
                <a:ea typeface="+mn-lt"/>
                <a:cs typeface="+mn-lt"/>
              </a:rPr>
              <a:t>veritabanı</a:t>
            </a:r>
            <a:r>
              <a:rPr lang="tr-TR" dirty="0">
                <a:ea typeface="+mn-lt"/>
                <a:cs typeface="+mn-lt"/>
              </a:rPr>
              <a:t> sistemleri performans açısından incelenmiştir. İncelenen performans ölçütleri arasında </a:t>
            </a:r>
            <a:r>
              <a:rPr lang="tr-TR" dirty="0" err="1">
                <a:ea typeface="+mn-lt"/>
                <a:cs typeface="+mn-lt"/>
              </a:rPr>
              <a:t>veritabanı</a:t>
            </a:r>
            <a:r>
              <a:rPr lang="tr-TR" dirty="0">
                <a:ea typeface="+mn-lt"/>
                <a:cs typeface="+mn-lt"/>
              </a:rPr>
              <a:t> sunucu sistemlerinin özellikleri, </a:t>
            </a:r>
            <a:r>
              <a:rPr lang="tr-TR" dirty="0" err="1">
                <a:ea typeface="+mn-lt"/>
                <a:cs typeface="+mn-lt"/>
              </a:rPr>
              <a:t>veritabanı</a:t>
            </a:r>
            <a:r>
              <a:rPr lang="tr-TR" dirty="0">
                <a:ea typeface="+mn-lt"/>
                <a:cs typeface="+mn-lt"/>
              </a:rPr>
              <a:t> şemalarının tasarımı, sorguların karmaşıklığı, </a:t>
            </a:r>
            <a:r>
              <a:rPr lang="tr-TR" dirty="0" err="1">
                <a:ea typeface="+mn-lt"/>
                <a:cs typeface="+mn-lt"/>
              </a:rPr>
              <a:t>veritabanı</a:t>
            </a:r>
            <a:r>
              <a:rPr lang="tr-TR" dirty="0">
                <a:ea typeface="+mn-lt"/>
                <a:cs typeface="+mn-lt"/>
              </a:rPr>
              <a:t> ayarlarının yapılandırılması ve performans analizi bulunmaktadır.</a:t>
            </a:r>
            <a:endParaRPr lang="tr-TR" dirty="0"/>
          </a:p>
          <a:p>
            <a:pPr>
              <a:buNone/>
            </a:pPr>
            <a:endParaRPr lang="tr-TR" dirty="0">
              <a:ea typeface="Calibri"/>
              <a:cs typeface="Calibri"/>
            </a:endParaRPr>
          </a:p>
        </p:txBody>
      </p:sp>
    </p:spTree>
    <p:extLst>
      <p:ext uri="{BB962C8B-B14F-4D97-AF65-F5344CB8AC3E}">
        <p14:creationId xmlns:p14="http://schemas.microsoft.com/office/powerpoint/2010/main" val="43065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631658" y="1204078"/>
            <a:ext cx="10515600" cy="4351337"/>
          </a:xfrm>
        </p:spPr>
        <p:txBody>
          <a:bodyPr vert="horz" lIns="91440" tIns="45720" rIns="91440" bIns="45720" rtlCol="0" anchor="t">
            <a:normAutofit/>
          </a:bodyPr>
          <a:lstStyle/>
          <a:p>
            <a:pPr>
              <a:buNone/>
            </a:pPr>
            <a:r>
              <a:rPr lang="tr-TR" dirty="0">
                <a:ea typeface="+mn-lt"/>
                <a:cs typeface="+mn-lt"/>
              </a:rPr>
              <a:t>Çalışma sonucunda, ilişkisel ve ilişkisel olmayan </a:t>
            </a:r>
            <a:r>
              <a:rPr lang="tr-TR" dirty="0" err="1">
                <a:ea typeface="+mn-lt"/>
                <a:cs typeface="+mn-lt"/>
              </a:rPr>
              <a:t>veritabanı</a:t>
            </a:r>
            <a:r>
              <a:rPr lang="tr-TR" dirty="0">
                <a:ea typeface="+mn-lt"/>
                <a:cs typeface="+mn-lt"/>
              </a:rPr>
              <a:t> sistemlerinin farklı kullanım senaryolarına ve gereksinimlere uygun olduğu sonucuna varılmıştır. Örneğin, ilişkisel </a:t>
            </a:r>
            <a:r>
              <a:rPr lang="tr-TR" dirty="0" err="1">
                <a:ea typeface="+mn-lt"/>
                <a:cs typeface="+mn-lt"/>
              </a:rPr>
              <a:t>veritabanları</a:t>
            </a:r>
            <a:r>
              <a:rPr lang="tr-TR" dirty="0">
                <a:ea typeface="+mn-lt"/>
                <a:cs typeface="+mn-lt"/>
              </a:rPr>
              <a:t> yapılandırması ve veri bütünlüğü konusunda daha katıdır, bu nedenle finansal işlemler gibi güvenilirlik gerektiren alanlarda tercih edilebilir. Öte yandan, ilişkisel olmayan </a:t>
            </a:r>
            <a:r>
              <a:rPr lang="tr-TR" dirty="0" err="1">
                <a:ea typeface="+mn-lt"/>
                <a:cs typeface="+mn-lt"/>
              </a:rPr>
              <a:t>veritabanları</a:t>
            </a:r>
            <a:r>
              <a:rPr lang="tr-TR" dirty="0">
                <a:ea typeface="+mn-lt"/>
                <a:cs typeface="+mn-lt"/>
              </a:rPr>
              <a:t> büyük veri hacimlerini işleme konusunda daha etkilidir ve genellikle büyük ölçekli dağıtık sistemler için tercih edilir.</a:t>
            </a:r>
            <a:endParaRPr lang="tr-TR" dirty="0"/>
          </a:p>
          <a:p>
            <a:pPr>
              <a:buNone/>
            </a:pPr>
            <a:endParaRPr lang="tr-TR" dirty="0">
              <a:ea typeface="Calibri"/>
              <a:cs typeface="Calibri"/>
            </a:endParaRPr>
          </a:p>
          <a:p>
            <a:pPr>
              <a:buNone/>
            </a:pPr>
            <a:endParaRPr lang="tr-TR" dirty="0">
              <a:ea typeface="Calibri"/>
              <a:cs typeface="Calibri"/>
            </a:endParaRPr>
          </a:p>
        </p:txBody>
      </p:sp>
    </p:spTree>
    <p:extLst>
      <p:ext uri="{BB962C8B-B14F-4D97-AF65-F5344CB8AC3E}">
        <p14:creationId xmlns:p14="http://schemas.microsoft.com/office/powerpoint/2010/main" val="154490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1072816" y="1093788"/>
            <a:ext cx="10515600" cy="4351337"/>
          </a:xfrm>
        </p:spPr>
        <p:txBody>
          <a:bodyPr vert="horz" lIns="91440" tIns="45720" rIns="91440" bIns="45720" rtlCol="0" anchor="t">
            <a:normAutofit/>
          </a:bodyPr>
          <a:lstStyle/>
          <a:p>
            <a:pPr>
              <a:buNone/>
            </a:pPr>
            <a:r>
              <a:rPr lang="tr-TR" dirty="0">
                <a:ea typeface="+mn-lt"/>
                <a:cs typeface="+mn-lt"/>
              </a:rPr>
              <a:t>Sonuç olarak, her iki </a:t>
            </a:r>
            <a:r>
              <a:rPr lang="tr-TR" dirty="0" err="1">
                <a:ea typeface="+mn-lt"/>
                <a:cs typeface="+mn-lt"/>
              </a:rPr>
              <a:t>veritabanı</a:t>
            </a:r>
            <a:r>
              <a:rPr lang="tr-TR" dirty="0">
                <a:ea typeface="+mn-lt"/>
                <a:cs typeface="+mn-lt"/>
              </a:rPr>
              <a:t> modelinin avantajları ve dezavantajları göz önüne alınarak, işletmelerin ihtiyaçlarına ve gereksinimlerine en uygun olanını seçmeleri önemlidir. Bu karşılaştırma, </a:t>
            </a:r>
            <a:r>
              <a:rPr lang="tr-TR" dirty="0" err="1">
                <a:ea typeface="+mn-lt"/>
                <a:cs typeface="+mn-lt"/>
              </a:rPr>
              <a:t>veritabanı</a:t>
            </a:r>
            <a:r>
              <a:rPr lang="tr-TR" dirty="0">
                <a:ea typeface="+mn-lt"/>
                <a:cs typeface="+mn-lt"/>
              </a:rPr>
              <a:t> mimarisinin performansını anlamak ve uygun seçimi yapmak için bir rehber sağlamaktadır.</a:t>
            </a:r>
            <a:endParaRPr lang="tr-TR" dirty="0"/>
          </a:p>
          <a:p>
            <a:pPr>
              <a:buNone/>
            </a:pPr>
            <a:endParaRPr lang="tr-TR" dirty="0">
              <a:ea typeface="+mn-lt"/>
              <a:cs typeface="+mn-lt"/>
            </a:endParaRPr>
          </a:p>
          <a:p>
            <a:pPr>
              <a:buNone/>
            </a:pPr>
            <a:r>
              <a:rPr lang="tr-TR" dirty="0">
                <a:ea typeface="+mn-lt"/>
                <a:cs typeface="+mn-lt"/>
              </a:rPr>
              <a:t>"Bilişim Teknolojileri </a:t>
            </a:r>
            <a:r>
              <a:rPr lang="tr-TR" dirty="0" err="1">
                <a:ea typeface="+mn-lt"/>
                <a:cs typeface="+mn-lt"/>
              </a:rPr>
              <a:t>Dergisi"nin</a:t>
            </a:r>
            <a:r>
              <a:rPr lang="tr-TR" dirty="0">
                <a:ea typeface="+mn-lt"/>
                <a:cs typeface="+mn-lt"/>
              </a:rPr>
              <a:t> Nisan 2017 sayısında yayınlanan bir makalede veri tabanlarının performansı üzerine bir çalışma sunulmuştur. Çalışmada, MySQL ve </a:t>
            </a:r>
            <a:r>
              <a:rPr lang="tr-TR" dirty="0" err="1">
                <a:ea typeface="+mn-lt"/>
                <a:cs typeface="+mn-lt"/>
              </a:rPr>
              <a:t>MongoDB</a:t>
            </a:r>
            <a:r>
              <a:rPr lang="tr-TR" dirty="0">
                <a:ea typeface="+mn-lt"/>
                <a:cs typeface="+mn-lt"/>
              </a:rPr>
              <a:t> veri tabanlarına farklı sorgu türleri uygulanarak performans karşılaştırmaları yapılmıştır.</a:t>
            </a:r>
            <a:endParaRPr lang="tr-TR" dirty="0"/>
          </a:p>
        </p:txBody>
      </p:sp>
    </p:spTree>
    <p:extLst>
      <p:ext uri="{BB962C8B-B14F-4D97-AF65-F5344CB8AC3E}">
        <p14:creationId xmlns:p14="http://schemas.microsoft.com/office/powerpoint/2010/main" val="200841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882316" y="1053683"/>
            <a:ext cx="10515600" cy="4431547"/>
          </a:xfrm>
        </p:spPr>
        <p:txBody>
          <a:bodyPr vert="horz" lIns="91440" tIns="45720" rIns="91440" bIns="45720" rtlCol="0" anchor="t">
            <a:normAutofit/>
          </a:bodyPr>
          <a:lstStyle/>
          <a:p>
            <a:pPr>
              <a:buNone/>
            </a:pPr>
            <a:endParaRPr lang="tr-TR"/>
          </a:p>
          <a:p>
            <a:pPr>
              <a:buNone/>
            </a:pPr>
            <a:r>
              <a:rPr lang="tr-TR" dirty="0">
                <a:ea typeface="+mn-lt"/>
                <a:cs typeface="+mn-lt"/>
              </a:rPr>
              <a:t>Ölçümler için üç farklı yöntem kullanılmıştır:</a:t>
            </a:r>
          </a:p>
          <a:p>
            <a:pPr>
              <a:buNone/>
            </a:pPr>
            <a:r>
              <a:rPr lang="tr-TR" dirty="0">
                <a:ea typeface="+mn-lt"/>
                <a:cs typeface="+mn-lt"/>
              </a:rPr>
              <a:t>   1 -</a:t>
            </a:r>
            <a:r>
              <a:rPr lang="tr-TR" dirty="0" err="1">
                <a:ea typeface="+mn-lt"/>
                <a:cs typeface="+mn-lt"/>
              </a:rPr>
              <a:t>Clock</a:t>
            </a:r>
            <a:r>
              <a:rPr lang="tr-TR" dirty="0">
                <a:ea typeface="+mn-lt"/>
                <a:cs typeface="+mn-lt"/>
              </a:rPr>
              <a:t>() fonksiyonu</a:t>
            </a:r>
          </a:p>
          <a:p>
            <a:pPr>
              <a:buNone/>
            </a:pPr>
            <a:r>
              <a:rPr lang="tr-TR" dirty="0">
                <a:ea typeface="+mn-lt"/>
                <a:cs typeface="+mn-lt"/>
              </a:rPr>
              <a:t>   2-Gettimeofday() fonksiyonu</a:t>
            </a:r>
          </a:p>
          <a:p>
            <a:pPr>
              <a:buNone/>
            </a:pPr>
            <a:r>
              <a:rPr lang="tr-TR">
                <a:ea typeface="+mn-lt"/>
                <a:cs typeface="+mn-lt"/>
              </a:rPr>
              <a:t>   3- </a:t>
            </a:r>
            <a:r>
              <a:rPr lang="tr-TR" err="1">
                <a:ea typeface="+mn-lt"/>
                <a:cs typeface="+mn-lt"/>
              </a:rPr>
              <a:t>Slow</a:t>
            </a:r>
            <a:r>
              <a:rPr lang="tr-TR">
                <a:ea typeface="+mn-lt"/>
                <a:cs typeface="+mn-lt"/>
              </a:rPr>
              <a:t> Query Log</a:t>
            </a:r>
          </a:p>
          <a:p>
            <a:pPr>
              <a:buNone/>
            </a:pPr>
            <a:r>
              <a:rPr lang="tr-TR" dirty="0">
                <a:ea typeface="+mn-lt"/>
                <a:cs typeface="+mn-lt"/>
              </a:rPr>
              <a:t> Bu yöntemlerin her biri zaman ölçümlerini farklı şekillerde sağlamaktadır.</a:t>
            </a:r>
            <a:endParaRPr lang="tr-TR" dirty="0">
              <a:ea typeface="Calibri" panose="020F0502020204030204"/>
              <a:cs typeface="Calibri" panose="020F0502020204030204"/>
            </a:endParaRPr>
          </a:p>
          <a:p>
            <a:pPr>
              <a:buNone/>
            </a:pPr>
            <a:endParaRPr lang="tr-TR" dirty="0">
              <a:ea typeface="Calibri"/>
              <a:cs typeface="Calibri"/>
            </a:endParaRPr>
          </a:p>
        </p:txBody>
      </p:sp>
    </p:spTree>
    <p:extLst>
      <p:ext uri="{BB962C8B-B14F-4D97-AF65-F5344CB8AC3E}">
        <p14:creationId xmlns:p14="http://schemas.microsoft.com/office/powerpoint/2010/main" val="424742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A79A3F-B7CC-AC6F-0BE8-21F0DA3EC4A4}"/>
              </a:ext>
            </a:extLst>
          </p:cNvPr>
          <p:cNvSpPr>
            <a:spLocks noGrp="1"/>
          </p:cNvSpPr>
          <p:nvPr>
            <p:ph idx="4294967295"/>
          </p:nvPr>
        </p:nvSpPr>
        <p:spPr>
          <a:xfrm>
            <a:off x="461211" y="913315"/>
            <a:ext cx="10515600" cy="4451599"/>
          </a:xfrm>
        </p:spPr>
        <p:txBody>
          <a:bodyPr vert="horz" lIns="91440" tIns="45720" rIns="91440" bIns="45720" rtlCol="0" anchor="t">
            <a:normAutofit lnSpcReduction="10000"/>
          </a:bodyPr>
          <a:lstStyle/>
          <a:p>
            <a:pPr>
              <a:buNone/>
            </a:pPr>
            <a:endParaRPr lang="tr-TR"/>
          </a:p>
          <a:p>
            <a:pPr>
              <a:buNone/>
            </a:pPr>
            <a:r>
              <a:rPr lang="tr-TR" dirty="0">
                <a:ea typeface="+mn-lt"/>
                <a:cs typeface="+mn-lt"/>
              </a:rPr>
              <a:t> Ölçüm metrikleri belirlenirken, her bir iş parçacığının saniye başına sorgu başına nasıl tepki verdiği önemli bir faktör olarak ele alınmıştır. Çalışmada, sorgu sayısı, işlemci sayısı ve işlemci çekirdek sayısı gibi değişkenlerin performans üzerindeki etkileri incelenmiştir.</a:t>
            </a:r>
            <a:endParaRPr lang="tr-TR" dirty="0"/>
          </a:p>
          <a:p>
            <a:pPr>
              <a:buNone/>
            </a:pPr>
            <a:endParaRPr lang="tr-TR" dirty="0">
              <a:ea typeface="+mn-lt"/>
              <a:cs typeface="+mn-lt"/>
            </a:endParaRPr>
          </a:p>
          <a:p>
            <a:pPr>
              <a:buNone/>
            </a:pPr>
            <a:r>
              <a:rPr lang="tr-TR" dirty="0">
                <a:ea typeface="+mn-lt"/>
                <a:cs typeface="+mn-lt"/>
              </a:rPr>
              <a:t>Çalışmanın sonuçlarına göre, </a:t>
            </a:r>
            <a:r>
              <a:rPr lang="tr-TR" dirty="0" err="1">
                <a:ea typeface="+mn-lt"/>
                <a:cs typeface="+mn-lt"/>
              </a:rPr>
              <a:t>MongoDB'nin</a:t>
            </a:r>
            <a:r>
              <a:rPr lang="tr-TR" dirty="0">
                <a:ea typeface="+mn-lt"/>
                <a:cs typeface="+mn-lt"/>
              </a:rPr>
              <a:t> belirli durumlarda MySQL'e göre daha iyi performans gösterdiği ancak bazı durumlarda performans düşüşleri yaşandığı görülmüştür. Özellikle, sorgu sayısı ve veri kayıt miktarı arttıkça performansın nasıl değiştiği detaylı bir şekilde incelenmiştir.</a:t>
            </a:r>
            <a:endParaRPr lang="tr-TR" dirty="0"/>
          </a:p>
          <a:p>
            <a:pPr>
              <a:buNone/>
            </a:pPr>
            <a:endParaRPr lang="tr-TR" dirty="0">
              <a:ea typeface="Calibri" panose="020F0502020204030204"/>
              <a:cs typeface="Calibri" panose="020F0502020204030204"/>
            </a:endParaRPr>
          </a:p>
          <a:p>
            <a:pPr>
              <a:buNone/>
            </a:pPr>
            <a:endParaRPr lang="tr-TR" dirty="0">
              <a:ea typeface="Calibri" panose="020F0502020204030204"/>
              <a:cs typeface="Calibri" panose="020F0502020204030204"/>
            </a:endParaRPr>
          </a:p>
        </p:txBody>
      </p:sp>
    </p:spTree>
    <p:extLst>
      <p:ext uri="{BB962C8B-B14F-4D97-AF65-F5344CB8AC3E}">
        <p14:creationId xmlns:p14="http://schemas.microsoft.com/office/powerpoint/2010/main" val="144403470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Ofis Teması</vt:lpstr>
      <vt:lpstr>PowerPoint Sunusu</vt:lpstr>
      <vt:lpstr>veritabanı modelleri sekiz kategoriye ayrılmıştır</vt:lpstr>
      <vt:lpstr>İlişkisel veritabanı sistemleri</vt:lpstr>
      <vt:lpstr>İlişkisel olmayan (NoSQL) veritabanı sistemleri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286</cp:revision>
  <dcterms:created xsi:type="dcterms:W3CDTF">2024-03-19T14:08:11Z</dcterms:created>
  <dcterms:modified xsi:type="dcterms:W3CDTF">2024-03-19T15:30:06Z</dcterms:modified>
</cp:coreProperties>
</file>