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49" r:id="rId4"/>
    <p:sldId id="351" r:id="rId5"/>
    <p:sldId id="352" r:id="rId6"/>
    <p:sldId id="353" r:id="rId7"/>
    <p:sldId id="354" r:id="rId8"/>
    <p:sldId id="355" r:id="rId9"/>
    <p:sldId id="358" r:id="rId10"/>
    <p:sldId id="350" r:id="rId11"/>
    <p:sldId id="356" r:id="rId12"/>
    <p:sldId id="357" r:id="rId13"/>
    <p:sldId id="359" r:id="rId14"/>
    <p:sldId id="361" r:id="rId15"/>
    <p:sldId id="360" r:id="rId16"/>
    <p:sldId id="365" r:id="rId17"/>
    <p:sldId id="362" r:id="rId18"/>
    <p:sldId id="363" r:id="rId19"/>
    <p:sldId id="366" r:id="rId20"/>
    <p:sldId id="364" r:id="rId21"/>
    <p:sldId id="367" r:id="rId22"/>
    <p:sldId id="368" r:id="rId23"/>
    <p:sldId id="369" r:id="rId24"/>
    <p:sldId id="370" r:id="rId25"/>
    <p:sldId id="34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19D24-2BFB-46F4-BAD3-F8ED0654A92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BFFE-1A12-4079-802B-16C0CC51B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7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2F991-A083-42E0-B0A6-878818CD0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90EE19-4E71-4EE0-8797-1D33FD01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9FF88-CBC8-4DEC-BAAF-BD9687A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8D799-7FD1-4EC9-BF41-542859B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4407-F220-469E-9996-A9DBA180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6478-44DD-4EE5-B960-6EAE73CC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84291D-3467-4068-BF48-2542327A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3B26A-C4FF-4132-B547-08B72CAC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C102E-F99F-4750-8620-6B70D699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3048C-359E-4115-AD90-7CF64EF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20793A-536E-41B9-BDFA-E1796C0D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889A1-7172-4CCC-8E97-0FEF9ECA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48869-D940-45BC-995E-045966EA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84E65-8469-4AAC-80D6-027C13B7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C398C-EDAC-4B66-8CB8-33D3B741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2883E-1095-4C20-9CDF-36D69CEA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3AAD6-C6CB-4834-8D16-9BE79E82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C760-8FB7-443D-8096-1D13E45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1EBE8-A0F0-47D1-9E12-4F66D77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A690D-2E98-40E8-96AD-9ABBAFE5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7C4B-8956-430F-81E1-75A04BEA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D4CAF-002A-4556-B8ED-C3464BF4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C8D77-A141-4AEE-BCBF-2D149F96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C11DF-C045-43C6-A476-B9DCDC6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00CE-AF3A-44F3-B9E3-5873631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1749-726F-4F98-92B3-C1EF581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C295D-BFDE-4CB9-A501-CBBB717D0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80A6-151F-4BEA-A08C-7FD5132C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6F5CD-C7D6-4BA5-8259-E7E59CD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447AA-941D-4D0E-9DB1-BFB2802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FF10F1-7F07-40A9-BD97-795DF71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36000-1B41-417A-9007-E18B0A3E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E3F4A-DACF-4613-9EB2-FC08E8E5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DDBB2-E257-4DE8-87AB-A7E4611F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04DDA8-7D7B-4864-B14A-C0D0A2AB1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14EF0C-E07A-4F4A-A758-F89CD0C8A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1B68DF-7B08-4E2E-9A18-55328D6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B8F4FF-8551-4C05-B887-459872B6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BE88A8-8CA3-4578-B4F2-52AD5E0C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FAD-0E9D-4A15-9A07-A9ED52B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7ED7FD-1E25-45BF-A6FF-511C340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992BF7-D0FF-4F36-9946-B5CEE777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4A5424-530D-497A-BBC5-84763A6F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4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935B85-9E47-4BF5-B138-CB1EC69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DE2494-B94C-40D7-91DB-57874DCA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5CF5CA-B502-4568-9826-089A4F4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9DBA-957B-4B3D-A342-51808C22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4C834-D8F9-4E0B-924F-AECFFA42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9B23D4-AF02-46FB-AD9C-9B97CFA8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312C0-2598-4BA9-B78F-A5FECBF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34847-17FB-4F06-8A2B-0A12715B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7C1C6-0CA3-4659-B597-C6E9235E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8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9C034-905C-402E-A55E-F99AACA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5EF11-ACDE-4226-A0C4-C65AAFBA5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45454-4FB5-4520-85D4-5085AB4A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026B5-2463-4333-B246-5CB958A5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772D-8D8C-4271-91DC-380589CB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CF67D5-801E-424F-8940-0FC02EF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A490F-D69A-4184-B5E8-D81E5D7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8552A-761D-463A-8AA2-EBC62B6F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BF88B-A150-4DC1-A65F-4FB75E7F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3FBB-4924-4630-8E4D-86219B75039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27505-612F-40CD-A79D-E9B959D2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5A9FC-E36C-4D47-8A58-0D0DA39A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8EDF2-1BDA-4129-84ED-213C25084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Схемотехника устройств компьютерных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455E5-96D4-474C-9CF6-71E123D86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</a:t>
            </a:r>
            <a:r>
              <a:rPr lang="ru-RU" dirty="0"/>
              <a:t>1.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Процессорное ядро.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04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2DA66-5DB1-4916-8D1F-FAFEBB2A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1A7AB-A471-456A-9E00-89B8D49D0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080" y="1825625"/>
            <a:ext cx="647972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процессоре два регистра общего назначения – </a:t>
            </a:r>
            <a:r>
              <a:rPr lang="en-US" dirty="0" err="1"/>
              <a:t>RegA</a:t>
            </a:r>
            <a:r>
              <a:rPr lang="en-US" dirty="0"/>
              <a:t>, </a:t>
            </a:r>
            <a:r>
              <a:rPr lang="en-US" dirty="0" err="1"/>
              <a:t>RegB</a:t>
            </a:r>
            <a:endParaRPr lang="ru-RU" dirty="0"/>
          </a:p>
          <a:p>
            <a:r>
              <a:rPr lang="ru-RU" dirty="0"/>
              <a:t>Счетчик команд </a:t>
            </a:r>
            <a:r>
              <a:rPr lang="en-US" dirty="0"/>
              <a:t>PC</a:t>
            </a:r>
            <a:r>
              <a:rPr lang="ru-RU" dirty="0"/>
              <a:t> и регистр возвратов </a:t>
            </a:r>
            <a:r>
              <a:rPr lang="en-US" dirty="0" err="1"/>
              <a:t>RetA</a:t>
            </a:r>
            <a:r>
              <a:rPr lang="ru-RU" dirty="0"/>
              <a:t> для хранения адресов возврата из подпрограмм</a:t>
            </a:r>
          </a:p>
          <a:p>
            <a:pPr lvl="1"/>
            <a:r>
              <a:rPr lang="ru-RU" dirty="0"/>
              <a:t>Единственный регистр возвратов не позволит вызывать подпрограммы </a:t>
            </a:r>
            <a:r>
              <a:rPr lang="ru-RU" dirty="0" err="1"/>
              <a:t>вложенно</a:t>
            </a:r>
            <a:r>
              <a:rPr lang="ru-RU" dirty="0"/>
              <a:t>. Это сделано для упрощения примера, в процессорах для этой цели используется стек.</a:t>
            </a:r>
          </a:p>
          <a:p>
            <a:r>
              <a:rPr lang="ru-RU" dirty="0"/>
              <a:t>В такой схеме память для команд и память для данных – разные устройства</a:t>
            </a:r>
          </a:p>
          <a:p>
            <a:pPr lvl="1"/>
            <a:r>
              <a:rPr lang="ru-RU" dirty="0"/>
              <a:t>Гарвардская архитектура – раздельные устройства памяти команд и данных</a:t>
            </a:r>
          </a:p>
          <a:p>
            <a:pPr lvl="1"/>
            <a:r>
              <a:rPr lang="ru-RU" dirty="0"/>
              <a:t>Фоннеймановская (также Принстонская) – память команд и данных в одном устройстве.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2DED88-1BF9-4C91-8308-284E2DED32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3" y="2098992"/>
            <a:ext cx="3956050" cy="2660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65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C8BF9-01F1-493F-A08A-2DB55C70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процессора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7B291-7BE6-4C39-8D1E-33440284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394" y="1825625"/>
            <a:ext cx="5768406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Процессору обязательно нужен тактовый сигнал</a:t>
            </a:r>
          </a:p>
          <a:p>
            <a:pPr lvl="1"/>
            <a:r>
              <a:rPr lang="en-US" dirty="0" err="1"/>
              <a:t>Clk_in</a:t>
            </a:r>
            <a:r>
              <a:rPr lang="ru-RU" dirty="0"/>
              <a:t>, а не </a:t>
            </a:r>
            <a:r>
              <a:rPr lang="en-US" dirty="0"/>
              <a:t>clk</a:t>
            </a:r>
            <a:r>
              <a:rPr lang="ru-RU" dirty="0"/>
              <a:t>, потому что внутри будет тактовый генератор</a:t>
            </a:r>
          </a:p>
          <a:p>
            <a:r>
              <a:rPr lang="en-US" dirty="0"/>
              <a:t>Reset</a:t>
            </a:r>
            <a:r>
              <a:rPr lang="ru-RU" dirty="0"/>
              <a:t> – желательно</a:t>
            </a:r>
          </a:p>
          <a:p>
            <a:r>
              <a:rPr lang="ru-RU" dirty="0"/>
              <a:t>Необходим хотя бы один выход, иначе схема будет «оптимизирована» (удалена)</a:t>
            </a:r>
          </a:p>
          <a:p>
            <a:r>
              <a:rPr lang="ru-RU" dirty="0"/>
              <a:t>Второй интерфейс для памяти команд требуется, чтобы память не была заменена на ПЗУ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0CADB-3F14-440F-8153-70C5DFEA24AC}"/>
              </a:ext>
            </a:extLst>
          </p:cNvPr>
          <p:cNvSpPr txBox="1"/>
          <p:nvPr/>
        </p:nvSpPr>
        <p:spPr>
          <a:xfrm>
            <a:off x="838200" y="2053534"/>
            <a:ext cx="45730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module</a:t>
            </a:r>
            <a:r>
              <a:rPr lang="ru-RU" dirty="0"/>
              <a:t> </a:t>
            </a:r>
            <a:r>
              <a:rPr lang="ru-RU" dirty="0" err="1"/>
              <a:t>cpu_top</a:t>
            </a:r>
            <a:r>
              <a:rPr lang="ru-RU" dirty="0"/>
              <a:t>(</a:t>
            </a:r>
          </a:p>
          <a:p>
            <a:r>
              <a:rPr lang="ru-RU" dirty="0"/>
              <a:t>    input </a:t>
            </a:r>
            <a:r>
              <a:rPr lang="ru-RU" dirty="0" err="1"/>
              <a:t>clk_in</a:t>
            </a:r>
            <a:r>
              <a:rPr lang="ru-RU" dirty="0"/>
              <a:t>,   </a:t>
            </a:r>
            <a:r>
              <a:rPr lang="en-US" dirty="0"/>
              <a:t>// </a:t>
            </a:r>
            <a:r>
              <a:rPr lang="ru-RU" dirty="0"/>
              <a:t>тактовый сигнал</a:t>
            </a:r>
          </a:p>
          <a:p>
            <a:r>
              <a:rPr lang="ru-RU" dirty="0"/>
              <a:t>    input reset,    // сброс</a:t>
            </a:r>
          </a:p>
          <a:p>
            <a:r>
              <a:rPr lang="ru-RU" dirty="0"/>
              <a:t>    input </a:t>
            </a:r>
            <a:r>
              <a:rPr lang="ru-RU" dirty="0" err="1"/>
              <a:t>rx</a:t>
            </a:r>
            <a:r>
              <a:rPr lang="ru-RU" dirty="0"/>
              <a:t>,     </a:t>
            </a:r>
          </a:p>
          <a:p>
            <a:r>
              <a:rPr lang="ru-RU" dirty="0"/>
              <a:t>    output </a:t>
            </a:r>
            <a:r>
              <a:rPr lang="ru-RU" dirty="0" err="1"/>
              <a:t>tx</a:t>
            </a:r>
            <a:r>
              <a:rPr lang="ru-RU" dirty="0"/>
              <a:t>,</a:t>
            </a:r>
          </a:p>
          <a:p>
            <a:r>
              <a:rPr lang="ru-RU" dirty="0"/>
              <a:t>    input [3:0] </a:t>
            </a:r>
            <a:r>
              <a:rPr lang="ru-RU" dirty="0" err="1"/>
              <a:t>sw</a:t>
            </a:r>
            <a:r>
              <a:rPr lang="ru-RU" dirty="0"/>
              <a:t>,</a:t>
            </a:r>
          </a:p>
          <a:p>
            <a:r>
              <a:rPr lang="ru-RU" dirty="0"/>
              <a:t>    output [3:0] </a:t>
            </a:r>
            <a:r>
              <a:rPr lang="ru-RU" dirty="0" err="1"/>
              <a:t>led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</a:p>
          <a:p>
            <a:r>
              <a:rPr lang="ru-RU" dirty="0"/>
              <a:t>    input </a:t>
            </a:r>
            <a:r>
              <a:rPr lang="ru-RU" dirty="0" err="1"/>
              <a:t>cmdwe</a:t>
            </a:r>
            <a:r>
              <a:rPr lang="ru-RU" dirty="0"/>
              <a:t>,</a:t>
            </a:r>
          </a:p>
          <a:p>
            <a:r>
              <a:rPr lang="ru-RU" dirty="0"/>
              <a:t>    input [15:0] </a:t>
            </a:r>
            <a:r>
              <a:rPr lang="ru-RU" dirty="0" err="1"/>
              <a:t>cmdaddr</a:t>
            </a:r>
            <a:r>
              <a:rPr lang="ru-RU" dirty="0"/>
              <a:t>,</a:t>
            </a:r>
          </a:p>
          <a:p>
            <a:r>
              <a:rPr lang="ru-RU" dirty="0"/>
              <a:t>    input [35:0] </a:t>
            </a:r>
            <a:r>
              <a:rPr lang="ru-RU" dirty="0" err="1"/>
              <a:t>cmddata</a:t>
            </a:r>
            <a:endParaRPr lang="ru-RU" dirty="0"/>
          </a:p>
          <a:p>
            <a:r>
              <a:rPr lang="ru-RU" dirty="0"/>
              <a:t>    );</a:t>
            </a:r>
          </a:p>
        </p:txBody>
      </p:sp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7AEFF1DC-6FA9-4CD9-B0B0-2BE8ABFF9EB1}"/>
              </a:ext>
            </a:extLst>
          </p:cNvPr>
          <p:cNvSpPr/>
          <p:nvPr/>
        </p:nvSpPr>
        <p:spPr>
          <a:xfrm>
            <a:off x="2351315" y="2947307"/>
            <a:ext cx="126546" cy="4367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8B91A-EACF-464B-BD8F-5B602EBFE7F4}"/>
              </a:ext>
            </a:extLst>
          </p:cNvPr>
          <p:cNvSpPr txBox="1"/>
          <p:nvPr/>
        </p:nvSpPr>
        <p:spPr>
          <a:xfrm>
            <a:off x="2563586" y="3016703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  <a:endParaRPr lang="ru-RU" dirty="0"/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10BE3002-EF6F-4C68-B705-4B6A953A8CA7}"/>
              </a:ext>
            </a:extLst>
          </p:cNvPr>
          <p:cNvSpPr/>
          <p:nvPr/>
        </p:nvSpPr>
        <p:spPr>
          <a:xfrm>
            <a:off x="2673805" y="3543300"/>
            <a:ext cx="126546" cy="4367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A1528-95BC-4F35-8B70-617A1822FF2C}"/>
              </a:ext>
            </a:extLst>
          </p:cNvPr>
          <p:cNvSpPr txBox="1"/>
          <p:nvPr/>
        </p:nvSpPr>
        <p:spPr>
          <a:xfrm>
            <a:off x="3298373" y="4482192"/>
            <a:ext cx="213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Второй интерфейс памяти команд</a:t>
            </a:r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6F581B63-6238-41F5-8C4B-49E0BDA61379}"/>
              </a:ext>
            </a:extLst>
          </p:cNvPr>
          <p:cNvSpPr/>
          <p:nvPr/>
        </p:nvSpPr>
        <p:spPr>
          <a:xfrm>
            <a:off x="3208564" y="4314825"/>
            <a:ext cx="118384" cy="7184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BD018-46A3-49F4-B495-7BA40739429A}"/>
              </a:ext>
            </a:extLst>
          </p:cNvPr>
          <p:cNvSpPr txBox="1"/>
          <p:nvPr/>
        </p:nvSpPr>
        <p:spPr>
          <a:xfrm>
            <a:off x="2874853" y="3458448"/>
            <a:ext cx="200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Периферийные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126500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050E8-77BA-4A5D-804E-8444F350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регистров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5C73A-7177-45D1-A721-82B7DA7D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0" y="1825625"/>
            <a:ext cx="501015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Регистр </a:t>
            </a:r>
            <a:r>
              <a:rPr lang="en-US" dirty="0"/>
              <a:t>pc</a:t>
            </a:r>
            <a:r>
              <a:rPr lang="ru-RU" dirty="0"/>
              <a:t> и его новое значение </a:t>
            </a:r>
            <a:r>
              <a:rPr lang="en-US" dirty="0" err="1"/>
              <a:t>newpc</a:t>
            </a:r>
            <a:r>
              <a:rPr lang="ru-RU" dirty="0"/>
              <a:t>.</a:t>
            </a:r>
          </a:p>
          <a:p>
            <a:r>
              <a:rPr lang="ru-RU" dirty="0"/>
              <a:t>Регистр команды </a:t>
            </a:r>
            <a:r>
              <a:rPr lang="en-US" dirty="0" err="1"/>
              <a:t>cmd</a:t>
            </a:r>
            <a:endParaRPr lang="ru-RU" dirty="0"/>
          </a:p>
          <a:p>
            <a:r>
              <a:rPr lang="ru-RU" dirty="0"/>
              <a:t>Память программ и память данных – параметризованные </a:t>
            </a:r>
          </a:p>
          <a:p>
            <a:r>
              <a:rPr lang="ru-RU" dirty="0"/>
              <a:t>Регистры общего назначения – </a:t>
            </a:r>
            <a:r>
              <a:rPr lang="en-US" dirty="0" err="1"/>
              <a:t>RegA</a:t>
            </a:r>
            <a:r>
              <a:rPr lang="en-US" dirty="0"/>
              <a:t>, </a:t>
            </a:r>
            <a:r>
              <a:rPr lang="en-US" dirty="0" err="1"/>
              <a:t>RegB</a:t>
            </a:r>
            <a:endParaRPr lang="ru-RU" dirty="0"/>
          </a:p>
          <a:p>
            <a:r>
              <a:rPr lang="en-US" dirty="0" err="1"/>
              <a:t>RegLED</a:t>
            </a:r>
            <a:r>
              <a:rPr lang="ru-RU" dirty="0"/>
              <a:t> – периферийный регистр (временное решение, периферийных регистров много, поэтому впоследствии нужна системная шина и упорядоченный доступ к регистрам)</a:t>
            </a:r>
          </a:p>
          <a:p>
            <a:r>
              <a:rPr lang="ru-RU" dirty="0"/>
              <a:t>Команда </a:t>
            </a:r>
            <a:r>
              <a:rPr lang="en-US" dirty="0" err="1"/>
              <a:t>readmemh</a:t>
            </a:r>
            <a:r>
              <a:rPr lang="ru-RU" dirty="0"/>
              <a:t> позволяет заполнить области памяти данными из текстового файла (</a:t>
            </a:r>
            <a:r>
              <a:rPr lang="en-US" dirty="0"/>
              <a:t>hex)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1F935-7E6E-497F-B42D-5B8BEBB66987}"/>
              </a:ext>
            </a:extLst>
          </p:cNvPr>
          <p:cNvSpPr txBox="1"/>
          <p:nvPr/>
        </p:nvSpPr>
        <p:spPr>
          <a:xfrm>
            <a:off x="578643" y="1625600"/>
            <a:ext cx="560580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7030A0"/>
                </a:solidFill>
              </a:rPr>
              <a:t>`define </a:t>
            </a:r>
            <a:r>
              <a:rPr lang="it-IT" dirty="0"/>
              <a:t>PCWIDTH 16    </a:t>
            </a:r>
          </a:p>
          <a:p>
            <a:r>
              <a:rPr lang="it-IT" dirty="0">
                <a:solidFill>
                  <a:srgbClr val="7030A0"/>
                </a:solidFill>
              </a:rPr>
              <a:t>`define </a:t>
            </a:r>
            <a:r>
              <a:rPr lang="it-IT" dirty="0"/>
              <a:t>PROGRAMSIZE 1024</a:t>
            </a:r>
          </a:p>
          <a:p>
            <a:r>
              <a:rPr lang="it-IT" dirty="0">
                <a:solidFill>
                  <a:srgbClr val="7030A0"/>
                </a:solidFill>
              </a:rPr>
              <a:t>`define </a:t>
            </a:r>
            <a:r>
              <a:rPr lang="it-IT" dirty="0"/>
              <a:t>DATASIZE 1024</a:t>
            </a:r>
          </a:p>
          <a:p>
            <a:endParaRPr lang="ru-RU" dirty="0"/>
          </a:p>
          <a:p>
            <a:r>
              <a:rPr lang="ru-RU" dirty="0" err="1"/>
              <a:t>reg</a:t>
            </a:r>
            <a:r>
              <a:rPr lang="ru-RU" dirty="0"/>
              <a:t> [`PCWIDTH - 1 : 0] </a:t>
            </a:r>
            <a:r>
              <a:rPr lang="ru-RU" dirty="0" err="1"/>
              <a:t>pc</a:t>
            </a:r>
            <a:r>
              <a:rPr lang="ru-RU" dirty="0"/>
              <a:t>, </a:t>
            </a:r>
            <a:r>
              <a:rPr lang="ru-RU" dirty="0" err="1"/>
              <a:t>newpc</a:t>
            </a:r>
            <a:r>
              <a:rPr lang="ru-RU" dirty="0"/>
              <a:t>, </a:t>
            </a:r>
            <a:r>
              <a:rPr lang="ru-RU" dirty="0" err="1"/>
              <a:t>RetReg</a:t>
            </a:r>
            <a:r>
              <a:rPr lang="ru-RU" dirty="0"/>
              <a:t>;</a:t>
            </a:r>
          </a:p>
          <a:p>
            <a:r>
              <a:rPr lang="ru-RU" dirty="0" err="1"/>
              <a:t>reg</a:t>
            </a:r>
            <a:r>
              <a:rPr lang="ru-RU" dirty="0"/>
              <a:t> [35:0] Program [`PROGRAMSIZE - 1 : 0];</a:t>
            </a:r>
          </a:p>
          <a:p>
            <a:endParaRPr lang="ru-RU" dirty="0"/>
          </a:p>
          <a:p>
            <a:r>
              <a:rPr lang="ru-RU" dirty="0" err="1"/>
              <a:t>reg</a:t>
            </a:r>
            <a:r>
              <a:rPr lang="ru-RU" dirty="0"/>
              <a:t> [35:0] </a:t>
            </a:r>
            <a:r>
              <a:rPr lang="ru-RU" dirty="0" err="1"/>
              <a:t>cmd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 err="1"/>
              <a:t>reg</a:t>
            </a:r>
            <a:r>
              <a:rPr lang="ru-RU" dirty="0"/>
              <a:t> [31:0] Data [`DATASIZE - 1 : 0];</a:t>
            </a:r>
          </a:p>
          <a:p>
            <a:endParaRPr lang="ru-RU" dirty="0"/>
          </a:p>
          <a:p>
            <a:r>
              <a:rPr lang="ru-RU" dirty="0" err="1"/>
              <a:t>reg</a:t>
            </a:r>
            <a:r>
              <a:rPr lang="ru-RU" dirty="0"/>
              <a:t> [31:0] </a:t>
            </a:r>
            <a:r>
              <a:rPr lang="ru-RU" dirty="0" err="1"/>
              <a:t>RegA</a:t>
            </a:r>
            <a:r>
              <a:rPr lang="ru-RU" dirty="0"/>
              <a:t>, </a:t>
            </a:r>
            <a:r>
              <a:rPr lang="ru-RU" dirty="0" err="1"/>
              <a:t>RegB</a:t>
            </a:r>
            <a:r>
              <a:rPr lang="ru-RU" dirty="0"/>
              <a:t>, </a:t>
            </a:r>
            <a:r>
              <a:rPr lang="ru-RU" dirty="0" err="1"/>
              <a:t>newRegA</a:t>
            </a:r>
            <a:r>
              <a:rPr lang="ru-RU" dirty="0"/>
              <a:t>, </a:t>
            </a:r>
            <a:r>
              <a:rPr lang="ru-RU" dirty="0" err="1"/>
              <a:t>newRegB</a:t>
            </a:r>
            <a:r>
              <a:rPr lang="ru-RU" dirty="0"/>
              <a:t>, </a:t>
            </a:r>
            <a:r>
              <a:rPr lang="ru-RU" dirty="0" err="1"/>
              <a:t>dmem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 err="1"/>
              <a:t>reg</a:t>
            </a:r>
            <a:r>
              <a:rPr lang="ru-RU" dirty="0"/>
              <a:t> [3:0] </a:t>
            </a:r>
            <a:r>
              <a:rPr lang="ru-RU" dirty="0" err="1"/>
              <a:t>RegLED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 err="1"/>
              <a:t>initial</a:t>
            </a:r>
            <a:r>
              <a:rPr lang="ru-RU" dirty="0"/>
              <a:t>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$</a:t>
            </a:r>
            <a:r>
              <a:rPr lang="ru-RU" dirty="0" err="1"/>
              <a:t>readmemh</a:t>
            </a:r>
            <a:r>
              <a:rPr lang="ru-RU" dirty="0"/>
              <a:t>("</a:t>
            </a:r>
            <a:r>
              <a:rPr lang="ru-RU" dirty="0" err="1"/>
              <a:t>program.mem</a:t>
            </a:r>
            <a:r>
              <a:rPr lang="ru-RU" dirty="0"/>
              <a:t>", Program);</a:t>
            </a:r>
          </a:p>
          <a:p>
            <a:r>
              <a:rPr lang="ru-RU" dirty="0" err="1"/>
              <a:t>end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87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1F5EE-B8F6-49B8-9E87-5F00B68D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Тактовый генератор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49EA-5270-4EAB-9C1F-04FE3BCE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314" y="1825625"/>
            <a:ext cx="5573486" cy="4351338"/>
          </a:xfrm>
        </p:spPr>
        <p:txBody>
          <a:bodyPr/>
          <a:lstStyle/>
          <a:p>
            <a:r>
              <a:rPr lang="ru-RU" dirty="0"/>
              <a:t>Тактовый генератор подключен к сигналу </a:t>
            </a:r>
            <a:r>
              <a:rPr lang="en-US" dirty="0"/>
              <a:t>clk</a:t>
            </a:r>
            <a:endParaRPr lang="ru-RU" dirty="0"/>
          </a:p>
          <a:p>
            <a:r>
              <a:rPr lang="ru-RU" dirty="0"/>
              <a:t>Временно можно установить </a:t>
            </a:r>
            <a:r>
              <a:rPr lang="en-US" dirty="0"/>
              <a:t>clk = </a:t>
            </a:r>
            <a:r>
              <a:rPr lang="en-US" dirty="0" err="1"/>
              <a:t>clk_in</a:t>
            </a:r>
            <a:r>
              <a:rPr lang="ru-RU" dirty="0"/>
              <a:t>, это позволит не моделировать поведение </a:t>
            </a:r>
            <a:r>
              <a:rPr lang="en-US" dirty="0"/>
              <a:t>PLL</a:t>
            </a:r>
            <a:r>
              <a:rPr lang="ru-RU" dirty="0"/>
              <a:t> на старте (есть задержка формирования выходного тактового сигнала)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59729-6886-40FA-AF60-CAD0EC099468}"/>
              </a:ext>
            </a:extLst>
          </p:cNvPr>
          <p:cNvSpPr txBox="1"/>
          <p:nvPr/>
        </p:nvSpPr>
        <p:spPr>
          <a:xfrm>
            <a:off x="850105" y="2106883"/>
            <a:ext cx="37912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clk_wiz_0 </a:t>
            </a:r>
            <a:r>
              <a:rPr lang="ru-RU" dirty="0" err="1"/>
              <a:t>inst_gen</a:t>
            </a:r>
            <a:endParaRPr lang="ru-RU" dirty="0"/>
          </a:p>
          <a:p>
            <a:r>
              <a:rPr lang="ru-RU" dirty="0"/>
              <a:t>  ( .clk_out1(</a:t>
            </a:r>
            <a:r>
              <a:rPr lang="ru-RU" dirty="0" err="1"/>
              <a:t>null</a:t>
            </a:r>
            <a:r>
              <a:rPr lang="ru-RU" dirty="0"/>
              <a:t>), // .clk_out1(</a:t>
            </a:r>
            <a:r>
              <a:rPr lang="en-US" dirty="0"/>
              <a:t>clk</a:t>
            </a:r>
            <a:r>
              <a:rPr lang="ru-RU" dirty="0"/>
              <a:t>),</a:t>
            </a:r>
          </a:p>
          <a:p>
            <a:r>
              <a:rPr lang="ru-RU" dirty="0"/>
              <a:t>    .clk_in1(</a:t>
            </a:r>
            <a:r>
              <a:rPr lang="ru-RU" dirty="0" err="1"/>
              <a:t>clk_in</a:t>
            </a:r>
            <a:r>
              <a:rPr lang="ru-RU" dirty="0"/>
              <a:t>)</a:t>
            </a:r>
          </a:p>
          <a:p>
            <a:r>
              <a:rPr lang="ru-RU" dirty="0"/>
              <a:t>  );</a:t>
            </a:r>
          </a:p>
          <a:p>
            <a:endParaRPr lang="ru-RU" dirty="0"/>
          </a:p>
          <a:p>
            <a:r>
              <a:rPr lang="ru-RU" dirty="0" err="1"/>
              <a:t>assign</a:t>
            </a:r>
            <a:r>
              <a:rPr lang="ru-RU" dirty="0"/>
              <a:t> clk = </a:t>
            </a:r>
            <a:r>
              <a:rPr lang="ru-RU" dirty="0" err="1"/>
              <a:t>clk_in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8747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E36FD-5636-4734-8442-95C7963A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для примера процессора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6D9B9-CF4F-4EB4-9145-C66E9F77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386" y="1825625"/>
            <a:ext cx="6961414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Команда размером 36 бит (видимо, слишком много для практического проекта)</a:t>
            </a:r>
          </a:p>
          <a:p>
            <a:r>
              <a:rPr lang="ru-RU" dirty="0"/>
              <a:t>Специальные случаи команд – когда используются </a:t>
            </a:r>
            <a:r>
              <a:rPr lang="ru-RU" i="1" dirty="0"/>
              <a:t>литералы</a:t>
            </a:r>
          </a:p>
          <a:p>
            <a:r>
              <a:rPr lang="en-US" dirty="0"/>
              <a:t>Literal (</a:t>
            </a:r>
            <a:r>
              <a:rPr lang="ru-RU" dirty="0"/>
              <a:t>«буквальное значение»), также «непосредственный операнд» – число, которое присутствует в команде и трактуется буквально, а не как номер регистра или другого ресурса</a:t>
            </a:r>
          </a:p>
          <a:p>
            <a:r>
              <a:rPr lang="ru-RU" dirty="0"/>
              <a:t>Например, </a:t>
            </a:r>
            <a:r>
              <a:rPr lang="en-US" dirty="0"/>
              <a:t>0xFF1234</a:t>
            </a:r>
            <a:r>
              <a:rPr lang="ru-RU" dirty="0"/>
              <a:t>5678</a:t>
            </a:r>
            <a:r>
              <a:rPr lang="en-US" dirty="0"/>
              <a:t> </a:t>
            </a:r>
            <a:r>
              <a:rPr lang="ru-RU" dirty="0"/>
              <a:t>– «загрузить </a:t>
            </a:r>
            <a:r>
              <a:rPr lang="en-US" dirty="0"/>
              <a:t>0x1234</a:t>
            </a:r>
            <a:r>
              <a:rPr lang="ru-RU" dirty="0"/>
              <a:t>5678 в регистр»</a:t>
            </a:r>
          </a:p>
          <a:p>
            <a:pPr lvl="1"/>
            <a:r>
              <a:rPr lang="en-US" dirty="0"/>
              <a:t>FF</a:t>
            </a:r>
            <a:r>
              <a:rPr lang="ru-RU" dirty="0"/>
              <a:t> – код команды для загрузки</a:t>
            </a:r>
          </a:p>
          <a:p>
            <a:pPr lvl="1"/>
            <a:r>
              <a:rPr lang="ru-RU" dirty="0"/>
              <a:t>12345678 - литерал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CCFEE-ADF7-4763-B862-2150B08183BB}"/>
              </a:ext>
            </a:extLst>
          </p:cNvPr>
          <p:cNvSpPr txBox="1"/>
          <p:nvPr/>
        </p:nvSpPr>
        <p:spPr>
          <a:xfrm>
            <a:off x="680697" y="1600637"/>
            <a:ext cx="34504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`</a:t>
            </a:r>
            <a:r>
              <a:rPr lang="ru-RU" dirty="0" err="1"/>
              <a:t>define</a:t>
            </a:r>
            <a:r>
              <a:rPr lang="ru-RU" dirty="0"/>
              <a:t> NOP 0</a:t>
            </a:r>
          </a:p>
          <a:p>
            <a:r>
              <a:rPr lang="ru-RU" dirty="0"/>
              <a:t>`</a:t>
            </a:r>
            <a:r>
              <a:rPr lang="ru-RU" dirty="0" err="1"/>
              <a:t>define</a:t>
            </a:r>
            <a:r>
              <a:rPr lang="ru-RU" dirty="0"/>
              <a:t> ATOB 1</a:t>
            </a:r>
          </a:p>
          <a:p>
            <a:r>
              <a:rPr lang="ru-RU" dirty="0"/>
              <a:t>`</a:t>
            </a:r>
            <a:r>
              <a:rPr lang="ru-RU" dirty="0" err="1"/>
              <a:t>define</a:t>
            </a:r>
            <a:r>
              <a:rPr lang="ru-RU" dirty="0"/>
              <a:t> BTOA 2</a:t>
            </a:r>
          </a:p>
          <a:p>
            <a:r>
              <a:rPr lang="ru-RU" dirty="0"/>
              <a:t>`</a:t>
            </a:r>
            <a:r>
              <a:rPr lang="ru-RU" dirty="0" err="1"/>
              <a:t>define</a:t>
            </a:r>
            <a:r>
              <a:rPr lang="ru-RU" dirty="0"/>
              <a:t> ADD 3</a:t>
            </a:r>
          </a:p>
          <a:p>
            <a:r>
              <a:rPr lang="ru-RU" dirty="0"/>
              <a:t>`</a:t>
            </a:r>
            <a:r>
              <a:rPr lang="ru-RU" dirty="0" err="1"/>
              <a:t>define</a:t>
            </a:r>
            <a:r>
              <a:rPr lang="ru-RU" dirty="0"/>
              <a:t> SUB 4</a:t>
            </a:r>
          </a:p>
          <a:p>
            <a:r>
              <a:rPr lang="ru-RU" dirty="0"/>
              <a:t>`</a:t>
            </a:r>
            <a:r>
              <a:rPr lang="ru-RU" dirty="0" err="1"/>
              <a:t>define</a:t>
            </a:r>
            <a:r>
              <a:rPr lang="ru-RU" dirty="0"/>
              <a:t> OUTLED 5</a:t>
            </a:r>
          </a:p>
          <a:p>
            <a:r>
              <a:rPr lang="ru-RU" dirty="0"/>
              <a:t>`</a:t>
            </a:r>
            <a:r>
              <a:rPr lang="ru-RU" dirty="0" err="1"/>
              <a:t>define</a:t>
            </a:r>
            <a:r>
              <a:rPr lang="ru-RU" dirty="0"/>
              <a:t> INSW 6</a:t>
            </a:r>
          </a:p>
          <a:p>
            <a:r>
              <a:rPr lang="ru-RU" dirty="0"/>
              <a:t>`</a:t>
            </a:r>
            <a:r>
              <a:rPr lang="ru-RU" dirty="0" err="1"/>
              <a:t>define</a:t>
            </a:r>
            <a:r>
              <a:rPr lang="ru-RU" dirty="0"/>
              <a:t> WRITEMEM 7</a:t>
            </a:r>
          </a:p>
          <a:p>
            <a:r>
              <a:rPr lang="ru-RU" dirty="0"/>
              <a:t>`</a:t>
            </a:r>
            <a:r>
              <a:rPr lang="ru-RU" dirty="0" err="1"/>
              <a:t>define</a:t>
            </a:r>
            <a:r>
              <a:rPr lang="ru-RU" dirty="0"/>
              <a:t> READMEM 8</a:t>
            </a:r>
          </a:p>
          <a:p>
            <a:r>
              <a:rPr lang="ru-RU" dirty="0"/>
              <a:t>`</a:t>
            </a:r>
            <a:r>
              <a:rPr lang="ru-RU" dirty="0" err="1"/>
              <a:t>define</a:t>
            </a:r>
            <a:r>
              <a:rPr lang="ru-RU" dirty="0"/>
              <a:t> RET 9</a:t>
            </a:r>
          </a:p>
          <a:p>
            <a:endParaRPr lang="ru-RU" dirty="0"/>
          </a:p>
          <a:p>
            <a:r>
              <a:rPr lang="ru-RU" dirty="0"/>
              <a:t>Специальные случаи</a:t>
            </a:r>
          </a:p>
          <a:p>
            <a:r>
              <a:rPr lang="ru-RU" dirty="0"/>
              <a:t>1111</a:t>
            </a:r>
            <a:r>
              <a:rPr lang="en-US" dirty="0" err="1"/>
              <a:t>xxxxxx</a:t>
            </a:r>
            <a:r>
              <a:rPr lang="en-US" dirty="0"/>
              <a:t> call </a:t>
            </a:r>
            <a:r>
              <a:rPr lang="en-US" dirty="0" err="1"/>
              <a:t>xxxxxx</a:t>
            </a:r>
            <a:endParaRPr lang="en-US" dirty="0"/>
          </a:p>
          <a:p>
            <a:r>
              <a:rPr lang="en-US" dirty="0"/>
              <a:t>1110xxxxxx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xxxxxx</a:t>
            </a:r>
            <a:endParaRPr lang="en-US" dirty="0"/>
          </a:p>
          <a:p>
            <a:r>
              <a:rPr lang="en-US" dirty="0"/>
              <a:t>1101xxxxxx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xxxxxx</a:t>
            </a:r>
            <a:r>
              <a:rPr lang="en-US" dirty="0"/>
              <a:t> if A = 0</a:t>
            </a:r>
          </a:p>
          <a:p>
            <a:r>
              <a:rPr lang="en-US" dirty="0"/>
              <a:t>0001xxxxxx </a:t>
            </a:r>
            <a:r>
              <a:rPr lang="ru-RU" dirty="0"/>
              <a:t>загрузка в А </a:t>
            </a:r>
            <a:r>
              <a:rPr lang="en-US" dirty="0" err="1"/>
              <a:t>xxxxxx</a:t>
            </a:r>
            <a:endParaRPr lang="en-US" dirty="0"/>
          </a:p>
          <a:p>
            <a:r>
              <a:rPr lang="en-US" dirty="0"/>
              <a:t>0010xxxxxx</a:t>
            </a:r>
            <a:r>
              <a:rPr lang="ru-RU" dirty="0"/>
              <a:t> загрузка в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en-US" dirty="0" err="1"/>
              <a:t>xxxxxx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95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91494-B395-41CF-9C8E-8792E624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Поведение счетчика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4BA76-0F53-47A1-A318-5243B15FC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32" y="1825625"/>
            <a:ext cx="4777467" cy="4351338"/>
          </a:xfrm>
        </p:spPr>
        <p:txBody>
          <a:bodyPr/>
          <a:lstStyle/>
          <a:p>
            <a:r>
              <a:rPr lang="ru-RU" dirty="0"/>
              <a:t>Откуда может взяться новый вариант </a:t>
            </a:r>
            <a:r>
              <a:rPr lang="en-US" dirty="0"/>
              <a:t>pc</a:t>
            </a:r>
            <a:endParaRPr lang="ru-RU" dirty="0"/>
          </a:p>
          <a:p>
            <a:pPr lvl="1"/>
            <a:r>
              <a:rPr lang="ru-RU" dirty="0"/>
              <a:t>0, если сброс</a:t>
            </a:r>
          </a:p>
          <a:p>
            <a:pPr lvl="1"/>
            <a:r>
              <a:rPr lang="ru-RU" dirty="0"/>
              <a:t>Литерал (достаточно </a:t>
            </a:r>
            <a:r>
              <a:rPr lang="en-US" dirty="0"/>
              <a:t>[15:0]</a:t>
            </a:r>
            <a:r>
              <a:rPr lang="ru-RU" dirty="0"/>
              <a:t>), если это переход/вызов</a:t>
            </a:r>
          </a:p>
          <a:p>
            <a:pPr lvl="1"/>
            <a:r>
              <a:rPr lang="en-US" dirty="0" err="1"/>
              <a:t>RetReg</a:t>
            </a:r>
            <a:r>
              <a:rPr lang="ru-RU" dirty="0"/>
              <a:t>, если это возврат</a:t>
            </a:r>
          </a:p>
          <a:p>
            <a:pPr lvl="1"/>
            <a:r>
              <a:rPr lang="en-US" dirty="0"/>
              <a:t>Pc + 1</a:t>
            </a:r>
            <a:r>
              <a:rPr lang="ru-RU" dirty="0"/>
              <a:t> в остальных случаях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E3166-E478-401D-9359-BD2E222408CC}"/>
              </a:ext>
            </a:extLst>
          </p:cNvPr>
          <p:cNvSpPr txBox="1"/>
          <p:nvPr/>
        </p:nvSpPr>
        <p:spPr>
          <a:xfrm>
            <a:off x="648040" y="1825625"/>
            <a:ext cx="58874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always @(posedge clk)</a:t>
            </a:r>
          </a:p>
          <a:p>
            <a:r>
              <a:rPr lang="en-US" dirty="0"/>
              <a:t>  begin</a:t>
            </a:r>
          </a:p>
          <a:p>
            <a:r>
              <a:rPr lang="en-US" dirty="0"/>
              <a:t>    if (reset) pc &lt;= 0;</a:t>
            </a:r>
          </a:p>
          <a:p>
            <a:r>
              <a:rPr lang="en-US" dirty="0"/>
              <a:t>    else pc &lt;= </a:t>
            </a:r>
            <a:r>
              <a:rPr lang="en-US" dirty="0" err="1"/>
              <a:t>newpc</a:t>
            </a:r>
            <a:r>
              <a:rPr lang="en-US" dirty="0"/>
              <a:t>;</a:t>
            </a:r>
          </a:p>
          <a:p>
            <a:r>
              <a:rPr lang="en-US" dirty="0"/>
              <a:t>  end</a:t>
            </a:r>
            <a:endParaRPr lang="ru-RU" dirty="0"/>
          </a:p>
          <a:p>
            <a:r>
              <a:rPr lang="ru-RU" dirty="0"/>
              <a:t> </a:t>
            </a:r>
          </a:p>
          <a:p>
            <a:r>
              <a:rPr lang="ru-RU" dirty="0" err="1"/>
              <a:t>always</a:t>
            </a:r>
            <a:r>
              <a:rPr lang="ru-RU" dirty="0"/>
              <a:t> @ *</a:t>
            </a:r>
          </a:p>
          <a:p>
            <a:r>
              <a:rPr lang="ru-RU" dirty="0"/>
              <a:t>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</a:t>
            </a:r>
            <a:r>
              <a:rPr lang="ru-RU" dirty="0" err="1"/>
              <a:t>if</a:t>
            </a:r>
            <a:r>
              <a:rPr lang="ru-RU" dirty="0"/>
              <a:t> ((</a:t>
            </a:r>
            <a:r>
              <a:rPr lang="ru-RU" dirty="0" err="1"/>
              <a:t>cmd</a:t>
            </a:r>
            <a:r>
              <a:rPr lang="ru-RU" dirty="0"/>
              <a:t>[35:33] == 3'b111) || ((</a:t>
            </a:r>
            <a:r>
              <a:rPr lang="ru-RU" dirty="0" err="1"/>
              <a:t>cmd</a:t>
            </a:r>
            <a:r>
              <a:rPr lang="ru-RU" dirty="0"/>
              <a:t>[35:32] == 4'b1101) &amp;&amp; (</a:t>
            </a:r>
            <a:r>
              <a:rPr lang="ru-RU" dirty="0" err="1"/>
              <a:t>RegA</a:t>
            </a:r>
            <a:r>
              <a:rPr lang="ru-RU" dirty="0"/>
              <a:t> == 0))) </a:t>
            </a:r>
            <a:r>
              <a:rPr lang="ru-RU" dirty="0" err="1"/>
              <a:t>newpc</a:t>
            </a:r>
            <a:r>
              <a:rPr lang="ru-RU" dirty="0"/>
              <a:t> &lt;= </a:t>
            </a:r>
            <a:r>
              <a:rPr lang="ru-RU" dirty="0" err="1"/>
              <a:t>cmd</a:t>
            </a:r>
            <a:r>
              <a:rPr lang="ru-RU" dirty="0"/>
              <a:t>[15:0];</a:t>
            </a:r>
          </a:p>
          <a:p>
            <a:r>
              <a:rPr lang="ru-RU" dirty="0"/>
              <a:t> 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cmd</a:t>
            </a:r>
            <a:r>
              <a:rPr lang="ru-RU" dirty="0"/>
              <a:t> == `RET) </a:t>
            </a:r>
            <a:r>
              <a:rPr lang="ru-RU" dirty="0" err="1"/>
              <a:t>newpc</a:t>
            </a:r>
            <a:r>
              <a:rPr lang="ru-RU" dirty="0"/>
              <a:t> &lt;= </a:t>
            </a:r>
            <a:r>
              <a:rPr lang="ru-RU" dirty="0" err="1"/>
              <a:t>RetReg</a:t>
            </a:r>
            <a:r>
              <a:rPr lang="ru-RU" dirty="0"/>
              <a:t>;</a:t>
            </a:r>
          </a:p>
          <a:p>
            <a:r>
              <a:rPr lang="ru-RU" dirty="0"/>
              <a:t> 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newpc</a:t>
            </a:r>
            <a:r>
              <a:rPr lang="ru-RU" dirty="0"/>
              <a:t> &lt;= </a:t>
            </a:r>
            <a:r>
              <a:rPr lang="ru-RU" dirty="0" err="1"/>
              <a:t>pc</a:t>
            </a:r>
            <a:r>
              <a:rPr lang="ru-RU" dirty="0"/>
              <a:t> + 1;</a:t>
            </a:r>
          </a:p>
          <a:p>
            <a:r>
              <a:rPr lang="ru-RU" dirty="0"/>
              <a:t> </a:t>
            </a:r>
            <a:r>
              <a:rPr lang="ru-RU" dirty="0" err="1"/>
              <a:t>end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71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97555-0AA2-45F8-9ACD-766972E6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адреса возврата и память 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02FCE-1906-460E-B8E0-6006F46A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70" y="1825625"/>
            <a:ext cx="4855029" cy="4351338"/>
          </a:xfrm>
        </p:spPr>
        <p:txBody>
          <a:bodyPr/>
          <a:lstStyle/>
          <a:p>
            <a:r>
              <a:rPr lang="ru-RU" dirty="0"/>
              <a:t>Если команда = </a:t>
            </a:r>
            <a:r>
              <a:rPr lang="en-US" dirty="0"/>
              <a:t>call</a:t>
            </a:r>
            <a:r>
              <a:rPr lang="ru-RU" dirty="0"/>
              <a:t>, то следующий адрес запоминается в регистре возврата</a:t>
            </a:r>
          </a:p>
          <a:p>
            <a:r>
              <a:rPr lang="ru-RU" dirty="0"/>
              <a:t>Для памяти программ описывается запись из внешнего интерфейса (иначе эта память будет оптимизирована синтезатором)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CB157-8677-4B1C-8EFE-37A0A5ADF2CE}"/>
              </a:ext>
            </a:extLst>
          </p:cNvPr>
          <p:cNvSpPr txBox="1"/>
          <p:nvPr/>
        </p:nvSpPr>
        <p:spPr>
          <a:xfrm>
            <a:off x="838200" y="1825625"/>
            <a:ext cx="60966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err="1"/>
              <a:t>always</a:t>
            </a:r>
            <a:r>
              <a:rPr lang="ru-RU" dirty="0"/>
              <a:t> @(posedge clk)</a:t>
            </a:r>
          </a:p>
          <a:p>
            <a:r>
              <a:rPr lang="ru-RU" dirty="0"/>
              <a:t> 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(reset) </a:t>
            </a:r>
            <a:r>
              <a:rPr lang="ru-RU" dirty="0" err="1"/>
              <a:t>RetReg</a:t>
            </a:r>
            <a:r>
              <a:rPr lang="ru-RU" dirty="0"/>
              <a:t> &lt;= 0;</a:t>
            </a:r>
          </a:p>
          <a:p>
            <a:r>
              <a:rPr lang="ru-RU" dirty="0"/>
              <a:t>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cmd</a:t>
            </a:r>
            <a:r>
              <a:rPr lang="ru-RU" dirty="0"/>
              <a:t>[35:32] == 4'b1111) </a:t>
            </a:r>
            <a:r>
              <a:rPr lang="ru-RU" dirty="0" err="1"/>
              <a:t>RetReg</a:t>
            </a:r>
            <a:r>
              <a:rPr lang="ru-RU" dirty="0"/>
              <a:t> &lt;= </a:t>
            </a:r>
            <a:r>
              <a:rPr lang="ru-RU" dirty="0" err="1"/>
              <a:t>pc</a:t>
            </a:r>
            <a:r>
              <a:rPr lang="ru-RU" dirty="0"/>
              <a:t> + 1;</a:t>
            </a:r>
          </a:p>
          <a:p>
            <a:r>
              <a:rPr lang="ru-RU" dirty="0"/>
              <a:t>  </a:t>
            </a:r>
            <a:r>
              <a:rPr lang="ru-RU" dirty="0" err="1"/>
              <a:t>end</a:t>
            </a:r>
            <a:endParaRPr lang="ru-RU" dirty="0"/>
          </a:p>
          <a:p>
            <a:r>
              <a:rPr lang="ru-RU" dirty="0"/>
              <a:t>  </a:t>
            </a:r>
          </a:p>
          <a:p>
            <a:r>
              <a:rPr lang="ru-RU" dirty="0"/>
              <a:t> </a:t>
            </a:r>
            <a:r>
              <a:rPr lang="ru-RU" dirty="0" err="1"/>
              <a:t>always</a:t>
            </a:r>
            <a:r>
              <a:rPr lang="ru-RU" dirty="0"/>
              <a:t> @(posedge clk)</a:t>
            </a:r>
          </a:p>
          <a:p>
            <a:r>
              <a:rPr lang="ru-RU" dirty="0"/>
              <a:t> 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cmdwe</a:t>
            </a:r>
            <a:r>
              <a:rPr lang="ru-RU" dirty="0"/>
              <a:t>) Program[</a:t>
            </a:r>
            <a:r>
              <a:rPr lang="ru-RU" dirty="0" err="1"/>
              <a:t>cmdaddr</a:t>
            </a:r>
            <a:r>
              <a:rPr lang="ru-RU" dirty="0"/>
              <a:t>] &lt;= </a:t>
            </a:r>
            <a:r>
              <a:rPr lang="ru-RU" dirty="0" err="1"/>
              <a:t>cmddata</a:t>
            </a:r>
            <a:r>
              <a:rPr lang="ru-RU" dirty="0"/>
              <a:t>;</a:t>
            </a:r>
          </a:p>
          <a:p>
            <a:r>
              <a:rPr lang="ru-RU" dirty="0"/>
              <a:t>    </a:t>
            </a:r>
            <a:r>
              <a:rPr lang="ru-RU" dirty="0" err="1"/>
              <a:t>cmd</a:t>
            </a:r>
            <a:r>
              <a:rPr lang="ru-RU" dirty="0"/>
              <a:t> &lt;= Program[</a:t>
            </a:r>
            <a:r>
              <a:rPr lang="ru-RU" dirty="0" err="1"/>
              <a:t>pc</a:t>
            </a:r>
            <a:r>
              <a:rPr lang="ru-RU" dirty="0"/>
              <a:t>];</a:t>
            </a:r>
          </a:p>
          <a:p>
            <a:r>
              <a:rPr lang="ru-RU" dirty="0"/>
              <a:t>  </a:t>
            </a:r>
            <a:r>
              <a:rPr lang="ru-RU" dirty="0" err="1"/>
              <a:t>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67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066B8-E724-40EB-9F7B-672C7E40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Поведение регистров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FCBE1-01D0-47AE-94C7-C6B27C2A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538" y="1825625"/>
            <a:ext cx="4916261" cy="4351338"/>
          </a:xfrm>
        </p:spPr>
        <p:txBody>
          <a:bodyPr/>
          <a:lstStyle/>
          <a:p>
            <a:r>
              <a:rPr lang="ru-RU" dirty="0"/>
              <a:t>Регистры данных описаны с отдельным вариантом «загрузка литерала»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E700D-EE1B-4560-B3EC-4A557ECA3C42}"/>
              </a:ext>
            </a:extLst>
          </p:cNvPr>
          <p:cNvSpPr txBox="1"/>
          <p:nvPr/>
        </p:nvSpPr>
        <p:spPr>
          <a:xfrm>
            <a:off x="676615" y="1825625"/>
            <a:ext cx="53608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err="1"/>
              <a:t>always</a:t>
            </a:r>
            <a:r>
              <a:rPr lang="ru-RU" dirty="0"/>
              <a:t> @(posedge clk)</a:t>
            </a:r>
          </a:p>
          <a:p>
            <a:r>
              <a:rPr lang="ru-RU" dirty="0"/>
              <a:t> 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(reset) </a:t>
            </a:r>
            <a:r>
              <a:rPr lang="ru-RU" dirty="0" err="1"/>
              <a:t>RegA</a:t>
            </a:r>
            <a:r>
              <a:rPr lang="ru-RU" dirty="0"/>
              <a:t> &lt;= 0;</a:t>
            </a:r>
          </a:p>
          <a:p>
            <a:r>
              <a:rPr lang="ru-RU" dirty="0"/>
              <a:t>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cmd</a:t>
            </a:r>
            <a:r>
              <a:rPr lang="ru-RU" dirty="0"/>
              <a:t>[35:32] == 4'b0001) </a:t>
            </a:r>
            <a:r>
              <a:rPr lang="ru-RU" dirty="0" err="1"/>
              <a:t>RegA</a:t>
            </a:r>
            <a:r>
              <a:rPr lang="ru-RU" dirty="0"/>
              <a:t> &lt;= </a:t>
            </a:r>
            <a:r>
              <a:rPr lang="ru-RU" dirty="0" err="1"/>
              <a:t>cmd</a:t>
            </a:r>
            <a:r>
              <a:rPr lang="ru-RU" dirty="0"/>
              <a:t>[31:0];</a:t>
            </a:r>
          </a:p>
          <a:p>
            <a:r>
              <a:rPr lang="ru-RU" dirty="0"/>
              <a:t>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RegA</a:t>
            </a:r>
            <a:r>
              <a:rPr lang="ru-RU" dirty="0"/>
              <a:t> &lt;= </a:t>
            </a:r>
            <a:r>
              <a:rPr lang="ru-RU" dirty="0" err="1"/>
              <a:t>newRegA</a:t>
            </a:r>
            <a:r>
              <a:rPr lang="ru-RU" dirty="0"/>
              <a:t>;</a:t>
            </a:r>
          </a:p>
          <a:p>
            <a:r>
              <a:rPr lang="ru-RU" dirty="0"/>
              <a:t>  </a:t>
            </a:r>
            <a:r>
              <a:rPr lang="ru-RU" dirty="0" err="1"/>
              <a:t>end</a:t>
            </a:r>
            <a:r>
              <a:rPr lang="ru-RU" dirty="0"/>
              <a:t>    </a:t>
            </a:r>
          </a:p>
          <a:p>
            <a:r>
              <a:rPr lang="ru-RU" dirty="0"/>
              <a:t>      </a:t>
            </a:r>
          </a:p>
          <a:p>
            <a:r>
              <a:rPr lang="ru-RU" dirty="0"/>
              <a:t>  </a:t>
            </a:r>
            <a:r>
              <a:rPr lang="ru-RU" dirty="0" err="1"/>
              <a:t>always</a:t>
            </a:r>
            <a:r>
              <a:rPr lang="ru-RU" dirty="0"/>
              <a:t> @(posedge clk)</a:t>
            </a:r>
          </a:p>
          <a:p>
            <a:r>
              <a:rPr lang="ru-RU" dirty="0"/>
              <a:t> 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(reset) </a:t>
            </a:r>
            <a:r>
              <a:rPr lang="ru-RU" dirty="0" err="1"/>
              <a:t>RegB</a:t>
            </a:r>
            <a:r>
              <a:rPr lang="ru-RU" dirty="0"/>
              <a:t> &lt;= 0;</a:t>
            </a:r>
          </a:p>
          <a:p>
            <a:r>
              <a:rPr lang="ru-RU" dirty="0"/>
              <a:t>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cmd</a:t>
            </a:r>
            <a:r>
              <a:rPr lang="ru-RU" dirty="0"/>
              <a:t>[35:32] == 4'b0010) </a:t>
            </a:r>
            <a:r>
              <a:rPr lang="ru-RU" dirty="0" err="1"/>
              <a:t>RegB</a:t>
            </a:r>
            <a:r>
              <a:rPr lang="ru-RU" dirty="0"/>
              <a:t> &lt;= </a:t>
            </a:r>
            <a:r>
              <a:rPr lang="ru-RU" dirty="0" err="1"/>
              <a:t>cmd</a:t>
            </a:r>
            <a:r>
              <a:rPr lang="ru-RU" dirty="0"/>
              <a:t>[31:0];</a:t>
            </a:r>
          </a:p>
          <a:p>
            <a:r>
              <a:rPr lang="ru-RU" dirty="0"/>
              <a:t>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RegB</a:t>
            </a:r>
            <a:r>
              <a:rPr lang="ru-RU" dirty="0"/>
              <a:t> &lt;= </a:t>
            </a:r>
            <a:r>
              <a:rPr lang="ru-RU" dirty="0" err="1"/>
              <a:t>newRegB</a:t>
            </a:r>
            <a:r>
              <a:rPr lang="ru-RU" dirty="0"/>
              <a:t>;</a:t>
            </a:r>
          </a:p>
          <a:p>
            <a:r>
              <a:rPr lang="ru-RU" dirty="0"/>
              <a:t>  </a:t>
            </a:r>
            <a:r>
              <a:rPr lang="ru-RU" dirty="0" err="1"/>
              <a:t>end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45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4E9FA-6797-4F7C-92CE-BD8D0146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Арифметико-логическое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2D3E7-F4E0-4723-9E79-384CFF63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508" y="1825625"/>
            <a:ext cx="6806292" cy="4351338"/>
          </a:xfrm>
        </p:spPr>
        <p:txBody>
          <a:bodyPr/>
          <a:lstStyle/>
          <a:p>
            <a:r>
              <a:rPr lang="ru-RU" dirty="0"/>
              <a:t>Новое значение для </a:t>
            </a:r>
            <a:r>
              <a:rPr lang="en-US" dirty="0" err="1"/>
              <a:t>RegA</a:t>
            </a:r>
            <a:r>
              <a:rPr lang="ru-RU" dirty="0"/>
              <a:t> вычисляет арифметико-логическое устройство</a:t>
            </a:r>
          </a:p>
          <a:p>
            <a:r>
              <a:rPr lang="en-US" dirty="0" err="1"/>
              <a:t>RegB</a:t>
            </a:r>
            <a:r>
              <a:rPr lang="ru-RU" dirty="0"/>
              <a:t> в данной схеме процессора независим – он может получать новое значение из своего АЛУ</a:t>
            </a:r>
          </a:p>
          <a:p>
            <a:r>
              <a:rPr lang="ru-RU" dirty="0"/>
              <a:t>Если регистры записываются независимо, каждый из них может получать новое значение </a:t>
            </a:r>
            <a:r>
              <a:rPr lang="ru-RU" i="1" dirty="0"/>
              <a:t>в одной и той же команде </a:t>
            </a:r>
            <a:r>
              <a:rPr lang="ru-RU" dirty="0"/>
              <a:t>(это архитектура </a:t>
            </a:r>
            <a:r>
              <a:rPr lang="en-US" dirty="0"/>
              <a:t>VLIW/EPIC)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6A22C-9D42-4592-9177-C684C0A6086D}"/>
              </a:ext>
            </a:extLst>
          </p:cNvPr>
          <p:cNvSpPr txBox="1"/>
          <p:nvPr/>
        </p:nvSpPr>
        <p:spPr>
          <a:xfrm>
            <a:off x="378618" y="1531620"/>
            <a:ext cx="426277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 </a:t>
            </a:r>
            <a:r>
              <a:rPr lang="ru-RU" sz="1400" dirty="0" err="1"/>
              <a:t>always</a:t>
            </a:r>
            <a:r>
              <a:rPr lang="ru-RU" sz="1400" dirty="0"/>
              <a:t> @ *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begin</a:t>
            </a:r>
            <a:endParaRPr lang="ru-RU" sz="1400" dirty="0"/>
          </a:p>
          <a:p>
            <a:r>
              <a:rPr lang="ru-RU" sz="1400" dirty="0"/>
              <a:t>   </a:t>
            </a:r>
            <a:r>
              <a:rPr lang="ru-RU" sz="1400" dirty="0" err="1"/>
              <a:t>case</a:t>
            </a:r>
            <a:r>
              <a:rPr lang="ru-RU" sz="1400" dirty="0"/>
              <a:t> (</a:t>
            </a:r>
            <a:r>
              <a:rPr lang="ru-RU" sz="1400" dirty="0" err="1"/>
              <a:t>cmd</a:t>
            </a:r>
            <a:r>
              <a:rPr lang="ru-RU" sz="1400" dirty="0"/>
              <a:t>) </a:t>
            </a:r>
          </a:p>
          <a:p>
            <a:r>
              <a:rPr lang="ru-RU" sz="1400" dirty="0"/>
              <a:t>     `NOP : </a:t>
            </a:r>
            <a:r>
              <a:rPr lang="ru-RU" sz="1400" dirty="0" err="1"/>
              <a:t>newRegA</a:t>
            </a:r>
            <a:r>
              <a:rPr lang="ru-RU" sz="1400" dirty="0"/>
              <a:t> &lt;= </a:t>
            </a:r>
            <a:r>
              <a:rPr lang="ru-RU" sz="1400" dirty="0" err="1"/>
              <a:t>RegA</a:t>
            </a:r>
            <a:r>
              <a:rPr lang="ru-RU" sz="1400" dirty="0"/>
              <a:t>;</a:t>
            </a:r>
          </a:p>
          <a:p>
            <a:r>
              <a:rPr lang="ru-RU" sz="1400" dirty="0"/>
              <a:t>     `BTOA : </a:t>
            </a:r>
            <a:r>
              <a:rPr lang="ru-RU" sz="1400" dirty="0" err="1"/>
              <a:t>newRegA</a:t>
            </a:r>
            <a:r>
              <a:rPr lang="ru-RU" sz="1400" dirty="0"/>
              <a:t> &lt;= </a:t>
            </a:r>
            <a:r>
              <a:rPr lang="ru-RU" sz="1400" dirty="0" err="1"/>
              <a:t>RegB</a:t>
            </a:r>
            <a:r>
              <a:rPr lang="ru-RU" sz="1400" dirty="0"/>
              <a:t>;</a:t>
            </a:r>
          </a:p>
          <a:p>
            <a:r>
              <a:rPr lang="ru-RU" sz="1400" dirty="0"/>
              <a:t>     `ADD : </a:t>
            </a:r>
            <a:r>
              <a:rPr lang="ru-RU" sz="1400" dirty="0" err="1"/>
              <a:t>newRegA</a:t>
            </a:r>
            <a:r>
              <a:rPr lang="ru-RU" sz="1400" dirty="0"/>
              <a:t> &lt;= </a:t>
            </a:r>
            <a:r>
              <a:rPr lang="ru-RU" sz="1400" dirty="0" err="1"/>
              <a:t>RegA</a:t>
            </a:r>
            <a:r>
              <a:rPr lang="ru-RU" sz="1400" dirty="0"/>
              <a:t> + </a:t>
            </a:r>
            <a:r>
              <a:rPr lang="ru-RU" sz="1400" dirty="0" err="1"/>
              <a:t>RegB</a:t>
            </a:r>
            <a:r>
              <a:rPr lang="ru-RU" sz="1400" dirty="0"/>
              <a:t>;</a:t>
            </a:r>
          </a:p>
          <a:p>
            <a:r>
              <a:rPr lang="ru-RU" sz="1400" dirty="0"/>
              <a:t>     `SUB : </a:t>
            </a:r>
            <a:r>
              <a:rPr lang="ru-RU" sz="1400" dirty="0" err="1"/>
              <a:t>newRegA</a:t>
            </a:r>
            <a:r>
              <a:rPr lang="ru-RU" sz="1400" dirty="0"/>
              <a:t> &lt;= </a:t>
            </a:r>
            <a:r>
              <a:rPr lang="ru-RU" sz="1400" dirty="0" err="1"/>
              <a:t>RegA</a:t>
            </a:r>
            <a:r>
              <a:rPr lang="ru-RU" sz="1400" dirty="0"/>
              <a:t> - </a:t>
            </a:r>
            <a:r>
              <a:rPr lang="ru-RU" sz="1400" dirty="0" err="1"/>
              <a:t>RegB</a:t>
            </a:r>
            <a:r>
              <a:rPr lang="ru-RU" sz="1400" dirty="0"/>
              <a:t>;</a:t>
            </a:r>
          </a:p>
          <a:p>
            <a:r>
              <a:rPr lang="ru-RU" sz="1400" dirty="0"/>
              <a:t>     `INSW : </a:t>
            </a:r>
            <a:r>
              <a:rPr lang="ru-RU" sz="1400" dirty="0" err="1"/>
              <a:t>newRegA</a:t>
            </a:r>
            <a:r>
              <a:rPr lang="ru-RU" sz="1400" dirty="0"/>
              <a:t> &lt;= </a:t>
            </a:r>
            <a:r>
              <a:rPr lang="ru-RU" sz="1400" dirty="0" err="1"/>
              <a:t>sw</a:t>
            </a:r>
            <a:r>
              <a:rPr lang="ru-RU" sz="1400" dirty="0"/>
              <a:t>;</a:t>
            </a:r>
          </a:p>
          <a:p>
            <a:r>
              <a:rPr lang="ru-RU" sz="1400" dirty="0"/>
              <a:t>     `READMEM : </a:t>
            </a:r>
            <a:r>
              <a:rPr lang="ru-RU" sz="1400" dirty="0" err="1"/>
              <a:t>newRegA</a:t>
            </a:r>
            <a:r>
              <a:rPr lang="ru-RU" sz="1400" dirty="0"/>
              <a:t> &lt;= </a:t>
            </a:r>
            <a:r>
              <a:rPr lang="ru-RU" sz="1400" dirty="0" err="1"/>
              <a:t>dmem</a:t>
            </a:r>
            <a:r>
              <a:rPr lang="ru-RU" sz="1400" dirty="0"/>
              <a:t>;</a:t>
            </a:r>
          </a:p>
          <a:p>
            <a:r>
              <a:rPr lang="ru-RU" sz="1400" dirty="0"/>
              <a:t>     </a:t>
            </a:r>
            <a:r>
              <a:rPr lang="ru-RU" sz="1400" dirty="0" err="1"/>
              <a:t>default</a:t>
            </a:r>
            <a:r>
              <a:rPr lang="ru-RU" sz="1400" dirty="0"/>
              <a:t> : </a:t>
            </a:r>
            <a:r>
              <a:rPr lang="ru-RU" sz="1400" dirty="0" err="1"/>
              <a:t>newRegA</a:t>
            </a:r>
            <a:r>
              <a:rPr lang="ru-RU" sz="1400" dirty="0"/>
              <a:t> &lt;= </a:t>
            </a:r>
            <a:r>
              <a:rPr lang="ru-RU" sz="1400" dirty="0" err="1"/>
              <a:t>RegA</a:t>
            </a:r>
            <a:r>
              <a:rPr lang="ru-RU" sz="1400" dirty="0"/>
              <a:t>;</a:t>
            </a:r>
          </a:p>
          <a:p>
            <a:r>
              <a:rPr lang="ru-RU" sz="1400" dirty="0"/>
              <a:t>   </a:t>
            </a:r>
            <a:r>
              <a:rPr lang="ru-RU" sz="1400" dirty="0" err="1"/>
              <a:t>endcase</a:t>
            </a:r>
            <a:r>
              <a:rPr lang="ru-RU" sz="1400" dirty="0"/>
              <a:t>  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end</a:t>
            </a:r>
            <a:r>
              <a:rPr lang="ru-RU" sz="1400" dirty="0"/>
              <a:t>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always</a:t>
            </a:r>
            <a:r>
              <a:rPr lang="ru-RU" sz="1400" dirty="0"/>
              <a:t> @ *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begin</a:t>
            </a:r>
            <a:endParaRPr lang="ru-RU" sz="1400" dirty="0"/>
          </a:p>
          <a:p>
            <a:r>
              <a:rPr lang="ru-RU" sz="1400" dirty="0"/>
              <a:t>   </a:t>
            </a:r>
            <a:r>
              <a:rPr lang="ru-RU" sz="1400" dirty="0" err="1"/>
              <a:t>case</a:t>
            </a:r>
            <a:r>
              <a:rPr lang="ru-RU" sz="1400" dirty="0"/>
              <a:t> (</a:t>
            </a:r>
            <a:r>
              <a:rPr lang="ru-RU" sz="1400" dirty="0" err="1"/>
              <a:t>cmd</a:t>
            </a:r>
            <a:r>
              <a:rPr lang="ru-RU" sz="1400" dirty="0"/>
              <a:t>) </a:t>
            </a:r>
          </a:p>
          <a:p>
            <a:r>
              <a:rPr lang="ru-RU" sz="1400" dirty="0"/>
              <a:t>     `NOP : </a:t>
            </a:r>
            <a:r>
              <a:rPr lang="ru-RU" sz="1400" dirty="0" err="1"/>
              <a:t>newRegB</a:t>
            </a:r>
            <a:r>
              <a:rPr lang="ru-RU" sz="1400" dirty="0"/>
              <a:t> &lt;= </a:t>
            </a:r>
            <a:r>
              <a:rPr lang="ru-RU" sz="1400" dirty="0" err="1"/>
              <a:t>RegB</a:t>
            </a:r>
            <a:r>
              <a:rPr lang="ru-RU" sz="1400" dirty="0"/>
              <a:t>;</a:t>
            </a:r>
          </a:p>
          <a:p>
            <a:r>
              <a:rPr lang="ru-RU" sz="1400" dirty="0"/>
              <a:t>     `ATOB : </a:t>
            </a:r>
            <a:r>
              <a:rPr lang="ru-RU" sz="1400" dirty="0" err="1"/>
              <a:t>newRegB</a:t>
            </a:r>
            <a:r>
              <a:rPr lang="ru-RU" sz="1400" dirty="0"/>
              <a:t> &lt;= </a:t>
            </a:r>
            <a:r>
              <a:rPr lang="ru-RU" sz="1400" dirty="0" err="1"/>
              <a:t>RegA</a:t>
            </a:r>
            <a:r>
              <a:rPr lang="ru-RU" sz="1400" dirty="0"/>
              <a:t>;</a:t>
            </a:r>
          </a:p>
          <a:p>
            <a:r>
              <a:rPr lang="ru-RU" sz="1400" dirty="0"/>
              <a:t>     </a:t>
            </a:r>
            <a:r>
              <a:rPr lang="ru-RU" sz="1400" dirty="0" err="1"/>
              <a:t>default</a:t>
            </a:r>
            <a:r>
              <a:rPr lang="ru-RU" sz="1400" dirty="0"/>
              <a:t> : </a:t>
            </a:r>
            <a:r>
              <a:rPr lang="ru-RU" sz="1400" dirty="0" err="1"/>
              <a:t>newRegB</a:t>
            </a:r>
            <a:r>
              <a:rPr lang="ru-RU" sz="1400" dirty="0"/>
              <a:t> &lt;= </a:t>
            </a:r>
            <a:r>
              <a:rPr lang="ru-RU" sz="1400" dirty="0" err="1"/>
              <a:t>RegB</a:t>
            </a:r>
            <a:r>
              <a:rPr lang="ru-RU" sz="1400" dirty="0"/>
              <a:t>;</a:t>
            </a:r>
          </a:p>
          <a:p>
            <a:r>
              <a:rPr lang="ru-RU" sz="1400" dirty="0"/>
              <a:t>   </a:t>
            </a:r>
            <a:r>
              <a:rPr lang="ru-RU" sz="1400" dirty="0" err="1"/>
              <a:t>endcase</a:t>
            </a:r>
            <a:r>
              <a:rPr lang="ru-RU" sz="1400" dirty="0"/>
              <a:t>  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end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253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22E93-7D12-4745-9CC9-CE2E7129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94912C-0D05-4A47-A241-0DE3A3F8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954" y="1825625"/>
            <a:ext cx="5193846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Запись в формате </a:t>
            </a:r>
            <a:r>
              <a:rPr lang="en-US" dirty="0"/>
              <a:t>[</a:t>
            </a:r>
            <a:r>
              <a:rPr lang="en-US" dirty="0" err="1"/>
              <a:t>RegB</a:t>
            </a:r>
            <a:r>
              <a:rPr lang="en-US" dirty="0"/>
              <a:t>] = </a:t>
            </a:r>
            <a:r>
              <a:rPr lang="en-US" dirty="0" err="1"/>
              <a:t>RegA</a:t>
            </a:r>
            <a:endParaRPr lang="en-US" dirty="0"/>
          </a:p>
          <a:p>
            <a:r>
              <a:rPr lang="ru-RU" dirty="0"/>
              <a:t>Чтение производится синхронно. По фронту тактового сигнала данные поступают еще только на выход блока памяти.</a:t>
            </a:r>
          </a:p>
          <a:p>
            <a:r>
              <a:rPr lang="ru-RU" dirty="0"/>
              <a:t>Используется специальный сигнал </a:t>
            </a:r>
            <a:r>
              <a:rPr lang="en-US" dirty="0" err="1"/>
              <a:t>dmem</a:t>
            </a:r>
            <a:r>
              <a:rPr lang="ru-RU" dirty="0"/>
              <a:t>. Требуется связка команд </a:t>
            </a:r>
            <a:r>
              <a:rPr lang="en-US" dirty="0"/>
              <a:t>NOP READMEM</a:t>
            </a:r>
            <a:r>
              <a:rPr lang="ru-RU" dirty="0"/>
              <a:t>, чтобы прочитать память в </a:t>
            </a:r>
            <a:r>
              <a:rPr lang="en-US" dirty="0" err="1"/>
              <a:t>RegA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407AA-32B5-49B2-94D6-726F9A8C4290}"/>
              </a:ext>
            </a:extLst>
          </p:cNvPr>
          <p:cNvSpPr txBox="1"/>
          <p:nvPr/>
        </p:nvSpPr>
        <p:spPr>
          <a:xfrm>
            <a:off x="741929" y="2139247"/>
            <a:ext cx="48546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err="1"/>
              <a:t>always</a:t>
            </a:r>
            <a:r>
              <a:rPr lang="ru-RU" dirty="0"/>
              <a:t> @(posedge clk)</a:t>
            </a:r>
          </a:p>
          <a:p>
            <a:r>
              <a:rPr lang="ru-RU" dirty="0"/>
              <a:t> 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cmd</a:t>
            </a:r>
            <a:r>
              <a:rPr lang="ru-RU" dirty="0"/>
              <a:t> == `WRITEMEM) Data[</a:t>
            </a:r>
            <a:r>
              <a:rPr lang="ru-RU" dirty="0" err="1"/>
              <a:t>RegB</a:t>
            </a:r>
            <a:r>
              <a:rPr lang="ru-RU" dirty="0"/>
              <a:t>] &lt;= </a:t>
            </a:r>
            <a:r>
              <a:rPr lang="ru-RU" dirty="0" err="1"/>
              <a:t>RegA</a:t>
            </a:r>
            <a:r>
              <a:rPr lang="ru-RU" dirty="0"/>
              <a:t>;</a:t>
            </a:r>
          </a:p>
          <a:p>
            <a:r>
              <a:rPr lang="ru-RU" dirty="0"/>
              <a:t>    </a:t>
            </a:r>
            <a:r>
              <a:rPr lang="ru-RU" dirty="0" err="1"/>
              <a:t>dmem</a:t>
            </a:r>
            <a:r>
              <a:rPr lang="ru-RU" dirty="0"/>
              <a:t> &lt;= Data[</a:t>
            </a:r>
            <a:r>
              <a:rPr lang="ru-RU" dirty="0" err="1"/>
              <a:t>RegA</a:t>
            </a:r>
            <a:r>
              <a:rPr lang="ru-RU" dirty="0"/>
              <a:t>];</a:t>
            </a:r>
          </a:p>
          <a:p>
            <a:r>
              <a:rPr lang="ru-RU" dirty="0"/>
              <a:t>  </a:t>
            </a:r>
            <a:r>
              <a:rPr lang="ru-RU" dirty="0" err="1"/>
              <a:t>end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89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4A07-8CA9-4862-9E76-AD187FE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437CF-6CBD-4EB2-BE88-8BFF6AD3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Основы схемотехники процессорного ядра. Преобразование конечного автомата в процессор. Двухтактная архитектура. Регистровая модель и регистровый файл. Арифметико-логическое устройство.</a:t>
            </a:r>
          </a:p>
        </p:txBody>
      </p:sp>
    </p:spTree>
    <p:extLst>
      <p:ext uri="{BB962C8B-B14F-4D97-AF65-F5344CB8AC3E}">
        <p14:creationId xmlns:p14="http://schemas.microsoft.com/office/powerpoint/2010/main" val="203293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8AF34-E7E0-4D9E-B3A6-F2E004C3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Периферийные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A449D-2F5D-4F39-A809-CEA2BDD82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382" y="1825625"/>
            <a:ext cx="5520417" cy="4351338"/>
          </a:xfrm>
        </p:spPr>
        <p:txBody>
          <a:bodyPr/>
          <a:lstStyle/>
          <a:p>
            <a:r>
              <a:rPr lang="ru-RU" dirty="0"/>
              <a:t>Периферийное устройство только одно – регистр для 4 светодиодов (установлены на плате </a:t>
            </a:r>
            <a:r>
              <a:rPr lang="en-US" dirty="0"/>
              <a:t>Arty)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47F4F-7FC0-461E-ADD4-6BAC5BF4F863}"/>
              </a:ext>
            </a:extLst>
          </p:cNvPr>
          <p:cNvSpPr txBox="1"/>
          <p:nvPr/>
        </p:nvSpPr>
        <p:spPr>
          <a:xfrm>
            <a:off x="909297" y="2041569"/>
            <a:ext cx="60966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err="1"/>
              <a:t>always</a:t>
            </a:r>
            <a:r>
              <a:rPr lang="ru-RU" dirty="0"/>
              <a:t> @(posedge clk)</a:t>
            </a:r>
          </a:p>
          <a:p>
            <a:r>
              <a:rPr lang="ru-RU" dirty="0"/>
              <a:t> 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cmd</a:t>
            </a:r>
            <a:r>
              <a:rPr lang="ru-RU" dirty="0"/>
              <a:t> == `OUTLED) </a:t>
            </a:r>
            <a:r>
              <a:rPr lang="ru-RU" dirty="0" err="1"/>
              <a:t>RegLED</a:t>
            </a:r>
            <a:r>
              <a:rPr lang="ru-RU" dirty="0"/>
              <a:t> &lt;= </a:t>
            </a:r>
            <a:r>
              <a:rPr lang="ru-RU" dirty="0" err="1"/>
              <a:t>RegA</a:t>
            </a:r>
            <a:r>
              <a:rPr lang="ru-RU" dirty="0"/>
              <a:t>[3:0];</a:t>
            </a:r>
          </a:p>
          <a:p>
            <a:r>
              <a:rPr lang="ru-RU" dirty="0"/>
              <a:t>  </a:t>
            </a:r>
            <a:r>
              <a:rPr lang="ru-RU" dirty="0" err="1"/>
              <a:t>end</a:t>
            </a:r>
            <a:r>
              <a:rPr lang="ru-RU" dirty="0"/>
              <a:t>      </a:t>
            </a:r>
          </a:p>
          <a:p>
            <a:r>
              <a:rPr lang="ru-RU" dirty="0"/>
              <a:t>       </a:t>
            </a:r>
          </a:p>
          <a:p>
            <a:r>
              <a:rPr lang="ru-RU" dirty="0" err="1"/>
              <a:t>assign</a:t>
            </a:r>
            <a:r>
              <a:rPr lang="ru-RU" dirty="0"/>
              <a:t> </a:t>
            </a:r>
            <a:r>
              <a:rPr lang="ru-RU" dirty="0" err="1"/>
              <a:t>led</a:t>
            </a:r>
            <a:r>
              <a:rPr lang="ru-RU" dirty="0"/>
              <a:t> = </a:t>
            </a:r>
            <a:r>
              <a:rPr lang="ru-RU" dirty="0" err="1"/>
              <a:t>RegLED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845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DD1F9-A42E-44EB-B475-310FEB9D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09023-2839-4308-9D46-3ADDED5C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7" y="1825625"/>
            <a:ext cx="7434943" cy="4351338"/>
          </a:xfrm>
        </p:spPr>
        <p:txBody>
          <a:bodyPr/>
          <a:lstStyle/>
          <a:p>
            <a:r>
              <a:rPr lang="ru-RU" dirty="0"/>
              <a:t>Создается модуль </a:t>
            </a:r>
            <a:r>
              <a:rPr lang="en-US" dirty="0" err="1"/>
              <a:t>cpu_top_tb</a:t>
            </a:r>
            <a:endParaRPr lang="en-US" dirty="0"/>
          </a:p>
          <a:p>
            <a:r>
              <a:rPr lang="ru-RU" dirty="0"/>
              <a:t>Создается копия сигналов</a:t>
            </a:r>
          </a:p>
          <a:p>
            <a:pPr lvl="1"/>
            <a:r>
              <a:rPr lang="ru-RU" dirty="0"/>
              <a:t>Для входов </a:t>
            </a:r>
            <a:r>
              <a:rPr lang="en-US" dirty="0"/>
              <a:t>reg</a:t>
            </a:r>
            <a:r>
              <a:rPr lang="ru-RU" dirty="0"/>
              <a:t> – необходимо записывать в них данные, подаваемые на вход</a:t>
            </a:r>
          </a:p>
          <a:p>
            <a:pPr lvl="1"/>
            <a:r>
              <a:rPr lang="ru-RU" dirty="0"/>
              <a:t>Для выходов </a:t>
            </a:r>
            <a:r>
              <a:rPr lang="en-US" dirty="0"/>
              <a:t>wire</a:t>
            </a:r>
            <a:r>
              <a:rPr lang="ru-RU" dirty="0"/>
              <a:t> – они будут подключены к выходным регистрам процессора для наблюдения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60018-2D5E-4CF1-B290-452FDBD597B3}"/>
              </a:ext>
            </a:extLst>
          </p:cNvPr>
          <p:cNvSpPr txBox="1"/>
          <p:nvPr/>
        </p:nvSpPr>
        <p:spPr>
          <a:xfrm>
            <a:off x="476590" y="1723021"/>
            <a:ext cx="33851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 err="1"/>
              <a:t>module</a:t>
            </a:r>
            <a:r>
              <a:rPr lang="ru-RU" sz="1200" dirty="0"/>
              <a:t> </a:t>
            </a:r>
            <a:r>
              <a:rPr lang="ru-RU" sz="1200" dirty="0" err="1"/>
              <a:t>cpu_top_tb</a:t>
            </a:r>
            <a:r>
              <a:rPr lang="ru-RU" sz="1200" dirty="0"/>
              <a:t>(</a:t>
            </a:r>
          </a:p>
          <a:p>
            <a:r>
              <a:rPr lang="ru-RU" sz="1200" dirty="0"/>
              <a:t>    );</a:t>
            </a:r>
          </a:p>
          <a:p>
            <a:r>
              <a:rPr lang="ru-RU" sz="1200" dirty="0"/>
              <a:t>    </a:t>
            </a:r>
          </a:p>
          <a:p>
            <a:r>
              <a:rPr lang="ru-RU" sz="1200" dirty="0" err="1"/>
              <a:t>reg</a:t>
            </a:r>
            <a:r>
              <a:rPr lang="ru-RU" sz="1200" dirty="0"/>
              <a:t> </a:t>
            </a:r>
            <a:r>
              <a:rPr lang="ru-RU" sz="1200" dirty="0" err="1"/>
              <a:t>clk_in</a:t>
            </a:r>
            <a:r>
              <a:rPr lang="ru-RU" sz="1200" dirty="0"/>
              <a:t>;</a:t>
            </a:r>
          </a:p>
          <a:p>
            <a:r>
              <a:rPr lang="ru-RU" sz="1200" dirty="0" err="1"/>
              <a:t>reg</a:t>
            </a:r>
            <a:r>
              <a:rPr lang="ru-RU" sz="1200" dirty="0"/>
              <a:t> reset;</a:t>
            </a:r>
          </a:p>
          <a:p>
            <a:r>
              <a:rPr lang="ru-RU" sz="1200" dirty="0" err="1"/>
              <a:t>reg</a:t>
            </a:r>
            <a:r>
              <a:rPr lang="ru-RU" sz="1200" dirty="0"/>
              <a:t> </a:t>
            </a:r>
            <a:r>
              <a:rPr lang="ru-RU" sz="1200" dirty="0" err="1"/>
              <a:t>rx</a:t>
            </a:r>
            <a:r>
              <a:rPr lang="ru-RU" sz="1200" dirty="0"/>
              <a:t>;</a:t>
            </a:r>
          </a:p>
          <a:p>
            <a:r>
              <a:rPr lang="ru-RU" sz="1200" dirty="0" err="1"/>
              <a:t>wire</a:t>
            </a:r>
            <a:r>
              <a:rPr lang="ru-RU" sz="1200" dirty="0"/>
              <a:t> </a:t>
            </a:r>
            <a:r>
              <a:rPr lang="ru-RU" sz="1200" dirty="0" err="1"/>
              <a:t>tx</a:t>
            </a:r>
            <a:r>
              <a:rPr lang="ru-RU" sz="1200" dirty="0"/>
              <a:t>;</a:t>
            </a:r>
          </a:p>
          <a:p>
            <a:r>
              <a:rPr lang="ru-RU" sz="1200" dirty="0" err="1"/>
              <a:t>reg</a:t>
            </a:r>
            <a:r>
              <a:rPr lang="ru-RU" sz="1200" dirty="0"/>
              <a:t> [3:0] </a:t>
            </a:r>
            <a:r>
              <a:rPr lang="ru-RU" sz="1200" dirty="0" err="1"/>
              <a:t>sw</a:t>
            </a:r>
            <a:r>
              <a:rPr lang="ru-RU" sz="1200" dirty="0"/>
              <a:t>;</a:t>
            </a:r>
          </a:p>
          <a:p>
            <a:r>
              <a:rPr lang="ru-RU" sz="1200" dirty="0" err="1"/>
              <a:t>wire</a:t>
            </a:r>
            <a:r>
              <a:rPr lang="ru-RU" sz="1200" dirty="0"/>
              <a:t> [3:0] </a:t>
            </a:r>
            <a:r>
              <a:rPr lang="ru-RU" sz="1200" dirty="0" err="1"/>
              <a:t>led</a:t>
            </a:r>
            <a:r>
              <a:rPr lang="ru-RU" sz="1200" dirty="0"/>
              <a:t>;</a:t>
            </a:r>
          </a:p>
          <a:p>
            <a:r>
              <a:rPr lang="ru-RU" sz="1200" dirty="0" err="1"/>
              <a:t>reg</a:t>
            </a:r>
            <a:r>
              <a:rPr lang="ru-RU" sz="1200" dirty="0"/>
              <a:t> </a:t>
            </a:r>
            <a:r>
              <a:rPr lang="ru-RU" sz="1200" dirty="0" err="1"/>
              <a:t>cmdwe</a:t>
            </a:r>
            <a:r>
              <a:rPr lang="ru-RU" sz="1200" dirty="0"/>
              <a:t>;</a:t>
            </a:r>
          </a:p>
          <a:p>
            <a:r>
              <a:rPr lang="ru-RU" sz="1200" dirty="0" err="1"/>
              <a:t>reg</a:t>
            </a:r>
            <a:r>
              <a:rPr lang="ru-RU" sz="1200" dirty="0"/>
              <a:t> [15:0] </a:t>
            </a:r>
            <a:r>
              <a:rPr lang="ru-RU" sz="1200" dirty="0" err="1"/>
              <a:t>cmdaddr</a:t>
            </a:r>
            <a:r>
              <a:rPr lang="ru-RU" sz="1200" dirty="0"/>
              <a:t>;</a:t>
            </a:r>
          </a:p>
          <a:p>
            <a:r>
              <a:rPr lang="ru-RU" sz="1200" dirty="0" err="1"/>
              <a:t>reg</a:t>
            </a:r>
            <a:r>
              <a:rPr lang="ru-RU" sz="1200" dirty="0"/>
              <a:t> [35:0] </a:t>
            </a:r>
            <a:r>
              <a:rPr lang="ru-RU" sz="1200" dirty="0" err="1"/>
              <a:t>cmddata</a:t>
            </a:r>
            <a:r>
              <a:rPr lang="ru-RU" sz="1200" dirty="0"/>
              <a:t>;    </a:t>
            </a:r>
          </a:p>
          <a:p>
            <a:r>
              <a:rPr lang="ru-RU" sz="1200" dirty="0"/>
              <a:t>       </a:t>
            </a:r>
          </a:p>
          <a:p>
            <a:r>
              <a:rPr lang="ru-RU" sz="1200" dirty="0" err="1"/>
              <a:t>cpu_top</a:t>
            </a:r>
            <a:r>
              <a:rPr lang="ru-RU" sz="1200" dirty="0"/>
              <a:t> </a:t>
            </a:r>
            <a:r>
              <a:rPr lang="ru-RU" sz="1200" dirty="0" err="1"/>
              <a:t>uut</a:t>
            </a:r>
            <a:r>
              <a:rPr lang="ru-RU" sz="1200" dirty="0"/>
              <a:t> (</a:t>
            </a:r>
          </a:p>
          <a:p>
            <a:r>
              <a:rPr lang="ru-RU" sz="1200" dirty="0"/>
              <a:t>    .</a:t>
            </a:r>
            <a:r>
              <a:rPr lang="ru-RU" sz="1200" dirty="0" err="1"/>
              <a:t>clk_in</a:t>
            </a:r>
            <a:r>
              <a:rPr lang="ru-RU" sz="1200" dirty="0"/>
              <a:t>(</a:t>
            </a:r>
            <a:r>
              <a:rPr lang="ru-RU" sz="1200" dirty="0" err="1"/>
              <a:t>clk_in</a:t>
            </a:r>
            <a:r>
              <a:rPr lang="ru-RU" sz="1200" dirty="0"/>
              <a:t>),</a:t>
            </a:r>
          </a:p>
          <a:p>
            <a:r>
              <a:rPr lang="ru-RU" sz="1200" dirty="0"/>
              <a:t>    .reset(reset),</a:t>
            </a:r>
          </a:p>
          <a:p>
            <a:r>
              <a:rPr lang="ru-RU" sz="1200" dirty="0"/>
              <a:t>    .</a:t>
            </a:r>
            <a:r>
              <a:rPr lang="ru-RU" sz="1200" dirty="0" err="1"/>
              <a:t>rx</a:t>
            </a:r>
            <a:r>
              <a:rPr lang="ru-RU" sz="1200" dirty="0"/>
              <a:t>(</a:t>
            </a:r>
            <a:r>
              <a:rPr lang="ru-RU" sz="1200" dirty="0" err="1"/>
              <a:t>rx</a:t>
            </a:r>
            <a:r>
              <a:rPr lang="ru-RU" sz="1200" dirty="0"/>
              <a:t>),</a:t>
            </a:r>
          </a:p>
          <a:p>
            <a:r>
              <a:rPr lang="ru-RU" sz="1200" dirty="0"/>
              <a:t>    .</a:t>
            </a:r>
            <a:r>
              <a:rPr lang="ru-RU" sz="1200" dirty="0" err="1"/>
              <a:t>tx</a:t>
            </a:r>
            <a:r>
              <a:rPr lang="ru-RU" sz="1200" dirty="0"/>
              <a:t>(</a:t>
            </a:r>
            <a:r>
              <a:rPr lang="ru-RU" sz="1200" dirty="0" err="1"/>
              <a:t>tx</a:t>
            </a:r>
            <a:r>
              <a:rPr lang="ru-RU" sz="1200" dirty="0"/>
              <a:t>),</a:t>
            </a:r>
          </a:p>
          <a:p>
            <a:r>
              <a:rPr lang="ru-RU" sz="1200" dirty="0"/>
              <a:t>    .</a:t>
            </a:r>
            <a:r>
              <a:rPr lang="ru-RU" sz="1200" dirty="0" err="1"/>
              <a:t>sw</a:t>
            </a:r>
            <a:r>
              <a:rPr lang="ru-RU" sz="1200" dirty="0"/>
              <a:t>(</a:t>
            </a:r>
            <a:r>
              <a:rPr lang="ru-RU" sz="1200" dirty="0" err="1"/>
              <a:t>sw</a:t>
            </a:r>
            <a:r>
              <a:rPr lang="ru-RU" sz="1200" dirty="0"/>
              <a:t>),</a:t>
            </a:r>
          </a:p>
          <a:p>
            <a:r>
              <a:rPr lang="ru-RU" sz="1200" dirty="0"/>
              <a:t>    .</a:t>
            </a:r>
            <a:r>
              <a:rPr lang="ru-RU" sz="1200" dirty="0" err="1"/>
              <a:t>led</a:t>
            </a:r>
            <a:r>
              <a:rPr lang="ru-RU" sz="1200" dirty="0"/>
              <a:t>(</a:t>
            </a:r>
            <a:r>
              <a:rPr lang="ru-RU" sz="1200" dirty="0" err="1"/>
              <a:t>led</a:t>
            </a:r>
            <a:r>
              <a:rPr lang="ru-RU" sz="1200" dirty="0"/>
              <a:t>),</a:t>
            </a:r>
          </a:p>
          <a:p>
            <a:r>
              <a:rPr lang="ru-RU" sz="1200" dirty="0"/>
              <a:t>    </a:t>
            </a:r>
          </a:p>
          <a:p>
            <a:r>
              <a:rPr lang="ru-RU" sz="1200" dirty="0"/>
              <a:t>    .</a:t>
            </a:r>
            <a:r>
              <a:rPr lang="ru-RU" sz="1200" dirty="0" err="1"/>
              <a:t>cmdwe</a:t>
            </a:r>
            <a:r>
              <a:rPr lang="ru-RU" sz="1200" dirty="0"/>
              <a:t>(</a:t>
            </a:r>
            <a:r>
              <a:rPr lang="ru-RU" sz="1200" dirty="0" err="1"/>
              <a:t>cmdwe</a:t>
            </a:r>
            <a:r>
              <a:rPr lang="ru-RU" sz="1200" dirty="0"/>
              <a:t>),</a:t>
            </a:r>
          </a:p>
          <a:p>
            <a:r>
              <a:rPr lang="ru-RU" sz="1200" dirty="0"/>
              <a:t>    .</a:t>
            </a:r>
            <a:r>
              <a:rPr lang="ru-RU" sz="1200" dirty="0" err="1"/>
              <a:t>cmdaddr</a:t>
            </a:r>
            <a:r>
              <a:rPr lang="ru-RU" sz="1200" dirty="0"/>
              <a:t>(</a:t>
            </a:r>
            <a:r>
              <a:rPr lang="ru-RU" sz="1200" dirty="0" err="1"/>
              <a:t>cmdaddr</a:t>
            </a:r>
            <a:r>
              <a:rPr lang="ru-RU" sz="1200" dirty="0"/>
              <a:t>),</a:t>
            </a:r>
          </a:p>
          <a:p>
            <a:r>
              <a:rPr lang="ru-RU" sz="1200" dirty="0"/>
              <a:t>    .</a:t>
            </a:r>
            <a:r>
              <a:rPr lang="ru-RU" sz="1200" dirty="0" err="1"/>
              <a:t>cmddata</a:t>
            </a:r>
            <a:r>
              <a:rPr lang="ru-RU" sz="1200" dirty="0"/>
              <a:t>(</a:t>
            </a:r>
            <a:r>
              <a:rPr lang="ru-RU" sz="1200" dirty="0" err="1"/>
              <a:t>cmddata</a:t>
            </a:r>
            <a:r>
              <a:rPr lang="ru-RU" sz="1200" dirty="0"/>
              <a:t>)</a:t>
            </a:r>
          </a:p>
          <a:p>
            <a:r>
              <a:rPr lang="ru-RU" sz="1200" dirty="0"/>
              <a:t>    );      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0396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A7B81-1D1F-4A89-99C9-A7D6D42E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Процедурные блоки в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51A93-AEFD-483A-9A2A-3E94DEB4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840" y="1825625"/>
            <a:ext cx="7087960" cy="155847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Подается тактовый сигнал (постоянно)</a:t>
            </a:r>
          </a:p>
          <a:p>
            <a:r>
              <a:rPr lang="ru-RU" dirty="0"/>
              <a:t>Подается сброс и устанавливаются неактивные входные сигналы для памяти</a:t>
            </a:r>
          </a:p>
          <a:p>
            <a:r>
              <a:rPr lang="ru-RU" dirty="0"/>
              <a:t>Содержимое памяти программ, инициализируемое файлом «</a:t>
            </a:r>
            <a:r>
              <a:rPr lang="en-US" dirty="0" err="1"/>
              <a:t>program.mem</a:t>
            </a:r>
            <a:r>
              <a:rPr lang="ru-RU" dirty="0"/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DF51D-7E4B-40EB-A3D2-0B4D607C84E6}"/>
              </a:ext>
            </a:extLst>
          </p:cNvPr>
          <p:cNvSpPr txBox="1"/>
          <p:nvPr/>
        </p:nvSpPr>
        <p:spPr>
          <a:xfrm>
            <a:off x="774586" y="1825625"/>
            <a:ext cx="609668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/>
              <a:t>always</a:t>
            </a:r>
            <a:r>
              <a:rPr lang="ru-RU" sz="1600" dirty="0"/>
              <a:t> </a:t>
            </a:r>
          </a:p>
          <a:p>
            <a:r>
              <a:rPr lang="ru-RU" sz="1600" dirty="0" err="1"/>
              <a:t>begin</a:t>
            </a:r>
            <a:endParaRPr lang="ru-RU" sz="1600" dirty="0"/>
          </a:p>
          <a:p>
            <a:r>
              <a:rPr lang="ru-RU" sz="1600" dirty="0"/>
              <a:t>  </a:t>
            </a:r>
            <a:r>
              <a:rPr lang="ru-RU" sz="1600" dirty="0" err="1"/>
              <a:t>clk_in</a:t>
            </a:r>
            <a:r>
              <a:rPr lang="ru-RU" sz="1600" dirty="0"/>
              <a:t> &lt;= 1'b0;</a:t>
            </a:r>
          </a:p>
          <a:p>
            <a:r>
              <a:rPr lang="ru-RU" sz="1600" dirty="0"/>
              <a:t>  #5;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clk_in</a:t>
            </a:r>
            <a:r>
              <a:rPr lang="ru-RU" sz="1600" dirty="0"/>
              <a:t> &lt;= 1'b1;</a:t>
            </a:r>
          </a:p>
          <a:p>
            <a:r>
              <a:rPr lang="ru-RU" sz="1600" dirty="0"/>
              <a:t>  #5;</a:t>
            </a:r>
          </a:p>
          <a:p>
            <a:r>
              <a:rPr lang="ru-RU" sz="1600" dirty="0"/>
              <a:t> </a:t>
            </a:r>
            <a:r>
              <a:rPr lang="ru-RU" sz="1600" dirty="0" err="1"/>
              <a:t>end</a:t>
            </a:r>
            <a:endParaRPr lang="ru-RU" sz="1600" dirty="0"/>
          </a:p>
          <a:p>
            <a:endParaRPr lang="en-US" sz="1600" dirty="0"/>
          </a:p>
          <a:p>
            <a:r>
              <a:rPr lang="en-US" sz="1600" dirty="0"/>
              <a:t>initial begin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rx</a:t>
            </a:r>
            <a:r>
              <a:rPr lang="en-US" sz="1600" dirty="0"/>
              <a:t> &lt;= 1'b1;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sw</a:t>
            </a:r>
            <a:r>
              <a:rPr lang="en-US" sz="1600" dirty="0"/>
              <a:t> &lt;= 4'b0000;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cmdwe</a:t>
            </a:r>
            <a:r>
              <a:rPr lang="en-US" sz="1600" dirty="0"/>
              <a:t> &lt;= 1'b0;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cmdaddr</a:t>
            </a:r>
            <a:r>
              <a:rPr lang="en-US" sz="1600" dirty="0"/>
              <a:t> &lt;= 16'h0000;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cmddata</a:t>
            </a:r>
            <a:r>
              <a:rPr lang="en-US" sz="1600" dirty="0"/>
              <a:t> &lt;= 36'h000000000;</a:t>
            </a:r>
          </a:p>
          <a:p>
            <a:r>
              <a:rPr lang="en-US" sz="1600" dirty="0"/>
              <a:t>  reset &lt;= 1'b1;</a:t>
            </a:r>
          </a:p>
          <a:p>
            <a:r>
              <a:rPr lang="en-US" sz="1600" dirty="0"/>
              <a:t>  #20;</a:t>
            </a:r>
          </a:p>
          <a:p>
            <a:r>
              <a:rPr lang="en-US" sz="1600" dirty="0"/>
              <a:t>  reset &lt;= 1'b0;  </a:t>
            </a:r>
          </a:p>
          <a:p>
            <a:r>
              <a:rPr lang="en-US" sz="1600" dirty="0"/>
              <a:t> end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195FD-F212-429A-BF29-6DCEB304DCD4}"/>
              </a:ext>
            </a:extLst>
          </p:cNvPr>
          <p:cNvSpPr txBox="1"/>
          <p:nvPr/>
        </p:nvSpPr>
        <p:spPr>
          <a:xfrm>
            <a:off x="4962865" y="3703882"/>
            <a:ext cx="60966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100000002</a:t>
            </a:r>
            <a:r>
              <a:rPr lang="en-US" dirty="0"/>
              <a:t>  // </a:t>
            </a:r>
            <a:r>
              <a:rPr lang="en-US" dirty="0" err="1"/>
              <a:t>RegA</a:t>
            </a:r>
            <a:r>
              <a:rPr lang="en-US" dirty="0"/>
              <a:t> = 2</a:t>
            </a:r>
            <a:endParaRPr lang="ru-RU" dirty="0"/>
          </a:p>
          <a:p>
            <a:r>
              <a:rPr lang="ru-RU" dirty="0"/>
              <a:t>000000001</a:t>
            </a:r>
            <a:r>
              <a:rPr lang="en-US" dirty="0"/>
              <a:t>  // B &lt;- A</a:t>
            </a:r>
            <a:endParaRPr lang="ru-RU" dirty="0"/>
          </a:p>
          <a:p>
            <a:r>
              <a:rPr lang="ru-RU" dirty="0"/>
              <a:t>100000003</a:t>
            </a:r>
            <a:r>
              <a:rPr lang="en-US" dirty="0"/>
              <a:t>  // </a:t>
            </a:r>
            <a:r>
              <a:rPr lang="en-US" dirty="0" err="1"/>
              <a:t>RegA</a:t>
            </a:r>
            <a:r>
              <a:rPr lang="en-US" dirty="0"/>
              <a:t> = 3</a:t>
            </a:r>
            <a:endParaRPr lang="ru-RU" dirty="0"/>
          </a:p>
          <a:p>
            <a:r>
              <a:rPr lang="ru-RU" dirty="0"/>
              <a:t>000000003</a:t>
            </a:r>
            <a:r>
              <a:rPr lang="en-US" dirty="0"/>
              <a:t>  // A = A + B</a:t>
            </a:r>
            <a:endParaRPr lang="ru-RU" dirty="0"/>
          </a:p>
          <a:p>
            <a:r>
              <a:rPr lang="ru-RU" dirty="0"/>
              <a:t>000000005</a:t>
            </a:r>
            <a:r>
              <a:rPr lang="en-US" dirty="0"/>
              <a:t>  // A-&gt;LED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00000010</a:t>
            </a:r>
            <a:r>
              <a:rPr lang="en-US" dirty="0"/>
              <a:t>  // call 0x10</a:t>
            </a:r>
            <a:endParaRPr lang="ru-RU" dirty="0"/>
          </a:p>
          <a:p>
            <a:r>
              <a:rPr lang="ru-RU" dirty="0"/>
              <a:t>000000000</a:t>
            </a:r>
            <a:r>
              <a:rPr lang="en-US" dirty="0"/>
              <a:t>  // </a:t>
            </a:r>
            <a:r>
              <a:rPr lang="en-US" dirty="0" err="1"/>
              <a:t>nop</a:t>
            </a:r>
            <a:endParaRPr lang="ru-RU" dirty="0"/>
          </a:p>
          <a:p>
            <a:r>
              <a:rPr lang="ru-RU" dirty="0"/>
              <a:t>@10 </a:t>
            </a:r>
          </a:p>
          <a:p>
            <a:r>
              <a:rPr lang="ru-RU" dirty="0"/>
              <a:t>000000009</a:t>
            </a:r>
            <a:r>
              <a:rPr lang="en-US" dirty="0"/>
              <a:t>  // RET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15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AAFA3-1011-4469-90D3-05FF0EA7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39" y="83457"/>
            <a:ext cx="10515600" cy="1325563"/>
          </a:xfrm>
        </p:spPr>
        <p:txBody>
          <a:bodyPr/>
          <a:lstStyle/>
          <a:p>
            <a:r>
              <a:rPr lang="ru-RU" dirty="0"/>
              <a:t>Результаты моделирования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DC94DC-4FA1-475A-BB19-03EF84696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533" b="50542"/>
          <a:stretch/>
        </p:blipFill>
        <p:spPr>
          <a:xfrm>
            <a:off x="201593" y="1657179"/>
            <a:ext cx="11869463" cy="3951685"/>
          </a:xfrm>
        </p:spPr>
      </p:pic>
    </p:spTree>
    <p:extLst>
      <p:ext uri="{BB962C8B-B14F-4D97-AF65-F5344CB8AC3E}">
        <p14:creationId xmlns:p14="http://schemas.microsoft.com/office/powerpoint/2010/main" val="101387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70DF9-02DB-4BF3-BA7B-7E185A07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упрощено в этом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E607D-9468-46E6-BBFE-4D401D38B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Два регистра. Обычно используется больше и они организованы в виде группы («регистровый файл»).</a:t>
            </a:r>
          </a:p>
          <a:p>
            <a:r>
              <a:rPr lang="ru-RU" dirty="0"/>
              <a:t>При переходе к новому адресу все еще считывается команда с адреса </a:t>
            </a:r>
            <a:r>
              <a:rPr lang="en-US" dirty="0"/>
              <a:t>pc + 1</a:t>
            </a:r>
            <a:r>
              <a:rPr lang="ru-RU" dirty="0"/>
              <a:t> (команда </a:t>
            </a:r>
            <a:r>
              <a:rPr lang="en-US" dirty="0" err="1"/>
              <a:t>jmp</a:t>
            </a:r>
            <a:r>
              <a:rPr lang="ru-RU" dirty="0"/>
              <a:t> выполняется переписывая </a:t>
            </a:r>
            <a:r>
              <a:rPr lang="en-US" dirty="0"/>
              <a:t>pc</a:t>
            </a:r>
            <a:r>
              <a:rPr lang="ru-RU" dirty="0"/>
              <a:t>, в это время из памяти команд читается </a:t>
            </a:r>
            <a:r>
              <a:rPr lang="en-US" dirty="0"/>
              <a:t>[pc + 1]</a:t>
            </a:r>
            <a:r>
              <a:rPr lang="ru-RU" dirty="0"/>
              <a:t>). Это очень простое поведение («отложенный переход»). Для программиста выглядит необычно – следующая за переходом команда тоже выполняется. Это допустимый, но не единственный вариант.</a:t>
            </a:r>
          </a:p>
          <a:p>
            <a:r>
              <a:rPr lang="ru-RU" dirty="0"/>
              <a:t>Регистр адреса возврата – требуется стек возвратов.</a:t>
            </a:r>
          </a:p>
          <a:p>
            <a:r>
              <a:rPr lang="ru-RU" dirty="0"/>
              <a:t>АЛУ содержит мало команд, но это не является архитектурной проблемой. Можно достаточно просто добавить команды, расширив оператор </a:t>
            </a:r>
            <a:r>
              <a:rPr lang="en-US" dirty="0"/>
              <a:t>case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92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8905D-49F2-4DFF-B0A8-12B509BC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14" y="365125"/>
            <a:ext cx="6690632" cy="1325563"/>
          </a:xfrm>
        </p:spPr>
        <p:txBody>
          <a:bodyPr/>
          <a:lstStyle/>
          <a:p>
            <a:r>
              <a:rPr lang="ru-RU" dirty="0"/>
              <a:t>Что делать?...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BFAA6-45CF-41EF-A78E-6C2B3D08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14" y="1608364"/>
            <a:ext cx="10145486" cy="4772706"/>
          </a:xfrm>
        </p:spPr>
        <p:txBody>
          <a:bodyPr>
            <a:normAutofit/>
          </a:bodyPr>
          <a:lstStyle/>
          <a:p>
            <a:r>
              <a:rPr lang="ru-RU" dirty="0"/>
              <a:t>Важно начинать с общей регистровой структуры и формата команды. Следующая лекция – систематизация этих вопросов.</a:t>
            </a:r>
          </a:p>
          <a:p>
            <a:r>
              <a:rPr lang="ru-RU" dirty="0"/>
              <a:t>Описание «от выходов» </a:t>
            </a:r>
            <a:r>
              <a:rPr lang="en-US" dirty="0"/>
              <a:t>- always @ (</a:t>
            </a:r>
            <a:r>
              <a:rPr lang="en-US" dirty="0" err="1"/>
              <a:t>posedge</a:t>
            </a:r>
            <a:r>
              <a:rPr lang="en-US" dirty="0"/>
              <a:t> clk) reg &lt;= </a:t>
            </a:r>
            <a:r>
              <a:rPr lang="en-US" dirty="0" err="1"/>
              <a:t>newreg</a:t>
            </a:r>
            <a:r>
              <a:rPr lang="en-US" dirty="0"/>
              <a:t>;</a:t>
            </a:r>
          </a:p>
          <a:p>
            <a:r>
              <a:rPr lang="ru-RU" dirty="0"/>
              <a:t>Удобнее начинать с поведения счетчика команд и загрузки литералов, они сильнее влияют на свойства процессора</a:t>
            </a:r>
          </a:p>
          <a:p>
            <a:r>
              <a:rPr lang="ru-RU" dirty="0"/>
              <a:t>Моделирование на системном уровне </a:t>
            </a:r>
          </a:p>
          <a:p>
            <a:pPr lvl="1"/>
            <a:r>
              <a:rPr lang="ru-RU" dirty="0"/>
              <a:t>Память заполняется программой</a:t>
            </a:r>
          </a:p>
          <a:p>
            <a:pPr lvl="1"/>
            <a:r>
              <a:rPr lang="ru-RU" dirty="0"/>
              <a:t>Подается тактовый сигнал</a:t>
            </a:r>
          </a:p>
          <a:p>
            <a:pPr lvl="1"/>
            <a:r>
              <a:rPr lang="ru-RU" dirty="0"/>
              <a:t>Подается сброс</a:t>
            </a:r>
          </a:p>
          <a:p>
            <a:pPr lvl="1"/>
            <a:r>
              <a:rPr lang="ru-RU" dirty="0"/>
              <a:t>Наблюдаем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7C9B5-522B-48A3-8F57-A40D3DD15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" y="64796"/>
            <a:ext cx="1590006" cy="17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9012B-2479-47BE-A87A-6A2BF293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КА к процессору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E0EBAD-104F-4757-982A-82E00167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622" y="1825625"/>
            <a:ext cx="6055178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Конечный автомат реагирует на входные воздействия вполне определенным образом – согласно своей схеме</a:t>
            </a:r>
          </a:p>
          <a:p>
            <a:r>
              <a:rPr lang="ru-RU" dirty="0"/>
              <a:t>Чтобы изменить реакцию КА, нужно изменить его схему</a:t>
            </a:r>
          </a:p>
          <a:p>
            <a:r>
              <a:rPr lang="ru-RU" dirty="0"/>
              <a:t>Если «новое состояние» будет читать ячейку памяти, в такой памяти можно задавать новые таблицы переходов между состояниями</a:t>
            </a:r>
          </a:p>
          <a:p>
            <a:r>
              <a:rPr lang="ru-RU" dirty="0"/>
              <a:t>Получился процессор – КА, который может переходить между состояниями, но последовательность переходов не фиксируется, а задается памятью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047538-8966-49F6-8D91-9D3B0F0225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5" y="3595232"/>
            <a:ext cx="3951605" cy="26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B60499-0822-47D1-BD5D-B8B88ECF89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951606" cy="13140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74AF975B-D955-4D0E-878B-556E4F502EC7}"/>
              </a:ext>
            </a:extLst>
          </p:cNvPr>
          <p:cNvSpPr/>
          <p:nvPr/>
        </p:nvSpPr>
        <p:spPr>
          <a:xfrm>
            <a:off x="2375807" y="3004716"/>
            <a:ext cx="510268" cy="42428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93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C5BFC-2B1D-4012-82B6-4652327C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45D6C-8D69-49DB-A31C-922AD4B1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7767"/>
            <a:ext cx="10515600" cy="2809195"/>
          </a:xfrm>
        </p:spPr>
        <p:txBody>
          <a:bodyPr/>
          <a:lstStyle/>
          <a:p>
            <a:r>
              <a:rPr lang="ru-RU" dirty="0"/>
              <a:t>В основе процессора лежит машина Тьюринга (МТ) – «лента с символами»</a:t>
            </a:r>
          </a:p>
          <a:p>
            <a:r>
              <a:rPr lang="ru-RU" dirty="0"/>
              <a:t>У ленты есть указатель. На каждом шаге МТ может заменить символ под указателем и переместить указатель.</a:t>
            </a:r>
          </a:p>
          <a:p>
            <a:r>
              <a:rPr lang="ru-RU" dirty="0"/>
              <a:t>Правила замены символа и перемещения указателя определяют возможности процессора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1B4DC0C-1F83-4C84-8C43-C72C6DEC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0532"/>
              </p:ext>
            </p:extLst>
          </p:nvPr>
        </p:nvGraphicFramePr>
        <p:xfrm>
          <a:off x="737961" y="197296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708231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4552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28925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40912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6405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01994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3116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694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63012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1E9E56-8A5F-4410-85BD-42AA4DCEA4DB}"/>
              </a:ext>
            </a:extLst>
          </p:cNvPr>
          <p:cNvSpPr/>
          <p:nvPr/>
        </p:nvSpPr>
        <p:spPr>
          <a:xfrm>
            <a:off x="3824968" y="2828925"/>
            <a:ext cx="1020536" cy="42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2D6E6146-6F21-47B7-94D4-AD1C4AAD596A}"/>
              </a:ext>
            </a:extLst>
          </p:cNvPr>
          <p:cNvSpPr/>
          <p:nvPr/>
        </p:nvSpPr>
        <p:spPr>
          <a:xfrm rot="16200000">
            <a:off x="4088595" y="2444125"/>
            <a:ext cx="493283" cy="2926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DD3A15BD-C5ED-422D-9181-0A9D36B4BBCC}"/>
              </a:ext>
            </a:extLst>
          </p:cNvPr>
          <p:cNvSpPr/>
          <p:nvPr/>
        </p:nvSpPr>
        <p:spPr>
          <a:xfrm>
            <a:off x="5106761" y="2877910"/>
            <a:ext cx="1077686" cy="33065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B2753-E4F7-4A88-AB22-AB0460BA2BA5}"/>
              </a:ext>
            </a:extLst>
          </p:cNvPr>
          <p:cNvSpPr txBox="1"/>
          <p:nvPr/>
        </p:nvSpPr>
        <p:spPr>
          <a:xfrm>
            <a:off x="3157005" y="2253136"/>
            <a:ext cx="107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Замена символа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3582A-70A8-4699-A9A3-E16A034C91D1}"/>
              </a:ext>
            </a:extLst>
          </p:cNvPr>
          <p:cNvSpPr txBox="1"/>
          <p:nvPr/>
        </p:nvSpPr>
        <p:spPr>
          <a:xfrm>
            <a:off x="5173573" y="2493187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Перемещение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11170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CE6DF-1CD4-4E24-B6AF-7DD2FF2F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0498D-3A4F-4ABE-8777-E04A132C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456" y="1825625"/>
            <a:ext cx="6063343" cy="4351338"/>
          </a:xfrm>
        </p:spPr>
        <p:txBody>
          <a:bodyPr/>
          <a:lstStyle/>
          <a:p>
            <a:r>
              <a:rPr lang="ru-RU" dirty="0"/>
              <a:t>Архитектура системы команд (АСК) – какие команды есть у процессора</a:t>
            </a:r>
          </a:p>
          <a:p>
            <a:r>
              <a:rPr lang="ru-RU" dirty="0"/>
              <a:t>Микроархитектура – как эти команды выполняются на аппаратном уровне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186D086B-0FF5-4925-9A13-79DE20D6F208}"/>
              </a:ext>
            </a:extLst>
          </p:cNvPr>
          <p:cNvSpPr/>
          <p:nvPr/>
        </p:nvSpPr>
        <p:spPr>
          <a:xfrm>
            <a:off x="1873703" y="1918606"/>
            <a:ext cx="1865539" cy="119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Процессор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9153208-DEAB-4C2C-B00A-ACC8251A4926}"/>
              </a:ext>
            </a:extLst>
          </p:cNvPr>
          <p:cNvSpPr/>
          <p:nvPr/>
        </p:nvSpPr>
        <p:spPr>
          <a:xfrm>
            <a:off x="3008538" y="3490232"/>
            <a:ext cx="1865539" cy="11960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Микроархитектура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CE537CE-F849-434E-BD22-21B7E1E4CE92}"/>
              </a:ext>
            </a:extLst>
          </p:cNvPr>
          <p:cNvSpPr/>
          <p:nvPr/>
        </p:nvSpPr>
        <p:spPr>
          <a:xfrm>
            <a:off x="530679" y="3490232"/>
            <a:ext cx="2061481" cy="1196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Архитектура системы команд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79E0DCF-0D8E-42FC-8DFB-94745BB1F9B6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3466040" y="2939514"/>
            <a:ext cx="475268" cy="550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4F3C494-1FDF-4BB8-880D-FF33F6D62766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1561420" y="2939514"/>
            <a:ext cx="585485" cy="550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0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2282F-9900-4EFA-B41B-F31CEEC6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608199-E9A3-442E-B886-9D93FE3FB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825625"/>
            <a:ext cx="5295900" cy="4351338"/>
          </a:xfrm>
        </p:spPr>
        <p:txBody>
          <a:bodyPr/>
          <a:lstStyle/>
          <a:p>
            <a:r>
              <a:rPr lang="ru-RU" dirty="0"/>
              <a:t>Указатель на команды </a:t>
            </a:r>
            <a:r>
              <a:rPr lang="en-US" dirty="0"/>
              <a:t>– Program Counter (PC)</a:t>
            </a:r>
            <a:endParaRPr lang="ru-RU" dirty="0"/>
          </a:p>
          <a:p>
            <a:r>
              <a:rPr lang="ru-RU" dirty="0"/>
              <a:t>Память работает по фронту тактового сигнала. По каждому фронту </a:t>
            </a:r>
            <a:r>
              <a:rPr lang="en-US" dirty="0"/>
              <a:t>PC</a:t>
            </a:r>
            <a:r>
              <a:rPr lang="ru-RU" dirty="0"/>
              <a:t> позволяет прочитать соответствующую команду</a:t>
            </a:r>
          </a:p>
          <a:p>
            <a:endParaRPr lang="ru-RU" dirty="0"/>
          </a:p>
        </p:txBody>
      </p:sp>
      <p:sp>
        <p:nvSpPr>
          <p:cNvPr id="4" name="Блок-схема: внутренняя память 3">
            <a:extLst>
              <a:ext uri="{FF2B5EF4-FFF2-40B4-BE49-F238E27FC236}">
                <a16:creationId xmlns:a16="http://schemas.microsoft.com/office/drawing/2014/main" id="{F0EA0971-620D-4C11-8B58-B8A215B48017}"/>
              </a:ext>
            </a:extLst>
          </p:cNvPr>
          <p:cNvSpPr/>
          <p:nvPr/>
        </p:nvSpPr>
        <p:spPr>
          <a:xfrm>
            <a:off x="1555297" y="2249260"/>
            <a:ext cx="1555297" cy="1469571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Память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B1FE6BF-FA20-4083-9E15-0E154BA44C3F}"/>
              </a:ext>
            </a:extLst>
          </p:cNvPr>
          <p:cNvCxnSpPr/>
          <p:nvPr/>
        </p:nvCxnSpPr>
        <p:spPr>
          <a:xfrm>
            <a:off x="838200" y="3535136"/>
            <a:ext cx="717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EF2E0A-3528-4429-AD9E-F79399B8436C}"/>
              </a:ext>
            </a:extLst>
          </p:cNvPr>
          <p:cNvSpPr txBox="1"/>
          <p:nvPr/>
        </p:nvSpPr>
        <p:spPr>
          <a:xfrm>
            <a:off x="649061" y="3179989"/>
            <a:ext cx="52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ru-RU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DD0205A8-98D9-4395-8C43-9DE045E30102}"/>
              </a:ext>
            </a:extLst>
          </p:cNvPr>
          <p:cNvSpPr/>
          <p:nvPr/>
        </p:nvSpPr>
        <p:spPr>
          <a:xfrm>
            <a:off x="649061" y="2437039"/>
            <a:ext cx="906236" cy="436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ru-RU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E0857779-09D6-467F-B69C-FB5F62B66553}"/>
              </a:ext>
            </a:extLst>
          </p:cNvPr>
          <p:cNvSpPr/>
          <p:nvPr/>
        </p:nvSpPr>
        <p:spPr>
          <a:xfrm>
            <a:off x="3110594" y="2437039"/>
            <a:ext cx="906236" cy="4367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Cmd</a:t>
            </a:r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67EFA74-69EB-42CA-9711-29C83CCD5811}"/>
              </a:ext>
            </a:extLst>
          </p:cNvPr>
          <p:cNvCxnSpPr/>
          <p:nvPr/>
        </p:nvCxnSpPr>
        <p:spPr>
          <a:xfrm>
            <a:off x="1412927" y="4729830"/>
            <a:ext cx="418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E511E3F-A8C0-4E90-A062-B0FA162FE116}"/>
              </a:ext>
            </a:extLst>
          </p:cNvPr>
          <p:cNvCxnSpPr/>
          <p:nvPr/>
        </p:nvCxnSpPr>
        <p:spPr>
          <a:xfrm>
            <a:off x="1831347" y="4260383"/>
            <a:ext cx="418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E62AA54-179B-4D98-84DD-43EA2D58AB3D}"/>
              </a:ext>
            </a:extLst>
          </p:cNvPr>
          <p:cNvCxnSpPr>
            <a:cxnSpLocks/>
          </p:cNvCxnSpPr>
          <p:nvPr/>
        </p:nvCxnSpPr>
        <p:spPr>
          <a:xfrm>
            <a:off x="1831347" y="4260383"/>
            <a:ext cx="0" cy="469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88F1101-23F7-4586-AD9B-0B71ECB02319}"/>
              </a:ext>
            </a:extLst>
          </p:cNvPr>
          <p:cNvCxnSpPr/>
          <p:nvPr/>
        </p:nvCxnSpPr>
        <p:spPr>
          <a:xfrm>
            <a:off x="2249767" y="4729830"/>
            <a:ext cx="418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4A174B8-457D-45E8-91B3-C4D74EFC8859}"/>
              </a:ext>
            </a:extLst>
          </p:cNvPr>
          <p:cNvCxnSpPr>
            <a:cxnSpLocks/>
          </p:cNvCxnSpPr>
          <p:nvPr/>
        </p:nvCxnSpPr>
        <p:spPr>
          <a:xfrm>
            <a:off x="2249767" y="4260383"/>
            <a:ext cx="0" cy="469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1DA3924-0A5F-43D1-ABC3-D4A736A266DA}"/>
              </a:ext>
            </a:extLst>
          </p:cNvPr>
          <p:cNvCxnSpPr/>
          <p:nvPr/>
        </p:nvCxnSpPr>
        <p:spPr>
          <a:xfrm>
            <a:off x="2660022" y="4260383"/>
            <a:ext cx="418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436A8F9-9980-4577-9AEB-286D1FC1843F}"/>
              </a:ext>
            </a:extLst>
          </p:cNvPr>
          <p:cNvCxnSpPr>
            <a:cxnSpLocks/>
          </p:cNvCxnSpPr>
          <p:nvPr/>
        </p:nvCxnSpPr>
        <p:spPr>
          <a:xfrm>
            <a:off x="2660022" y="4260383"/>
            <a:ext cx="0" cy="469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3EACD07-625B-4457-91B8-AD5A2EC8304B}"/>
              </a:ext>
            </a:extLst>
          </p:cNvPr>
          <p:cNvCxnSpPr/>
          <p:nvPr/>
        </p:nvCxnSpPr>
        <p:spPr>
          <a:xfrm>
            <a:off x="3078442" y="4729830"/>
            <a:ext cx="418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F97AF9D-F80F-463D-8B93-7F65BF24F44E}"/>
              </a:ext>
            </a:extLst>
          </p:cNvPr>
          <p:cNvCxnSpPr>
            <a:cxnSpLocks/>
          </p:cNvCxnSpPr>
          <p:nvPr/>
        </p:nvCxnSpPr>
        <p:spPr>
          <a:xfrm>
            <a:off x="3078442" y="4260383"/>
            <a:ext cx="0" cy="469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06925AD-A223-4896-B873-1B1CC1A72994}"/>
              </a:ext>
            </a:extLst>
          </p:cNvPr>
          <p:cNvCxnSpPr/>
          <p:nvPr/>
        </p:nvCxnSpPr>
        <p:spPr>
          <a:xfrm>
            <a:off x="3488697" y="4260383"/>
            <a:ext cx="418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067B497-B861-4B46-9A1B-BCA76BC91074}"/>
              </a:ext>
            </a:extLst>
          </p:cNvPr>
          <p:cNvCxnSpPr>
            <a:cxnSpLocks/>
          </p:cNvCxnSpPr>
          <p:nvPr/>
        </p:nvCxnSpPr>
        <p:spPr>
          <a:xfrm>
            <a:off x="3488697" y="4260383"/>
            <a:ext cx="0" cy="469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C68D146-FC9B-475E-B1E2-582B646DE79B}"/>
              </a:ext>
            </a:extLst>
          </p:cNvPr>
          <p:cNvCxnSpPr/>
          <p:nvPr/>
        </p:nvCxnSpPr>
        <p:spPr>
          <a:xfrm>
            <a:off x="3907117" y="4729830"/>
            <a:ext cx="418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ADA07B2-AEDE-46C1-8029-D31E9DB3DA07}"/>
              </a:ext>
            </a:extLst>
          </p:cNvPr>
          <p:cNvCxnSpPr>
            <a:cxnSpLocks/>
          </p:cNvCxnSpPr>
          <p:nvPr/>
        </p:nvCxnSpPr>
        <p:spPr>
          <a:xfrm>
            <a:off x="3907117" y="4260383"/>
            <a:ext cx="0" cy="469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242BA7-A829-4F6C-84FE-CA66A064BD3B}"/>
              </a:ext>
            </a:extLst>
          </p:cNvPr>
          <p:cNvSpPr txBox="1"/>
          <p:nvPr/>
        </p:nvSpPr>
        <p:spPr>
          <a:xfrm>
            <a:off x="575583" y="4360498"/>
            <a:ext cx="52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9BC2FD-4A79-4B35-A578-62E0DF6E290B}"/>
              </a:ext>
            </a:extLst>
          </p:cNvPr>
          <p:cNvSpPr txBox="1"/>
          <p:nvPr/>
        </p:nvSpPr>
        <p:spPr>
          <a:xfrm>
            <a:off x="-2034" y="5236601"/>
            <a:ext cx="129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 = PC</a:t>
            </a:r>
            <a:endParaRPr lang="ru-RU" dirty="0"/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C2E98841-4D86-4013-B131-EBCD4769357B}"/>
              </a:ext>
            </a:extLst>
          </p:cNvPr>
          <p:cNvSpPr/>
          <p:nvPr/>
        </p:nvSpPr>
        <p:spPr>
          <a:xfrm>
            <a:off x="1115951" y="5222417"/>
            <a:ext cx="833778" cy="45602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309CA630-03D5-4CB0-BCFC-6AC34B220E65}"/>
              </a:ext>
            </a:extLst>
          </p:cNvPr>
          <p:cNvSpPr/>
          <p:nvPr/>
        </p:nvSpPr>
        <p:spPr>
          <a:xfrm>
            <a:off x="1740519" y="5222417"/>
            <a:ext cx="1066460" cy="45602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164670AB-215A-41DB-A9AE-C3469BB3C6B7}"/>
              </a:ext>
            </a:extLst>
          </p:cNvPr>
          <p:cNvSpPr/>
          <p:nvPr/>
        </p:nvSpPr>
        <p:spPr>
          <a:xfrm>
            <a:off x="2574297" y="5220655"/>
            <a:ext cx="1066460" cy="45602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32" name="Трапеция 31">
            <a:extLst>
              <a:ext uri="{FF2B5EF4-FFF2-40B4-BE49-F238E27FC236}">
                <a16:creationId xmlns:a16="http://schemas.microsoft.com/office/drawing/2014/main" id="{62FCA6A2-2FAF-48CC-B4CF-7731EFC1F6FD}"/>
              </a:ext>
            </a:extLst>
          </p:cNvPr>
          <p:cNvSpPr/>
          <p:nvPr/>
        </p:nvSpPr>
        <p:spPr>
          <a:xfrm>
            <a:off x="3408075" y="5220655"/>
            <a:ext cx="1066460" cy="45602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FC9A22E9-C4F4-4527-9B9E-938FD9D23179}"/>
              </a:ext>
            </a:extLst>
          </p:cNvPr>
          <p:cNvSpPr/>
          <p:nvPr/>
        </p:nvSpPr>
        <p:spPr>
          <a:xfrm>
            <a:off x="1724706" y="5914727"/>
            <a:ext cx="1016456" cy="456026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Cmd0</a:t>
            </a:r>
            <a:endParaRPr lang="ru-RU" dirty="0"/>
          </a:p>
        </p:txBody>
      </p:sp>
      <p:sp>
        <p:nvSpPr>
          <p:cNvPr id="34" name="Трапеция 33">
            <a:extLst>
              <a:ext uri="{FF2B5EF4-FFF2-40B4-BE49-F238E27FC236}">
                <a16:creationId xmlns:a16="http://schemas.microsoft.com/office/drawing/2014/main" id="{535BB54A-9734-4164-ADEA-BC854260042E}"/>
              </a:ext>
            </a:extLst>
          </p:cNvPr>
          <p:cNvSpPr/>
          <p:nvPr/>
        </p:nvSpPr>
        <p:spPr>
          <a:xfrm>
            <a:off x="2508480" y="5916489"/>
            <a:ext cx="1066460" cy="456026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Cmd1</a:t>
            </a:r>
            <a:endParaRPr lang="ru-RU" dirty="0"/>
          </a:p>
        </p:txBody>
      </p:sp>
      <p:sp>
        <p:nvSpPr>
          <p:cNvPr id="35" name="Трапеция 34">
            <a:extLst>
              <a:ext uri="{FF2B5EF4-FFF2-40B4-BE49-F238E27FC236}">
                <a16:creationId xmlns:a16="http://schemas.microsoft.com/office/drawing/2014/main" id="{BFBB900B-7C95-47D6-B4EC-8D8F01243F5A}"/>
              </a:ext>
            </a:extLst>
          </p:cNvPr>
          <p:cNvSpPr/>
          <p:nvPr/>
        </p:nvSpPr>
        <p:spPr>
          <a:xfrm>
            <a:off x="3342258" y="5914727"/>
            <a:ext cx="1066460" cy="456026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Cmd2</a:t>
            </a:r>
            <a:endParaRPr lang="ru-RU" dirty="0"/>
          </a:p>
        </p:txBody>
      </p:sp>
      <p:sp>
        <p:nvSpPr>
          <p:cNvPr id="36" name="Трапеция 35">
            <a:extLst>
              <a:ext uri="{FF2B5EF4-FFF2-40B4-BE49-F238E27FC236}">
                <a16:creationId xmlns:a16="http://schemas.microsoft.com/office/drawing/2014/main" id="{DF1A4B64-B34F-4576-9E1A-61040265505E}"/>
              </a:ext>
            </a:extLst>
          </p:cNvPr>
          <p:cNvSpPr/>
          <p:nvPr/>
        </p:nvSpPr>
        <p:spPr>
          <a:xfrm>
            <a:off x="4176036" y="5914727"/>
            <a:ext cx="1066460" cy="456026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Cmd3</a:t>
            </a:r>
            <a:endParaRPr lang="ru-RU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5D8F7AA7-DF27-4FC5-85D8-F88C16B62A0C}"/>
              </a:ext>
            </a:extLst>
          </p:cNvPr>
          <p:cNvCxnSpPr/>
          <p:nvPr/>
        </p:nvCxnSpPr>
        <p:spPr>
          <a:xfrm>
            <a:off x="1831347" y="4759779"/>
            <a:ext cx="0" cy="4082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A1790D6-AEBC-4997-9E50-4CFC6958BCD3}"/>
              </a:ext>
            </a:extLst>
          </p:cNvPr>
          <p:cNvCxnSpPr/>
          <p:nvPr/>
        </p:nvCxnSpPr>
        <p:spPr>
          <a:xfrm>
            <a:off x="2660022" y="4759779"/>
            <a:ext cx="0" cy="4082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D5D38107-A60E-4F36-98AA-43E8A3C0C8F3}"/>
              </a:ext>
            </a:extLst>
          </p:cNvPr>
          <p:cNvCxnSpPr/>
          <p:nvPr/>
        </p:nvCxnSpPr>
        <p:spPr>
          <a:xfrm>
            <a:off x="3483080" y="4759779"/>
            <a:ext cx="0" cy="4082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AA7BD73-6E8C-43C6-90ED-CFDC45F59C8A}"/>
              </a:ext>
            </a:extLst>
          </p:cNvPr>
          <p:cNvCxnSpPr>
            <a:cxnSpLocks/>
          </p:cNvCxnSpPr>
          <p:nvPr/>
        </p:nvCxnSpPr>
        <p:spPr>
          <a:xfrm>
            <a:off x="1657350" y="5506811"/>
            <a:ext cx="173997" cy="407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49DC959-0E90-42D5-8BEC-B899C38DFED8}"/>
              </a:ext>
            </a:extLst>
          </p:cNvPr>
          <p:cNvCxnSpPr>
            <a:cxnSpLocks/>
          </p:cNvCxnSpPr>
          <p:nvPr/>
        </p:nvCxnSpPr>
        <p:spPr>
          <a:xfrm>
            <a:off x="2388054" y="5506811"/>
            <a:ext cx="280133" cy="407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6AF82B-FEA7-4F57-AA41-330207994ABA}"/>
              </a:ext>
            </a:extLst>
          </p:cNvPr>
          <p:cNvCxnSpPr>
            <a:cxnSpLocks/>
          </p:cNvCxnSpPr>
          <p:nvPr/>
        </p:nvCxnSpPr>
        <p:spPr>
          <a:xfrm>
            <a:off x="3214956" y="5505049"/>
            <a:ext cx="280133" cy="407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8012A82-B513-4F43-9534-B76457D581CE}"/>
              </a:ext>
            </a:extLst>
          </p:cNvPr>
          <p:cNvCxnSpPr>
            <a:cxnSpLocks/>
          </p:cNvCxnSpPr>
          <p:nvPr/>
        </p:nvCxnSpPr>
        <p:spPr>
          <a:xfrm>
            <a:off x="4052044" y="5505049"/>
            <a:ext cx="280133" cy="407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E0016-E0C0-41E4-AC49-142EE51B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исполнения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0F037-09D7-4DD1-9F92-67974401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825625"/>
            <a:ext cx="4724400" cy="4351338"/>
          </a:xfrm>
        </p:spPr>
        <p:txBody>
          <a:bodyPr/>
          <a:lstStyle/>
          <a:p>
            <a:r>
              <a:rPr lang="ru-RU" dirty="0"/>
              <a:t>После чтения команды (</a:t>
            </a:r>
            <a:r>
              <a:rPr lang="en-US" dirty="0"/>
              <a:t>Fetch)</a:t>
            </a:r>
            <a:r>
              <a:rPr lang="ru-RU" dirty="0"/>
              <a:t> можно выполнить действия, соответствующие прочитанной команде (</a:t>
            </a:r>
            <a:r>
              <a:rPr lang="en-US" dirty="0"/>
              <a:t>Execute)</a:t>
            </a:r>
            <a:endParaRPr lang="ru-RU" dirty="0"/>
          </a:p>
          <a:p>
            <a:r>
              <a:rPr lang="ru-RU" dirty="0"/>
              <a:t>Это простейшая микроархитектура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F7CE5A-11DB-478C-8BD6-7F87B04EF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3" y="1924050"/>
            <a:ext cx="5943600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4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5D29F-6C30-4482-AD2A-019133A4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ACC3C-2030-4CA0-9C87-736852F3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Неправильно – описывать процессор «как программу»</a:t>
            </a:r>
          </a:p>
          <a:p>
            <a:pPr lvl="1"/>
            <a:r>
              <a:rPr lang="ru-RU" dirty="0"/>
              <a:t>Появятся структурные конфликты – попытки модифицировать один и тот же регистр несколько раз на одном такте</a:t>
            </a:r>
          </a:p>
          <a:p>
            <a:r>
              <a:rPr lang="ru-RU" dirty="0">
                <a:solidFill>
                  <a:srgbClr val="FF0000"/>
                </a:solidFill>
              </a:rPr>
              <a:t>Неправильно – начинать с арифметики</a:t>
            </a:r>
          </a:p>
          <a:p>
            <a:pPr lvl="1"/>
            <a:r>
              <a:rPr lang="ru-RU" dirty="0"/>
              <a:t>Не будет понимания того, как обеспечить последовательность выполнения команд</a:t>
            </a:r>
          </a:p>
          <a:p>
            <a:r>
              <a:rPr lang="ru-RU" dirty="0"/>
              <a:t>Процессор – это конечный автомат + машина Тьюринга</a:t>
            </a:r>
          </a:p>
          <a:p>
            <a:pPr lvl="1"/>
            <a:r>
              <a:rPr lang="ru-RU" dirty="0"/>
              <a:t>Описание «от регистров» – каждый регистр должен записывать новое значение по фронту тактового сигнала</a:t>
            </a:r>
          </a:p>
          <a:p>
            <a:pPr lvl="1"/>
            <a:r>
              <a:rPr lang="ru-RU" dirty="0"/>
              <a:t>Разделение управления счетчиком команд (</a:t>
            </a:r>
            <a:r>
              <a:rPr lang="en-US" dirty="0"/>
              <a:t>control path)</a:t>
            </a:r>
            <a:r>
              <a:rPr lang="ru-RU" dirty="0"/>
              <a:t> и модификации данных (</a:t>
            </a:r>
            <a:r>
              <a:rPr lang="en-US" dirty="0"/>
              <a:t>data path)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55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740C0-5072-4A0E-A588-F6952776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EEDC3-3B1F-4059-B5C7-C125DA32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640" y="1825625"/>
            <a:ext cx="396716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Обновить </a:t>
            </a:r>
            <a:r>
              <a:rPr lang="en-US" dirty="0"/>
              <a:t>PC </a:t>
            </a:r>
            <a:r>
              <a:rPr lang="ru-RU" dirty="0"/>
              <a:t>(перемещение по ленте с командами)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действия с данными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Выбрать регистры-операнды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Выбрать операцию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C421D7-B3D1-4F8D-80B8-C2693F6CEDCC}"/>
              </a:ext>
            </a:extLst>
          </p:cNvPr>
          <p:cNvSpPr/>
          <p:nvPr/>
        </p:nvSpPr>
        <p:spPr>
          <a:xfrm>
            <a:off x="2910568" y="2432957"/>
            <a:ext cx="1289957" cy="1416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EDFBE29-7813-4E96-AE7D-75605949EEFF}"/>
              </a:ext>
            </a:extLst>
          </p:cNvPr>
          <p:cNvSpPr/>
          <p:nvPr/>
        </p:nvSpPr>
        <p:spPr>
          <a:xfrm>
            <a:off x="4551590" y="2643187"/>
            <a:ext cx="1755321" cy="996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АЛУ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AC130555-F082-4402-8CEC-B7C55AC3FDC5}"/>
              </a:ext>
            </a:extLst>
          </p:cNvPr>
          <p:cNvSpPr/>
          <p:nvPr/>
        </p:nvSpPr>
        <p:spPr>
          <a:xfrm>
            <a:off x="4212772" y="3004456"/>
            <a:ext cx="326571" cy="2490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80597FF2-69BD-4774-8B99-360178B93B02}"/>
              </a:ext>
            </a:extLst>
          </p:cNvPr>
          <p:cNvSpPr/>
          <p:nvPr/>
        </p:nvSpPr>
        <p:spPr>
          <a:xfrm>
            <a:off x="2571750" y="3004456"/>
            <a:ext cx="326571" cy="2490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D66F58-E4B9-4AFB-80C1-1CAA76706F3D}"/>
              </a:ext>
            </a:extLst>
          </p:cNvPr>
          <p:cNvSpPr/>
          <p:nvPr/>
        </p:nvSpPr>
        <p:spPr>
          <a:xfrm>
            <a:off x="2420710" y="1947183"/>
            <a:ext cx="140833" cy="1245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EB3CD3-2839-4CE7-973D-7A394A4E2D58}"/>
              </a:ext>
            </a:extLst>
          </p:cNvPr>
          <p:cNvSpPr/>
          <p:nvPr/>
        </p:nvSpPr>
        <p:spPr>
          <a:xfrm>
            <a:off x="2571750" y="1947183"/>
            <a:ext cx="4049486" cy="134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DEBCD36-11EC-433F-9B34-5161F4673E5A}"/>
              </a:ext>
            </a:extLst>
          </p:cNvPr>
          <p:cNvSpPr/>
          <p:nvPr/>
        </p:nvSpPr>
        <p:spPr>
          <a:xfrm>
            <a:off x="6319158" y="3073853"/>
            <a:ext cx="302078" cy="118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54B227-E2E5-48D6-B019-ACBAACC5727C}"/>
              </a:ext>
            </a:extLst>
          </p:cNvPr>
          <p:cNvSpPr/>
          <p:nvPr/>
        </p:nvSpPr>
        <p:spPr>
          <a:xfrm>
            <a:off x="6631443" y="1947183"/>
            <a:ext cx="140833" cy="264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внутренняя память 11">
            <a:extLst>
              <a:ext uri="{FF2B5EF4-FFF2-40B4-BE49-F238E27FC236}">
                <a16:creationId xmlns:a16="http://schemas.microsoft.com/office/drawing/2014/main" id="{144B9A8C-006A-4B57-BBEB-9B6C0E8C5B20}"/>
              </a:ext>
            </a:extLst>
          </p:cNvPr>
          <p:cNvSpPr/>
          <p:nvPr/>
        </p:nvSpPr>
        <p:spPr>
          <a:xfrm>
            <a:off x="1806346" y="4535261"/>
            <a:ext cx="1510393" cy="1159328"/>
          </a:xfrm>
          <a:prstGeom prst="flowChartInternalStora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99352CD-41B8-478D-985E-14C4CA7B805B}"/>
              </a:ext>
            </a:extLst>
          </p:cNvPr>
          <p:cNvSpPr/>
          <p:nvPr/>
        </p:nvSpPr>
        <p:spPr>
          <a:xfrm>
            <a:off x="532718" y="4759778"/>
            <a:ext cx="885825" cy="330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A0B5FBB-C694-42E3-9D0B-CE15233993AF}"/>
              </a:ext>
            </a:extLst>
          </p:cNvPr>
          <p:cNvCxnSpPr>
            <a:stCxn id="13" idx="3"/>
          </p:cNvCxnSpPr>
          <p:nvPr/>
        </p:nvCxnSpPr>
        <p:spPr>
          <a:xfrm flipV="1">
            <a:off x="1418543" y="4914900"/>
            <a:ext cx="387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1E20A0A8-14D0-4143-A50F-DFB3BBCDE20E}"/>
              </a:ext>
            </a:extLst>
          </p:cNvPr>
          <p:cNvCxnSpPr>
            <a:stCxn id="12" idx="3"/>
            <a:endCxn id="4" idx="2"/>
          </p:cNvCxnSpPr>
          <p:nvPr/>
        </p:nvCxnSpPr>
        <p:spPr>
          <a:xfrm flipV="1">
            <a:off x="3316739" y="3849461"/>
            <a:ext cx="238808" cy="12654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Соединитель: изогнутый 18">
            <a:extLst>
              <a:ext uri="{FF2B5EF4-FFF2-40B4-BE49-F238E27FC236}">
                <a16:creationId xmlns:a16="http://schemas.microsoft.com/office/drawing/2014/main" id="{8B2EE918-A5F3-4560-94EB-25D938C8BF79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4107657" y="3923961"/>
            <a:ext cx="714375" cy="5082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Блок-схема: внутренняя память 21">
            <a:extLst>
              <a:ext uri="{FF2B5EF4-FFF2-40B4-BE49-F238E27FC236}">
                <a16:creationId xmlns:a16="http://schemas.microsoft.com/office/drawing/2014/main" id="{368A4B6F-3ECF-4288-94EB-1DBDA1EE5B55}"/>
              </a:ext>
            </a:extLst>
          </p:cNvPr>
          <p:cNvSpPr/>
          <p:nvPr/>
        </p:nvSpPr>
        <p:spPr>
          <a:xfrm>
            <a:off x="4718956" y="3955597"/>
            <a:ext cx="1510393" cy="1159328"/>
          </a:xfrm>
          <a:prstGeom prst="flowChartInternalStora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2CCC05A-A451-4E5E-9C7C-10CDD846A26C}"/>
              </a:ext>
            </a:extLst>
          </p:cNvPr>
          <p:cNvSpPr/>
          <p:nvPr/>
        </p:nvSpPr>
        <p:spPr>
          <a:xfrm>
            <a:off x="6229348" y="4476069"/>
            <a:ext cx="391887" cy="118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912DCD16-6E7D-44F0-9FB8-067D05FB6B9B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 flipH="1" flipV="1">
            <a:off x="975631" y="5090432"/>
            <a:ext cx="2341108" cy="24493"/>
          </a:xfrm>
          <a:prstGeom prst="bentConnector4">
            <a:avLst>
              <a:gd name="adj1" fmla="val -9765"/>
              <a:gd name="adj2" fmla="val -32999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67979B9D-5119-45F5-BA9A-AD65B312E9F4}"/>
              </a:ext>
            </a:extLst>
          </p:cNvPr>
          <p:cNvSpPr/>
          <p:nvPr/>
        </p:nvSpPr>
        <p:spPr>
          <a:xfrm>
            <a:off x="1134833" y="5243173"/>
            <a:ext cx="477611" cy="489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E33004C-B924-40C6-9EA2-861AF2AA2CFC}"/>
              </a:ext>
            </a:extLst>
          </p:cNvPr>
          <p:cNvSpPr/>
          <p:nvPr/>
        </p:nvSpPr>
        <p:spPr>
          <a:xfrm>
            <a:off x="1767566" y="2239735"/>
            <a:ext cx="477611" cy="489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5337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8185</TotalTime>
  <Words>1996</Words>
  <Application>Microsoft Office PowerPoint</Application>
  <PresentationFormat>Широкоэкранный</PresentationFormat>
  <Paragraphs>311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Схемотехника устройств компьютерных систем</vt:lpstr>
      <vt:lpstr>Презентация PowerPoint</vt:lpstr>
      <vt:lpstr>От КА к процессору</vt:lpstr>
      <vt:lpstr>Процессор</vt:lpstr>
      <vt:lpstr>Процессор</vt:lpstr>
      <vt:lpstr>Простой процессор</vt:lpstr>
      <vt:lpstr>Стадии исполнения команды</vt:lpstr>
      <vt:lpstr>Важно</vt:lpstr>
      <vt:lpstr>Процессор</vt:lpstr>
      <vt:lpstr>Простой процессор</vt:lpstr>
      <vt:lpstr>Модуль процессора</vt:lpstr>
      <vt:lpstr>Описание регистров</vt:lpstr>
      <vt:lpstr>Тактовый генератор</vt:lpstr>
      <vt:lpstr>Команды для примера процессора</vt:lpstr>
      <vt:lpstr>Поведение счетчика команд</vt:lpstr>
      <vt:lpstr>Регистр адреса возврата и память программ</vt:lpstr>
      <vt:lpstr>Поведение регистров данных</vt:lpstr>
      <vt:lpstr>Арифметико-логическое устройство</vt:lpstr>
      <vt:lpstr>Память данных</vt:lpstr>
      <vt:lpstr>Периферийные устройства</vt:lpstr>
      <vt:lpstr>Моделирование</vt:lpstr>
      <vt:lpstr>Процедурные блоки в модели</vt:lpstr>
      <vt:lpstr>Результаты моделирования</vt:lpstr>
      <vt:lpstr>Что было упрощено в этом проекте</vt:lpstr>
      <vt:lpstr>Что делать?...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Схемотехника устройств компьютерных систем</dc:title>
  <dc:creator>Ilya Tarasov</dc:creator>
  <cp:lastModifiedBy>Ilya Tarasov</cp:lastModifiedBy>
  <cp:revision>197</cp:revision>
  <dcterms:created xsi:type="dcterms:W3CDTF">2021-09-05T18:58:25Z</dcterms:created>
  <dcterms:modified xsi:type="dcterms:W3CDTF">2021-11-11T16:50:26Z</dcterms:modified>
</cp:coreProperties>
</file>