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7" r:id="rId4"/>
    <p:sldId id="356" r:id="rId5"/>
    <p:sldId id="359" r:id="rId6"/>
    <p:sldId id="349" r:id="rId7"/>
    <p:sldId id="314" r:id="rId8"/>
    <p:sldId id="355" r:id="rId9"/>
    <p:sldId id="354" r:id="rId10"/>
    <p:sldId id="268" r:id="rId11"/>
    <p:sldId id="350" r:id="rId12"/>
    <p:sldId id="351" r:id="rId13"/>
    <p:sldId id="353" r:id="rId14"/>
    <p:sldId id="352" r:id="rId15"/>
    <p:sldId id="276" r:id="rId16"/>
    <p:sldId id="357" r:id="rId17"/>
    <p:sldId id="358" r:id="rId18"/>
    <p:sldId id="360" r:id="rId19"/>
    <p:sldId id="361" r:id="rId20"/>
    <p:sldId id="34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9D24-2BFB-46F4-BAD3-F8ED0654A924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BFFE-1A12-4079-802B-16C0CC51B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2F991-A083-42E0-B0A6-878818CD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90EE19-4E71-4EE0-8797-1D33FD01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9FF88-CBC8-4DEC-BAAF-BD9687A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8D799-7FD1-4EC9-BF41-542859B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4407-F220-469E-9996-A9DBA18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6478-44DD-4EE5-B960-6EAE73C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84291D-3467-4068-BF48-2542327A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3B26A-C4FF-4132-B547-08B72CAC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C102E-F99F-4750-8620-6B70D699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3048C-359E-4115-AD90-7CF64E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20793A-536E-41B9-BDFA-E1796C0D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889A1-7172-4CCC-8E97-0FEF9ECA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48869-D940-45BC-995E-045966E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84E65-8469-4AAC-80D6-027C13B7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C398C-EDAC-4B66-8CB8-33D3B741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2883E-1095-4C20-9CDF-36D69CE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3AAD6-C6CB-4834-8D16-9BE79E82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C760-8FB7-443D-8096-1D13E45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1EBE8-A0F0-47D1-9E12-4F66D77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A690D-2E98-40E8-96AD-9ABBAFE5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7C4B-8956-430F-81E1-75A04BEA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D4CAF-002A-4556-B8ED-C3464BF4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C8D77-A141-4AEE-BCBF-2D149F9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11DF-C045-43C6-A476-B9DCDC6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00CE-AF3A-44F3-B9E3-5873631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1749-726F-4F98-92B3-C1EF581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C295D-BFDE-4CB9-A501-CBBB717D0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80A6-151F-4BEA-A08C-7FD5132C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6F5CD-C7D6-4BA5-8259-E7E59CD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447AA-941D-4D0E-9DB1-BFB2802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FF10F1-7F07-40A9-BD97-795DF71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6000-1B41-417A-9007-E18B0A3E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3F4A-DACF-4613-9EB2-FC08E8E5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DDBB2-E257-4DE8-87AB-A7E4611F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4DDA8-7D7B-4864-B14A-C0D0A2AB1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4EF0C-E07A-4F4A-A758-F89CD0C8A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1B68DF-7B08-4E2E-9A18-55328D6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B8F4FF-8551-4C05-B887-459872B6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BE88A8-8CA3-4578-B4F2-52AD5E0C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FAD-0E9D-4A15-9A07-A9ED52B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7ED7FD-1E25-45BF-A6FF-511C340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992BF7-D0FF-4F36-9946-B5CEE777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4A5424-530D-497A-BBC5-84763A6F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935B85-9E47-4BF5-B138-CB1EC69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DE2494-B94C-40D7-91DB-57874DCA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5CF5CA-B502-4568-9826-089A4F4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9DBA-957B-4B3D-A342-51808C2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4C834-D8F9-4E0B-924F-AECFFA42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9B23D4-AF02-46FB-AD9C-9B97CFA8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312C0-2598-4BA9-B78F-A5FECBF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34847-17FB-4F06-8A2B-0A12715B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7C1C6-0CA3-4659-B597-C6E9235E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8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9C034-905C-402E-A55E-F99AACA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5EF11-ACDE-4226-A0C4-C65AAFBA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45454-4FB5-4520-85D4-5085AB4A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026B5-2463-4333-B246-5CB958A5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772D-8D8C-4271-91DC-380589CB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F67D5-801E-424F-8940-0FC02EF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A490F-D69A-4184-B5E8-D81E5D7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8552A-761D-463A-8AA2-EBC62B6F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BF88B-A150-4DC1-A65F-4FB75E7F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3FBB-4924-4630-8E4D-86219B750398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27505-612F-40CD-A79D-E9B959D2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5A9FC-E36C-4D47-8A58-0D0DA39A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8EDF2-1BDA-4129-84ED-213C25084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Схемотехника устройств компьютерных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455E5-96D4-474C-9CF6-71E123D86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</a:t>
            </a:r>
            <a:r>
              <a:rPr lang="ru-RU" dirty="0"/>
              <a:t>3.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Системные шины процессорных устройств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0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C6D9C-9813-4D26-A20B-C46E24C7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шины.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61168-6569-47C3-8F18-6B1FEF4C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388" y="1771876"/>
            <a:ext cx="5830661" cy="4351338"/>
          </a:xfrm>
        </p:spPr>
        <p:txBody>
          <a:bodyPr/>
          <a:lstStyle/>
          <a:p>
            <a:r>
              <a:rPr lang="ru-RU" dirty="0"/>
              <a:t>Эволюция параллельных шин подразумевала увеличение разрядности и частоты передачи данных</a:t>
            </a:r>
          </a:p>
          <a:p>
            <a:r>
              <a:rPr lang="ru-RU" dirty="0"/>
              <a:t>Основная проблема – выравнивание длин проводников для обеспечения одновременной доставки данных</a:t>
            </a:r>
          </a:p>
        </p:txBody>
      </p:sp>
      <p:pic>
        <p:nvPicPr>
          <p:cNvPr id="10242" name="Picture 2" descr="Картинки по запросу &quot;ISA&quot;">
            <a:extLst>
              <a:ext uri="{FF2B5EF4-FFF2-40B4-BE49-F238E27FC236}">
                <a16:creationId xmlns:a16="http://schemas.microsoft.com/office/drawing/2014/main" id="{A7FDFFC8-227D-4C1F-B65D-E996B8EF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" y="1527629"/>
            <a:ext cx="4512129" cy="28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C2DDC7C-4D5D-4059-8014-A130EF1E1750}"/>
              </a:ext>
            </a:extLst>
          </p:cNvPr>
          <p:cNvCxnSpPr/>
          <p:nvPr/>
        </p:nvCxnSpPr>
        <p:spPr>
          <a:xfrm>
            <a:off x="764722" y="5065939"/>
            <a:ext cx="409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24830B9-64EB-41AD-B0B0-3450DE036CAD}"/>
              </a:ext>
            </a:extLst>
          </p:cNvPr>
          <p:cNvCxnSpPr/>
          <p:nvPr/>
        </p:nvCxnSpPr>
        <p:spPr>
          <a:xfrm>
            <a:off x="748393" y="5580289"/>
            <a:ext cx="409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801162C-0026-4FBA-A363-0CF65DC2DAA3}"/>
              </a:ext>
            </a:extLst>
          </p:cNvPr>
          <p:cNvCxnSpPr/>
          <p:nvPr/>
        </p:nvCxnSpPr>
        <p:spPr>
          <a:xfrm>
            <a:off x="764722" y="6102803"/>
            <a:ext cx="409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BBAC258-643D-4D38-A035-A94CB77C0DFC}"/>
              </a:ext>
            </a:extLst>
          </p:cNvPr>
          <p:cNvCxnSpPr/>
          <p:nvPr/>
        </p:nvCxnSpPr>
        <p:spPr>
          <a:xfrm>
            <a:off x="764722" y="6576332"/>
            <a:ext cx="409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C9423C-110B-43B5-B3DA-D4A49172CCB7}"/>
              </a:ext>
            </a:extLst>
          </p:cNvPr>
          <p:cNvSpPr/>
          <p:nvPr/>
        </p:nvSpPr>
        <p:spPr>
          <a:xfrm>
            <a:off x="825954" y="4657725"/>
            <a:ext cx="547007" cy="40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0BA8A-2358-4FBF-8808-3BFC345A24CD}"/>
              </a:ext>
            </a:extLst>
          </p:cNvPr>
          <p:cNvSpPr/>
          <p:nvPr/>
        </p:nvSpPr>
        <p:spPr>
          <a:xfrm>
            <a:off x="825953" y="5180238"/>
            <a:ext cx="547007" cy="4082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A64BAF7-DBCA-43BA-909C-9F637ADEBD70}"/>
              </a:ext>
            </a:extLst>
          </p:cNvPr>
          <p:cNvSpPr/>
          <p:nvPr/>
        </p:nvSpPr>
        <p:spPr>
          <a:xfrm>
            <a:off x="825952" y="5686429"/>
            <a:ext cx="547007" cy="408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5BC985-9CE9-41A7-9762-0F8077E16BF5}"/>
              </a:ext>
            </a:extLst>
          </p:cNvPr>
          <p:cNvSpPr/>
          <p:nvPr/>
        </p:nvSpPr>
        <p:spPr>
          <a:xfrm>
            <a:off x="825951" y="6168122"/>
            <a:ext cx="547007" cy="408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F6EBB7-9BC9-459F-ACE9-FAB13877AFF0}"/>
              </a:ext>
            </a:extLst>
          </p:cNvPr>
          <p:cNvSpPr/>
          <p:nvPr/>
        </p:nvSpPr>
        <p:spPr>
          <a:xfrm>
            <a:off x="4050847" y="4645473"/>
            <a:ext cx="547007" cy="40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36F1B51-1E54-49C1-ACB1-DCB3E0DB161E}"/>
              </a:ext>
            </a:extLst>
          </p:cNvPr>
          <p:cNvSpPr/>
          <p:nvPr/>
        </p:nvSpPr>
        <p:spPr>
          <a:xfrm>
            <a:off x="3863067" y="6159970"/>
            <a:ext cx="547007" cy="408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18ACD7A-534C-4050-96CA-6F9C54AAB793}"/>
              </a:ext>
            </a:extLst>
          </p:cNvPr>
          <p:cNvSpPr/>
          <p:nvPr/>
        </p:nvSpPr>
        <p:spPr>
          <a:xfrm>
            <a:off x="4216170" y="5180238"/>
            <a:ext cx="547007" cy="4082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9D8BBFD-67FA-4D15-983D-1A987C14CDEF}"/>
              </a:ext>
            </a:extLst>
          </p:cNvPr>
          <p:cNvSpPr/>
          <p:nvPr/>
        </p:nvSpPr>
        <p:spPr>
          <a:xfrm>
            <a:off x="3801833" y="5702746"/>
            <a:ext cx="547007" cy="408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9150737-D7E6-46B6-AAE9-3E3E552782AD}"/>
              </a:ext>
            </a:extLst>
          </p:cNvPr>
          <p:cNvCxnSpPr/>
          <p:nvPr/>
        </p:nvCxnSpPr>
        <p:spPr>
          <a:xfrm>
            <a:off x="4214131" y="4358672"/>
            <a:ext cx="0" cy="23197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674C88-9B44-438D-8734-3A98BB26E6A2}"/>
              </a:ext>
            </a:extLst>
          </p:cNvPr>
          <p:cNvCxnSpPr/>
          <p:nvPr/>
        </p:nvCxnSpPr>
        <p:spPr>
          <a:xfrm>
            <a:off x="4348840" y="4358672"/>
            <a:ext cx="0" cy="23197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5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9C92F-DD23-4294-84C5-03DA16C0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Системная шина </a:t>
            </a:r>
            <a:r>
              <a:rPr lang="en-US" dirty="0"/>
              <a:t>Wishbone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39427-E303-4196-8F27-BDEEDDD7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26" y="1825625"/>
            <a:ext cx="4067174" cy="4351338"/>
          </a:xfrm>
        </p:spPr>
        <p:txBody>
          <a:bodyPr/>
          <a:lstStyle/>
          <a:p>
            <a:r>
              <a:rPr lang="ru-RU" dirty="0"/>
              <a:t>Пример системной шины (</a:t>
            </a:r>
            <a:r>
              <a:rPr lang="en-US" dirty="0"/>
              <a:t>Wishbone)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A05316-0D33-4CA0-BE37-B41ADDED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690688"/>
            <a:ext cx="5934075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83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E62F5-D795-4D17-A2D2-D351E374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моста в технологии </a:t>
            </a:r>
            <a:r>
              <a:rPr lang="ru-RU" dirty="0" err="1"/>
              <a:t>CoreConnect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A0F872-0391-4B0E-930B-2B2960F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618" y="1825625"/>
            <a:ext cx="4614182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Если устройств становится много, трудно обеспечить высокую тактовую частоту при трассировке по всему кристаллу</a:t>
            </a:r>
          </a:p>
          <a:p>
            <a:r>
              <a:rPr lang="ru-RU" dirty="0"/>
              <a:t>Критичные устройства подключаются к высокоскоростной шине, а остальные – к низкоскоростной</a:t>
            </a:r>
          </a:p>
          <a:p>
            <a:r>
              <a:rPr lang="ru-RU" dirty="0"/>
              <a:t>Понятие «моста» (</a:t>
            </a:r>
            <a:r>
              <a:rPr lang="en-US" dirty="0"/>
              <a:t>bridge)</a:t>
            </a:r>
            <a:r>
              <a:rPr lang="ru-RU" dirty="0"/>
              <a:t> относится к модулю, который преобразует запросы процессорной шины в сигналы менее скоростной шины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3795D0-AE0A-4A0C-B92E-F908F82DA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44" y="2351314"/>
            <a:ext cx="5895975" cy="308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17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161B8-9490-4A4A-A885-5F2D6C8E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ведущих устройств на шине - арбитр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F283E5-44FF-4AF1-ABAB-BADE8BF3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043" y="1825625"/>
            <a:ext cx="4642756" cy="4351338"/>
          </a:xfrm>
        </p:spPr>
        <p:txBody>
          <a:bodyPr/>
          <a:lstStyle/>
          <a:p>
            <a:r>
              <a:rPr lang="ru-RU" dirty="0"/>
              <a:t>Арбитр – устройство, обеспечивающее доступ в качестве ведущего нескольким для нескольких компонентов</a:t>
            </a:r>
          </a:p>
          <a:p>
            <a:r>
              <a:rPr lang="ru-RU" dirty="0"/>
              <a:t>Только одно устройство может устанавливать адрес и сигналы выбора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FCE813-5E7D-4A86-AC66-ED4DDE824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9" y="1947862"/>
            <a:ext cx="5934075" cy="3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97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28618-D1C3-45FA-B861-15F9D0E6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</a:t>
            </a:r>
            <a:r>
              <a:rPr lang="ru-RU" dirty="0"/>
              <a:t> («коммутатор»)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C1925-55E1-4279-8860-DCAA04B5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032" y="1825625"/>
            <a:ext cx="4891767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Несколько процессоров и несколько устройств - ?</a:t>
            </a:r>
          </a:p>
          <a:p>
            <a:pPr lvl="1"/>
            <a:r>
              <a:rPr lang="ru-RU" dirty="0"/>
              <a:t>Жесткое подключение устройств к конкретным ядрам ограничит их возможности</a:t>
            </a:r>
          </a:p>
          <a:p>
            <a:pPr lvl="1"/>
            <a:r>
              <a:rPr lang="ru-RU" dirty="0"/>
              <a:t>Два и более процессора на одной шине – постоянные ожидания высвобождения шины</a:t>
            </a:r>
          </a:p>
          <a:p>
            <a:r>
              <a:rPr lang="ru-RU" dirty="0"/>
              <a:t>Шинный коммутатор позволяет подключать процессоры к запрашиваемым устройствам по нескольким копиям шины (</a:t>
            </a:r>
            <a:r>
              <a:rPr lang="en-US" dirty="0"/>
              <a:t>layer – </a:t>
            </a:r>
            <a:r>
              <a:rPr lang="ru-RU" dirty="0"/>
              <a:t>«слой»)</a:t>
            </a:r>
          </a:p>
          <a:p>
            <a:r>
              <a:rPr lang="ru-RU" dirty="0"/>
              <a:t>Остается проблема одновременного доступа двух процессоров к одному устройству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67F223-BCA3-4407-B417-A51AF465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7" y="2078491"/>
            <a:ext cx="5934075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33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84F09-56FF-45B6-B4AA-6C7BE925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539"/>
          </a:xfrm>
        </p:spPr>
        <p:txBody>
          <a:bodyPr/>
          <a:lstStyle/>
          <a:p>
            <a:r>
              <a:rPr lang="ru-RU" dirty="0"/>
              <a:t>Пример процессорной системы класса СНК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DF8DF-33D9-458E-B43E-919DD93A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201DA813-27E6-4EEE-98E3-79794D565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1721896"/>
            <a:ext cx="838200" cy="3656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Arial" charset="0"/>
              </a:rPr>
              <a:t>MicroBlaze</a:t>
            </a:r>
          </a:p>
          <a:p>
            <a:pPr algn="ctr">
              <a:defRPr/>
            </a:pPr>
            <a:r>
              <a:rPr lang="en-US" sz="1200" dirty="0">
                <a:latin typeface="Arial" charset="0"/>
              </a:rPr>
              <a:t>Processor</a:t>
            </a: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12BFE36C-0859-41EE-A8D6-51666E99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671" y="1715860"/>
            <a:ext cx="990600" cy="14827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Arial" charset="0"/>
              </a:rPr>
              <a:t>AXI </a:t>
            </a:r>
          </a:p>
          <a:p>
            <a:pPr algn="ctr">
              <a:defRPr/>
            </a:pPr>
            <a:r>
              <a:rPr lang="en-US" sz="1200" dirty="0">
                <a:latin typeface="Arial" charset="0"/>
              </a:rPr>
              <a:t>Interconnect</a:t>
            </a:r>
          </a:p>
          <a:p>
            <a:pPr algn="ctr">
              <a:defRPr/>
            </a:pPr>
            <a:r>
              <a:rPr lang="en-US" sz="1200" dirty="0">
                <a:latin typeface="Arial" charset="0"/>
              </a:rPr>
              <a:t>Block</a:t>
            </a:r>
            <a:endParaRPr lang="en-US" sz="1000" dirty="0">
              <a:latin typeface="Arial" charset="0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04227B70-7E05-468E-93EA-1E122AAB6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336" y="1656221"/>
            <a:ext cx="1309687" cy="64633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 dirty="0">
                <a:latin typeface="Arial" charset="0"/>
              </a:rPr>
              <a:t>AXI DDR3 </a:t>
            </a:r>
          </a:p>
          <a:p>
            <a:pPr algn="ctr">
              <a:defRPr/>
            </a:pPr>
            <a:r>
              <a:rPr lang="en-US" sz="1200" dirty="0">
                <a:latin typeface="Arial" charset="0"/>
              </a:rPr>
              <a:t>Memory </a:t>
            </a:r>
          </a:p>
          <a:p>
            <a:pPr algn="ctr">
              <a:defRPr/>
            </a:pPr>
            <a:r>
              <a:rPr lang="en-US" sz="1200" dirty="0">
                <a:latin typeface="Arial" charset="0"/>
              </a:rPr>
              <a:t>Controller</a:t>
            </a:r>
          </a:p>
        </p:txBody>
      </p:sp>
      <p:sp>
        <p:nvSpPr>
          <p:cNvPr id="70" name="Line 7">
            <a:extLst>
              <a:ext uri="{FF2B5EF4-FFF2-40B4-BE49-F238E27FC236}">
                <a16:creationId xmlns:a16="http://schemas.microsoft.com/office/drawing/2014/main" id="{2363C54E-8F17-422A-902F-3A913E4965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9138" y="2042885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0D98C646-92D2-4171-BBE3-ADB4D6364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7" y="1876199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7546C731-DB17-4E86-A7BA-EB1D4C8C3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7" y="2104799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3" name="Rectangle 18">
            <a:extLst>
              <a:ext uri="{FF2B5EF4-FFF2-40B4-BE49-F238E27FC236}">
                <a16:creationId xmlns:a16="http://schemas.microsoft.com/office/drawing/2014/main" id="{176B88FA-F92B-4ADB-B34D-0A6D3238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271" y="2554060"/>
            <a:ext cx="914400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Arial" charset="0"/>
              </a:rPr>
              <a:t>BRAM</a:t>
            </a:r>
          </a:p>
        </p:txBody>
      </p:sp>
      <p:sp>
        <p:nvSpPr>
          <p:cNvPr id="74" name="Line 19">
            <a:extLst>
              <a:ext uri="{FF2B5EF4-FFF2-40B4-BE49-F238E27FC236}">
                <a16:creationId xmlns:a16="http://schemas.microsoft.com/office/drawing/2014/main" id="{A9509DBB-109E-4D35-8144-1250F7811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138" y="265089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5" name="AutoShape 21">
            <a:extLst>
              <a:ext uri="{FF2B5EF4-FFF2-40B4-BE49-F238E27FC236}">
                <a16:creationId xmlns:a16="http://schemas.microsoft.com/office/drawing/2014/main" id="{514BD524-FF01-4903-A222-D2DDDBAA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671" y="1890485"/>
            <a:ext cx="1219200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Memory</a:t>
            </a:r>
          </a:p>
        </p:txBody>
      </p:sp>
      <p:sp>
        <p:nvSpPr>
          <p:cNvPr id="76" name="Rectangle 22">
            <a:extLst>
              <a:ext uri="{FF2B5EF4-FFF2-40B4-BE49-F238E27FC236}">
                <a16:creationId xmlns:a16="http://schemas.microsoft.com/office/drawing/2014/main" id="{078C2070-8FA1-4937-A41A-96609C9D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200047"/>
            <a:ext cx="838200" cy="990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Arial" charset="0"/>
              </a:rPr>
              <a:t>MDM</a:t>
            </a:r>
          </a:p>
        </p:txBody>
      </p:sp>
      <p:sp>
        <p:nvSpPr>
          <p:cNvPr id="77" name="Line 23">
            <a:extLst>
              <a:ext uri="{FF2B5EF4-FFF2-40B4-BE49-F238E27FC236}">
                <a16:creationId xmlns:a16="http://schemas.microsoft.com/office/drawing/2014/main" id="{341C33C5-B3D9-493C-AA0C-75B6F049C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265724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8" name="Rectangle 24">
            <a:extLst>
              <a:ext uri="{FF2B5EF4-FFF2-40B4-BE49-F238E27FC236}">
                <a16:creationId xmlns:a16="http://schemas.microsoft.com/office/drawing/2014/main" id="{AA02E036-449F-4123-B458-2EC0FCA80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3397023"/>
            <a:ext cx="838200" cy="990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Arial" charset="0"/>
              </a:rPr>
              <a:t>BRAM</a:t>
            </a:r>
          </a:p>
        </p:txBody>
      </p:sp>
      <p:sp>
        <p:nvSpPr>
          <p:cNvPr id="79" name="Text Box 29">
            <a:extLst>
              <a:ext uri="{FF2B5EF4-FFF2-40B4-BE49-F238E27FC236}">
                <a16:creationId xmlns:a16="http://schemas.microsoft.com/office/drawing/2014/main" id="{AD25F576-16A4-499C-A10C-DA17EBB4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6" y="3930423"/>
            <a:ext cx="4924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900"/>
              <a:t>I-LMB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84E978CD-10E3-4F78-81DD-6FC226F70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6" y="3549423"/>
            <a:ext cx="543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900"/>
              <a:t>D-LMB</a:t>
            </a:r>
          </a:p>
        </p:txBody>
      </p:sp>
      <p:sp>
        <p:nvSpPr>
          <p:cNvPr id="81" name="Text Box 36">
            <a:extLst>
              <a:ext uri="{FF2B5EF4-FFF2-40B4-BE49-F238E27FC236}">
                <a16:creationId xmlns:a16="http://schemas.microsoft.com/office/drawing/2014/main" id="{1F630D6D-B418-4975-9EBB-3C12255E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4" y="2428648"/>
            <a:ext cx="7681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900"/>
              <a:t>MBDEBUG</a:t>
            </a:r>
          </a:p>
        </p:txBody>
      </p:sp>
      <p:sp>
        <p:nvSpPr>
          <p:cNvPr id="82" name="Text Box 38">
            <a:extLst>
              <a:ext uri="{FF2B5EF4-FFF2-40B4-BE49-F238E27FC236}">
                <a16:creationId xmlns:a16="http://schemas.microsoft.com/office/drawing/2014/main" id="{76210F3E-5663-4AE6-967F-5B09662EA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5830661"/>
            <a:ext cx="2057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/>
              <a:t>Arrow direction indicates AXI Master/Slave relationship</a:t>
            </a:r>
          </a:p>
        </p:txBody>
      </p:sp>
      <p:cxnSp>
        <p:nvCxnSpPr>
          <p:cNvPr id="83" name="Straight Arrow Connector 66">
            <a:extLst>
              <a:ext uri="{FF2B5EF4-FFF2-40B4-BE49-F238E27FC236}">
                <a16:creationId xmlns:a16="http://schemas.microsoft.com/office/drawing/2014/main" id="{167FD4D2-924E-4660-9AB1-6B850BE7DCC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371725" y="4235224"/>
            <a:ext cx="685800" cy="1587"/>
          </a:xfrm>
          <a:prstGeom prst="straightConnector1">
            <a:avLst/>
          </a:prstGeom>
          <a:noFill/>
          <a:ln w="8001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Connector 71">
            <a:extLst>
              <a:ext uri="{FF2B5EF4-FFF2-40B4-BE49-F238E27FC236}">
                <a16:creationId xmlns:a16="http://schemas.microsoft.com/office/drawing/2014/main" id="{9BADFC9E-60BA-485F-B33A-D21D2E8BD6C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71725" y="3760560"/>
            <a:ext cx="674688" cy="17463"/>
          </a:xfrm>
          <a:prstGeom prst="line">
            <a:avLst/>
          </a:prstGeom>
          <a:noFill/>
          <a:ln w="8001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D4F527F-FC43-45B1-9DAB-A81A4699C9D1}"/>
              </a:ext>
            </a:extLst>
          </p:cNvPr>
          <p:cNvSpPr txBox="1"/>
          <p:nvPr/>
        </p:nvSpPr>
        <p:spPr>
          <a:xfrm>
            <a:off x="4260851" y="1685699"/>
            <a:ext cx="4764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</a:rPr>
              <a:t>AXI4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517463-BE1B-4D54-B1E3-34C85FC72059}"/>
              </a:ext>
            </a:extLst>
          </p:cNvPr>
          <p:cNvSpPr txBox="1"/>
          <p:nvPr/>
        </p:nvSpPr>
        <p:spPr>
          <a:xfrm>
            <a:off x="4251325" y="1911123"/>
            <a:ext cx="4764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</a:rPr>
              <a:t>AXI4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CB5FD2-23F1-436F-BDC2-9270B5AECF3C}"/>
              </a:ext>
            </a:extLst>
          </p:cNvPr>
          <p:cNvSpPr txBox="1"/>
          <p:nvPr/>
        </p:nvSpPr>
        <p:spPr>
          <a:xfrm>
            <a:off x="5907089" y="1846035"/>
            <a:ext cx="4764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</a:rPr>
              <a:t>AXI4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74F1DC-9BC2-47CE-8EDB-FF9E1761DD0B}"/>
              </a:ext>
            </a:extLst>
          </p:cNvPr>
          <p:cNvSpPr txBox="1"/>
          <p:nvPr/>
        </p:nvSpPr>
        <p:spPr>
          <a:xfrm>
            <a:off x="5895975" y="2460397"/>
            <a:ext cx="4764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</a:rPr>
              <a:t>AXI4</a:t>
            </a:r>
          </a:p>
        </p:txBody>
      </p:sp>
      <p:sp>
        <p:nvSpPr>
          <p:cNvPr id="89" name="Line 37">
            <a:extLst>
              <a:ext uri="{FF2B5EF4-FFF2-40B4-BE49-F238E27FC236}">
                <a16:creationId xmlns:a16="http://schemas.microsoft.com/office/drawing/2014/main" id="{CC1DEF85-8102-4E9B-88C5-A1F27624B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623864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90" name="Group 74">
            <a:extLst>
              <a:ext uri="{FF2B5EF4-FFF2-40B4-BE49-F238E27FC236}">
                <a16:creationId xmlns:a16="http://schemas.microsoft.com/office/drawing/2014/main" id="{33B42193-3A4F-492C-B621-54E4D6AE9552}"/>
              </a:ext>
            </a:extLst>
          </p:cNvPr>
          <p:cNvGrpSpPr>
            <a:grpSpLocks/>
          </p:cNvGrpSpPr>
          <p:nvPr/>
        </p:nvGrpSpPr>
        <p:grpSpPr bwMode="auto">
          <a:xfrm>
            <a:off x="3895725" y="4236809"/>
            <a:ext cx="6178550" cy="2166939"/>
            <a:chOff x="2667000" y="4045464"/>
            <a:chExt cx="6178550" cy="2166423"/>
          </a:xfrm>
        </p:grpSpPr>
        <p:sp>
          <p:nvSpPr>
            <p:cNvPr id="91" name="Rectangle 10">
              <a:extLst>
                <a:ext uri="{FF2B5EF4-FFF2-40B4-BE49-F238E27FC236}">
                  <a16:creationId xmlns:a16="http://schemas.microsoft.com/office/drawing/2014/main" id="{42D8BCE4-4196-4FE7-9335-474D3202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068762"/>
              <a:ext cx="914400" cy="2106613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AXI </a:t>
              </a:r>
            </a:p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Interconnect</a:t>
              </a:r>
            </a:p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Block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92" name="Rectangle 52">
              <a:extLst>
                <a:ext uri="{FF2B5EF4-FFF2-40B4-BE49-F238E27FC236}">
                  <a16:creationId xmlns:a16="http://schemas.microsoft.com/office/drawing/2014/main" id="{05EC64CF-0DD9-4AC6-90BA-77E48047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045464"/>
              <a:ext cx="914400" cy="3810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GPIO</a:t>
              </a:r>
            </a:p>
          </p:txBody>
        </p:sp>
        <p:sp>
          <p:nvSpPr>
            <p:cNvPr id="93" name="Rectangle 53">
              <a:extLst>
                <a:ext uri="{FF2B5EF4-FFF2-40B4-BE49-F238E27FC236}">
                  <a16:creationId xmlns:a16="http://schemas.microsoft.com/office/drawing/2014/main" id="{56D22B4B-0539-44F7-8DC9-088CAAC8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497387"/>
              <a:ext cx="914400" cy="3810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UARTLITE</a:t>
              </a:r>
            </a:p>
          </p:txBody>
        </p:sp>
        <p:sp>
          <p:nvSpPr>
            <p:cNvPr id="94" name="Line 54">
              <a:extLst>
                <a:ext uri="{FF2B5EF4-FFF2-40B4-BE49-F238E27FC236}">
                  <a16:creationId xmlns:a16="http://schemas.microsoft.com/office/drawing/2014/main" id="{D1E8DE63-8722-4A94-963C-BF11659C2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246905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Line 55">
              <a:extLst>
                <a:ext uri="{FF2B5EF4-FFF2-40B4-BE49-F238E27FC236}">
                  <a16:creationId xmlns:a16="http://schemas.microsoft.com/office/drawing/2014/main" id="{12D71D53-45A5-44AC-8E35-1C3723D18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725987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AutoShape 56">
              <a:extLst>
                <a:ext uri="{FF2B5EF4-FFF2-40B4-BE49-F238E27FC236}">
                  <a16:creationId xmlns:a16="http://schemas.microsoft.com/office/drawing/2014/main" id="{DD2099D9-01FA-476E-88F8-754F7F6D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4497387"/>
              <a:ext cx="1219200" cy="381000"/>
            </a:xfrm>
            <a:prstGeom prst="leftRightArrow">
              <a:avLst>
                <a:gd name="adj1" fmla="val 50000"/>
                <a:gd name="adj2" fmla="val 64000"/>
              </a:avLst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>RS232 </a:t>
              </a:r>
            </a:p>
          </p:txBody>
        </p:sp>
        <p:sp>
          <p:nvSpPr>
            <p:cNvPr id="97" name="AutoShape 57">
              <a:extLst>
                <a:ext uri="{FF2B5EF4-FFF2-40B4-BE49-F238E27FC236}">
                  <a16:creationId xmlns:a16="http://schemas.microsoft.com/office/drawing/2014/main" id="{0363676E-46A5-4314-A8D9-B1B4C613B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4045464"/>
              <a:ext cx="1219200" cy="381000"/>
            </a:xfrm>
            <a:prstGeom prst="leftRightArrow">
              <a:avLst>
                <a:gd name="adj1" fmla="val 50000"/>
                <a:gd name="adj2" fmla="val 64000"/>
              </a:avLst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>Switches </a:t>
              </a:r>
            </a:p>
          </p:txBody>
        </p:sp>
        <p:sp>
          <p:nvSpPr>
            <p:cNvPr id="98" name="Rectangle 60">
              <a:extLst>
                <a:ext uri="{FF2B5EF4-FFF2-40B4-BE49-F238E27FC236}">
                  <a16:creationId xmlns:a16="http://schemas.microsoft.com/office/drawing/2014/main" id="{500CC441-DEB6-422E-8491-82A01E701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954587"/>
              <a:ext cx="914400" cy="3810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Timer </a:t>
              </a:r>
            </a:p>
          </p:txBody>
        </p:sp>
        <p:sp>
          <p:nvSpPr>
            <p:cNvPr id="99" name="Rectangle 61">
              <a:extLst>
                <a:ext uri="{FF2B5EF4-FFF2-40B4-BE49-F238E27FC236}">
                  <a16:creationId xmlns:a16="http://schemas.microsoft.com/office/drawing/2014/main" id="{BECD0C9D-17B3-47C6-B72C-788D52A1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392737"/>
              <a:ext cx="914400" cy="3810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Interrupt</a:t>
              </a:r>
            </a:p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Controller</a:t>
              </a:r>
            </a:p>
          </p:txBody>
        </p:sp>
        <p:sp>
          <p:nvSpPr>
            <p:cNvPr id="100" name="Line 62">
              <a:extLst>
                <a:ext uri="{FF2B5EF4-FFF2-40B4-BE49-F238E27FC236}">
                  <a16:creationId xmlns:a16="http://schemas.microsoft.com/office/drawing/2014/main" id="{F7E26AB7-5668-48C5-A5A7-5CCE5A463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5183187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Line 63">
              <a:extLst>
                <a:ext uri="{FF2B5EF4-FFF2-40B4-BE49-F238E27FC236}">
                  <a16:creationId xmlns:a16="http://schemas.microsoft.com/office/drawing/2014/main" id="{8C93B4EF-4D3A-4735-92C3-4E04E0648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564515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FE27063E-3078-43C1-9C98-99A988C7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5830887"/>
              <a:ext cx="914400" cy="3810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Flash </a:t>
              </a:r>
            </a:p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Interface</a:t>
              </a:r>
            </a:p>
          </p:txBody>
        </p:sp>
        <p:sp>
          <p:nvSpPr>
            <p:cNvPr id="103" name="Line 71">
              <a:extLst>
                <a:ext uri="{FF2B5EF4-FFF2-40B4-BE49-F238E27FC236}">
                  <a16:creationId xmlns:a16="http://schemas.microsoft.com/office/drawing/2014/main" id="{9626484B-6411-4732-8DE4-2EB0A3C53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7388" y="6059487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AutoShape 73">
              <a:extLst>
                <a:ext uri="{FF2B5EF4-FFF2-40B4-BE49-F238E27FC236}">
                  <a16:creationId xmlns:a16="http://schemas.microsoft.com/office/drawing/2014/main" id="{C12EDBA0-9BF9-41EA-AB65-50843D65E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350" y="5813425"/>
              <a:ext cx="1219200" cy="381000"/>
            </a:xfrm>
            <a:prstGeom prst="leftRightArrow">
              <a:avLst>
                <a:gd name="adj1" fmla="val 50000"/>
                <a:gd name="adj2" fmla="val 64000"/>
              </a:avLst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>To Flash</a:t>
              </a:r>
            </a:p>
          </p:txBody>
        </p:sp>
        <p:cxnSp>
          <p:nvCxnSpPr>
            <p:cNvPr id="105" name="Straight Arrow Connector 64">
              <a:extLst>
                <a:ext uri="{FF2B5EF4-FFF2-40B4-BE49-F238E27FC236}">
                  <a16:creationId xmlns:a16="http://schemas.microsoft.com/office/drawing/2014/main" id="{5FBB4FF2-FB35-43AE-8A53-8EA80FA5AF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4576762"/>
              <a:ext cx="914400" cy="1588"/>
            </a:xfrm>
            <a:prstGeom prst="straightConnector1">
              <a:avLst/>
            </a:prstGeom>
            <a:noFill/>
            <a:ln w="8001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F65612-44CC-4F60-A7B7-9E0579373F81}"/>
                </a:ext>
              </a:extLst>
            </p:cNvPr>
            <p:cNvSpPr txBox="1"/>
            <p:nvPr/>
          </p:nvSpPr>
          <p:spPr>
            <a:xfrm>
              <a:off x="2779713" y="4391458"/>
              <a:ext cx="476412" cy="253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</a:rPr>
                <a:t>AXI4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D4DE177-EAAB-438A-9C83-73606D5E8CC2}"/>
                </a:ext>
              </a:extLst>
            </p:cNvPr>
            <p:cNvSpPr txBox="1"/>
            <p:nvPr/>
          </p:nvSpPr>
          <p:spPr>
            <a:xfrm>
              <a:off x="4851400" y="4054987"/>
              <a:ext cx="739305" cy="253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</a:rPr>
                <a:t>AXI4-Lite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E11069-0B36-4AB9-A62D-F67FD74ABC1F}"/>
                </a:ext>
              </a:extLst>
            </p:cNvPr>
            <p:cNvSpPr txBox="1"/>
            <p:nvPr/>
          </p:nvSpPr>
          <p:spPr>
            <a:xfrm>
              <a:off x="5249863" y="4543821"/>
              <a:ext cx="739305" cy="253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</a:rPr>
                <a:t>AXI4-Lite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2D13E8-4493-4F29-9D3A-DC2B80437548}"/>
                </a:ext>
              </a:extLst>
            </p:cNvPr>
            <p:cNvSpPr txBox="1"/>
            <p:nvPr/>
          </p:nvSpPr>
          <p:spPr>
            <a:xfrm>
              <a:off x="5248275" y="5004086"/>
              <a:ext cx="739305" cy="253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</a:rPr>
                <a:t>AXI4-Lite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0E5B8C4-123F-41B8-93CE-04B4B8BD54EF}"/>
                </a:ext>
              </a:extLst>
            </p:cNvPr>
            <p:cNvSpPr txBox="1"/>
            <p:nvPr/>
          </p:nvSpPr>
          <p:spPr>
            <a:xfrm>
              <a:off x="5264150" y="5454829"/>
              <a:ext cx="739305" cy="253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</a:rPr>
                <a:t>AXI4-Lite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4AB2E28-BD48-4385-8204-162B6A7B42C8}"/>
                </a:ext>
              </a:extLst>
            </p:cNvPr>
            <p:cNvSpPr txBox="1"/>
            <p:nvPr/>
          </p:nvSpPr>
          <p:spPr>
            <a:xfrm>
              <a:off x="5281613" y="5869069"/>
              <a:ext cx="739305" cy="253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</a:rPr>
                <a:t>AXI4-Lite</a:t>
              </a:r>
            </a:p>
          </p:txBody>
        </p:sp>
      </p:grpSp>
      <p:grpSp>
        <p:nvGrpSpPr>
          <p:cNvPr id="112" name="Group 73">
            <a:extLst>
              <a:ext uri="{FF2B5EF4-FFF2-40B4-BE49-F238E27FC236}">
                <a16:creationId xmlns:a16="http://schemas.microsoft.com/office/drawing/2014/main" id="{54FAEA37-D66B-4F8F-90F0-63D915A42785}"/>
              </a:ext>
            </a:extLst>
          </p:cNvPr>
          <p:cNvGrpSpPr>
            <a:grpSpLocks/>
          </p:cNvGrpSpPr>
          <p:nvPr/>
        </p:nvGrpSpPr>
        <p:grpSpPr bwMode="auto">
          <a:xfrm>
            <a:off x="4054475" y="2587399"/>
            <a:ext cx="6053138" cy="1905000"/>
            <a:chOff x="2826373" y="2396129"/>
            <a:chExt cx="6052815" cy="1904266"/>
          </a:xfrm>
        </p:grpSpPr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AB1470B-4F2D-4ECC-A18F-FE1F71C52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946" y="3150606"/>
              <a:ext cx="990600" cy="73559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DMA</a:t>
              </a:r>
            </a:p>
          </p:txBody>
        </p:sp>
        <p:sp>
          <p:nvSpPr>
            <p:cNvPr id="114" name="Line 47">
              <a:extLst>
                <a:ext uri="{FF2B5EF4-FFF2-40B4-BE49-F238E27FC236}">
                  <a16:creationId xmlns:a16="http://schemas.microsoft.com/office/drawing/2014/main" id="{4A9D0F09-A458-4EB3-BE21-18766419E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346" y="2693987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Line 48">
              <a:extLst>
                <a:ext uri="{FF2B5EF4-FFF2-40B4-BE49-F238E27FC236}">
                  <a16:creationId xmlns:a16="http://schemas.microsoft.com/office/drawing/2014/main" id="{DED2D9B6-304C-4332-9BB1-66C403D2E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0346" y="331787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Line 49">
              <a:extLst>
                <a:ext uri="{FF2B5EF4-FFF2-40B4-BE49-F238E27FC236}">
                  <a16:creationId xmlns:a16="http://schemas.microsoft.com/office/drawing/2014/main" id="{B5D1C7FB-A6D6-49EB-96C0-0240B6C86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0346" y="2693987"/>
              <a:ext cx="0" cy="631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AutoShape 66">
              <a:extLst>
                <a:ext uri="{FF2B5EF4-FFF2-40B4-BE49-F238E27FC236}">
                  <a16:creationId xmlns:a16="http://schemas.microsoft.com/office/drawing/2014/main" id="{197882EA-D98F-4A5F-A81C-35DA6C940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5120" y="3429000"/>
              <a:ext cx="2424068" cy="381000"/>
            </a:xfrm>
            <a:prstGeom prst="leftRightArrow">
              <a:avLst>
                <a:gd name="adj1" fmla="val 58333"/>
                <a:gd name="adj2" fmla="val 76256"/>
              </a:avLst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>Ethernet </a:t>
              </a:r>
            </a:p>
          </p:txBody>
        </p:sp>
        <p:sp>
          <p:nvSpPr>
            <p:cNvPr id="118" name="Line 67">
              <a:extLst>
                <a:ext uri="{FF2B5EF4-FFF2-40B4-BE49-F238E27FC236}">
                  <a16:creationId xmlns:a16="http://schemas.microsoft.com/office/drawing/2014/main" id="{15981B3B-1961-4EF5-8BD9-C523F3E90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3996" y="3606799"/>
              <a:ext cx="0" cy="693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68">
              <a:extLst>
                <a:ext uri="{FF2B5EF4-FFF2-40B4-BE49-F238E27FC236}">
                  <a16:creationId xmlns:a16="http://schemas.microsoft.com/office/drawing/2014/main" id="{5072DD60-99AD-4D94-830E-7404B3D8D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934" y="3606800"/>
              <a:ext cx="593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Rectangle 74">
              <a:extLst>
                <a:ext uri="{FF2B5EF4-FFF2-40B4-BE49-F238E27FC236}">
                  <a16:creationId xmlns:a16="http://schemas.microsoft.com/office/drawing/2014/main" id="{32A500D5-4F16-4498-AA51-C8509CCBC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409" y="2819400"/>
              <a:ext cx="1381125" cy="4572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AXI – PLB46 </a:t>
              </a:r>
            </a:p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Bridge</a:t>
              </a:r>
            </a:p>
          </p:txBody>
        </p:sp>
        <p:sp>
          <p:nvSpPr>
            <p:cNvPr id="121" name="Line 76">
              <a:extLst>
                <a:ext uri="{FF2B5EF4-FFF2-40B4-BE49-F238E27FC236}">
                  <a16:creationId xmlns:a16="http://schemas.microsoft.com/office/drawing/2014/main" id="{759E3CAE-E45E-4D98-BE38-FAE7FD80A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0547" y="2895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7F1E6E-F72E-4903-B9C8-632FA0868779}"/>
                </a:ext>
              </a:extLst>
            </p:cNvPr>
            <p:cNvSpPr txBox="1"/>
            <p:nvPr/>
          </p:nvSpPr>
          <p:spPr>
            <a:xfrm>
              <a:off x="4720160" y="2710333"/>
              <a:ext cx="476387" cy="2538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</a:rPr>
                <a:t>AXI4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56FE7F1-5540-4441-9EE7-941458E90B5F}"/>
                </a:ext>
              </a:extLst>
            </p:cNvPr>
            <p:cNvSpPr txBox="1"/>
            <p:nvPr/>
          </p:nvSpPr>
          <p:spPr>
            <a:xfrm>
              <a:off x="2826373" y="3414911"/>
              <a:ext cx="739266" cy="2538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</a:rPr>
                <a:t>AXI4-Lite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1009ED5-D916-4042-A178-AE5727047415}"/>
                </a:ext>
              </a:extLst>
            </p:cNvPr>
            <p:cNvSpPr txBox="1"/>
            <p:nvPr/>
          </p:nvSpPr>
          <p:spPr>
            <a:xfrm>
              <a:off x="2975590" y="2396129"/>
              <a:ext cx="476387" cy="2538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</a:rPr>
                <a:t>AXI4</a:t>
              </a:r>
            </a:p>
          </p:txBody>
        </p:sp>
        <p:sp>
          <p:nvSpPr>
            <p:cNvPr id="125" name="Rectangle 45">
              <a:extLst>
                <a:ext uri="{FF2B5EF4-FFF2-40B4-BE49-F238E27FC236}">
                  <a16:creationId xmlns:a16="http://schemas.microsoft.com/office/drawing/2014/main" id="{B72772E9-7AA2-4D30-998F-AFC64932B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2504" y="3402594"/>
              <a:ext cx="990600" cy="46399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</a:rPr>
                <a:t>TEMAC</a:t>
              </a:r>
            </a:p>
          </p:txBody>
        </p:sp>
        <p:sp>
          <p:nvSpPr>
            <p:cNvPr id="126" name="Line 76">
              <a:extLst>
                <a:ext uri="{FF2B5EF4-FFF2-40B4-BE49-F238E27FC236}">
                  <a16:creationId xmlns:a16="http://schemas.microsoft.com/office/drawing/2014/main" id="{BC94C56E-9A61-4280-A4F1-77E896EB2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9038" y="3491620"/>
              <a:ext cx="881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cxnSp>
          <p:nvCxnSpPr>
            <p:cNvPr id="127" name="Straight Arrow Connector 65">
              <a:extLst>
                <a:ext uri="{FF2B5EF4-FFF2-40B4-BE49-F238E27FC236}">
                  <a16:creationId xmlns:a16="http://schemas.microsoft.com/office/drawing/2014/main" id="{EC70033F-5E90-4F52-A4E7-2406BF0EE3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2992" y="3776883"/>
              <a:ext cx="878141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D2B36F2-A7C5-4604-95EE-D51DD199B0D6}"/>
                </a:ext>
              </a:extLst>
            </p:cNvPr>
            <p:cNvSpPr txBox="1"/>
            <p:nvPr/>
          </p:nvSpPr>
          <p:spPr>
            <a:xfrm>
              <a:off x="4536020" y="3513298"/>
              <a:ext cx="955660" cy="2538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</a:rPr>
                <a:t>AXI4-Stream</a:t>
              </a:r>
            </a:p>
          </p:txBody>
        </p:sp>
        <p:sp>
          <p:nvSpPr>
            <p:cNvPr id="129" name="Line 48">
              <a:extLst>
                <a:ext uri="{FF2B5EF4-FFF2-40B4-BE49-F238E27FC236}">
                  <a16:creationId xmlns:a16="http://schemas.microsoft.com/office/drawing/2014/main" id="{33BBD1C7-23AF-48B8-A99E-79290D525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0477" y="429478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4056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94764-C698-4B92-A100-FF4A374C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Приемы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44112-3F1F-4941-BA67-6972EF24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ПЛИС некоторые сигналы могут быть избыточны</a:t>
            </a:r>
          </a:p>
          <a:p>
            <a:pPr lvl="1"/>
            <a:r>
              <a:rPr lang="en-US" dirty="0" err="1"/>
              <a:t>stb</a:t>
            </a:r>
            <a:r>
              <a:rPr lang="en-US" dirty="0"/>
              <a:t>/ack</a:t>
            </a:r>
            <a:r>
              <a:rPr lang="ru-RU" dirty="0"/>
              <a:t> (строб запроса + ответ), </a:t>
            </a:r>
            <a:r>
              <a:rPr lang="en-US" dirty="0" err="1"/>
              <a:t>irdy</a:t>
            </a:r>
            <a:r>
              <a:rPr lang="en-US" dirty="0"/>
              <a:t>/</a:t>
            </a:r>
            <a:r>
              <a:rPr lang="en-US" dirty="0" err="1"/>
              <a:t>trdy</a:t>
            </a:r>
            <a:r>
              <a:rPr lang="en-US" dirty="0"/>
              <a:t> </a:t>
            </a:r>
            <a:r>
              <a:rPr lang="ru-RU" dirty="0"/>
              <a:t>имеют смысл в схеме, где готовность периферийного устройства не гарантируется. В ПЛИС временной анализ проверит возможность распространения сигналов за заданное время</a:t>
            </a:r>
          </a:p>
          <a:p>
            <a:pPr lvl="1"/>
            <a:r>
              <a:rPr lang="ru-RU" dirty="0"/>
              <a:t>Адрес может быть слишком широким. Проверка только старших адресов упростит декодеры</a:t>
            </a:r>
          </a:p>
          <a:p>
            <a:r>
              <a:rPr lang="ru-RU" dirty="0"/>
              <a:t>Группировка сигналов</a:t>
            </a:r>
          </a:p>
          <a:p>
            <a:r>
              <a:rPr lang="en-US" dirty="0"/>
              <a:t>Memory-mapped registers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47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EBC79-3BB2-453A-9822-42E035B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Приемы проектирования - группировка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4C116-51FF-45E3-9762-3EB96E25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 некоторым регистрам удобнее иметь общий доступ: одна запись модифицирует несколько регистров</a:t>
            </a:r>
          </a:p>
          <a:p>
            <a:pPr lvl="1"/>
            <a:r>
              <a:rPr lang="en-US" dirty="0"/>
              <a:t>Red[7:0], Green[7:0], Blue[7:0]</a:t>
            </a:r>
            <a:r>
              <a:rPr lang="ru-RU" dirty="0"/>
              <a:t> → </a:t>
            </a:r>
            <a:r>
              <a:rPr lang="en-US" dirty="0"/>
              <a:t>RGB[23:0]</a:t>
            </a:r>
            <a:endParaRPr lang="ru-RU" dirty="0"/>
          </a:p>
          <a:p>
            <a:r>
              <a:rPr lang="ru-RU" dirty="0"/>
              <a:t>К некоторым регистрам общий доступ не обязателен или вреден</a:t>
            </a:r>
          </a:p>
          <a:p>
            <a:pPr lvl="1"/>
            <a:r>
              <a:rPr lang="ru-RU" dirty="0"/>
              <a:t>Тактовый сигнал с прямым управлением и данные в одном регистре – попытка изменить значение тактового сигнала изменит также и данные, поэтому их придется сохранять </a:t>
            </a:r>
            <a:r>
              <a:rPr lang="ru-RU" dirty="0" err="1"/>
              <a:t>программно</a:t>
            </a:r>
            <a:endParaRPr lang="ru-RU" dirty="0"/>
          </a:p>
          <a:p>
            <a:pPr lvl="1"/>
            <a:r>
              <a:rPr lang="ru-RU" dirty="0"/>
              <a:t>Решения в процессорах – доступ по маске (изменяются только те разряды, для которых биты в регистре маски установлены в 1), индивидуальный доступ к разрядам (</a:t>
            </a:r>
            <a:r>
              <a:rPr lang="en-US" dirty="0"/>
              <a:t>set/clear)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HDL</a:t>
            </a:r>
            <a:r>
              <a:rPr lang="ru-RU" dirty="0"/>
              <a:t> возможно описание доступа по нескольким адресам. Например:</a:t>
            </a:r>
          </a:p>
          <a:p>
            <a:pPr lvl="2"/>
            <a:r>
              <a:rPr lang="ru-RU" dirty="0"/>
              <a:t>123 – доступ ко всему регистру</a:t>
            </a:r>
          </a:p>
          <a:p>
            <a:pPr lvl="2"/>
            <a:r>
              <a:rPr lang="ru-RU" dirty="0"/>
              <a:t>124 – доступ только к регистру </a:t>
            </a:r>
            <a:r>
              <a:rPr lang="en-US" dirty="0"/>
              <a:t>SPIDATA</a:t>
            </a:r>
          </a:p>
          <a:p>
            <a:pPr lvl="2"/>
            <a:r>
              <a:rPr lang="en-US" dirty="0"/>
              <a:t>1</a:t>
            </a:r>
            <a:r>
              <a:rPr lang="ru-RU"/>
              <a:t>25</a:t>
            </a:r>
            <a:r>
              <a:rPr lang="en-US"/>
              <a:t> </a:t>
            </a:r>
            <a:r>
              <a:rPr lang="en-US" dirty="0"/>
              <a:t>– </a:t>
            </a:r>
            <a:r>
              <a:rPr lang="ru-RU" dirty="0"/>
              <a:t>доступ только к регистру </a:t>
            </a:r>
            <a:r>
              <a:rPr lang="en-US" dirty="0"/>
              <a:t>SPICLK</a:t>
            </a:r>
          </a:p>
          <a:p>
            <a:r>
              <a:rPr lang="ru-RU" dirty="0"/>
              <a:t>К некоторым устройствам требуется согласованный доступ</a:t>
            </a:r>
          </a:p>
          <a:p>
            <a:pPr lvl="1"/>
            <a:r>
              <a:rPr lang="ru-RU" dirty="0"/>
              <a:t>Мостовые схемы с </a:t>
            </a:r>
            <a:r>
              <a:rPr lang="en-US" dirty="0"/>
              <a:t>MOSFET</a:t>
            </a:r>
            <a:r>
              <a:rPr lang="ru-RU" dirty="0"/>
              <a:t> требуют, чтобы два «сквозных» транзистора никогда не были включены одновременно. Это можно обеспечить принудительным отключением транзистора, если противоположный ему включается.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246B645-9800-445E-9CBA-71D4A8F2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72337"/>
              </p:ext>
            </p:extLst>
          </p:nvPr>
        </p:nvGraphicFramePr>
        <p:xfrm>
          <a:off x="9273720" y="2626246"/>
          <a:ext cx="22256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838">
                  <a:extLst>
                    <a:ext uri="{9D8B030D-6E8A-4147-A177-3AD203B41FA5}">
                      <a16:colId xmlns:a16="http://schemas.microsoft.com/office/drawing/2014/main" val="363434339"/>
                    </a:ext>
                  </a:extLst>
                </a:gridCol>
                <a:gridCol w="1112838">
                  <a:extLst>
                    <a:ext uri="{9D8B030D-6E8A-4147-A177-3AD203B41FA5}">
                      <a16:colId xmlns:a16="http://schemas.microsoft.com/office/drawing/2014/main" val="2434215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SPICLK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0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242E5-EC8D-45F3-B710-3C5937F8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Регистры, отображенные в адресное пространство памяти (</a:t>
            </a:r>
            <a:r>
              <a:rPr lang="en-US" dirty="0"/>
              <a:t>memory mapped)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0FF45-5492-4A8C-9E06-D124C47A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Иногда нет практического смысла разделять устройства на память и регистры. В этом случае доступ к регистру производится с применением тех же сигналов, что и доступ к памяти</a:t>
            </a:r>
          </a:p>
          <a:p>
            <a:r>
              <a:rPr lang="ru-RU" dirty="0"/>
              <a:t>Недостаток (?) – регистр должен работать на той же частоте, что и память. В синхронном проекте на базе ПЛИС это вряд ли проявит негативный эффект.</a:t>
            </a:r>
          </a:p>
          <a:p>
            <a:pPr lvl="1"/>
            <a:r>
              <a:rPr lang="ru-RU" dirty="0"/>
              <a:t>Исключения – большие проекты, распределенные по кристаллу. Трассировка к дальним регистрам может быть проблемой.</a:t>
            </a:r>
          </a:p>
        </p:txBody>
      </p:sp>
    </p:spTree>
    <p:extLst>
      <p:ext uri="{BB962C8B-B14F-4D97-AF65-F5344CB8AC3E}">
        <p14:creationId xmlns:p14="http://schemas.microsoft.com/office/powerpoint/2010/main" val="164381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8313E-3835-490D-8B70-9B35A2FE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Сочетание процессорного управления и автономной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68506-E5CB-4C1D-B5D4-7144506D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HDL</a:t>
            </a:r>
            <a:r>
              <a:rPr lang="ru-RU" dirty="0"/>
              <a:t> дает много возможностей для совместной оптимизации проекта.</a:t>
            </a:r>
          </a:p>
          <a:p>
            <a:r>
              <a:rPr lang="ru-RU" dirty="0"/>
              <a:t>Пример: сторожевой таймер обеспечивает генерацию прерывания, если процессор долго не обращался к определенному устройству (сбрасывая при этом счетчик сторожевого таймера)</a:t>
            </a:r>
          </a:p>
          <a:p>
            <a:pPr lvl="1"/>
            <a:r>
              <a:rPr lang="ru-RU" dirty="0"/>
              <a:t>Устройство может отключаться самостоятельно – нагреватель получает данные от процессора и запускает внутренний таймер для отключения. Если процессор обновит данные, таймер сбросится и нагрев продолжится. Если процессор не обновит данные в течение длительного времени, нагреватель отключится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70528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4A07-8CA9-4862-9E76-AD187FE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437CF-6CBD-4EB2-BE88-8BFF6AD3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Системная шина в компьютерной системе. Основные характеристики системных шин. Виды системных шин и их проектирование.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203293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8905D-49F2-4DFF-B0A8-12B509BC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14" y="365125"/>
            <a:ext cx="6690632" cy="1325563"/>
          </a:xfrm>
        </p:spPr>
        <p:txBody>
          <a:bodyPr/>
          <a:lstStyle/>
          <a:p>
            <a:r>
              <a:rPr lang="ru-RU" dirty="0"/>
              <a:t>Что делать?...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BFAA6-45CF-41EF-A78E-6C2B3D08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4" y="1608364"/>
            <a:ext cx="10145486" cy="4772706"/>
          </a:xfrm>
        </p:spPr>
        <p:txBody>
          <a:bodyPr>
            <a:normAutofit/>
          </a:bodyPr>
          <a:lstStyle/>
          <a:p>
            <a:r>
              <a:rPr lang="ru-RU" dirty="0"/>
              <a:t>Системная шина </a:t>
            </a:r>
            <a:r>
              <a:rPr lang="en-US" dirty="0"/>
              <a:t>AXI</a:t>
            </a:r>
            <a:r>
              <a:rPr lang="ru-RU" dirty="0"/>
              <a:t> (в действительности это не список сигналов, а общий подход) распространена в современных системах на базе ПЛИС, она реализуется в стандартных </a:t>
            </a:r>
            <a:r>
              <a:rPr lang="en-US" dirty="0"/>
              <a:t>IP</a:t>
            </a:r>
            <a:r>
              <a:rPr lang="ru-RU" dirty="0"/>
              <a:t>-ядрах.</a:t>
            </a:r>
          </a:p>
          <a:p>
            <a:r>
              <a:rPr lang="ru-RU" dirty="0"/>
              <a:t>Простые проекты – простые шины. Необязательно использовать все возможности современных шин, если нет практической потребности в этих возможностях.</a:t>
            </a:r>
          </a:p>
          <a:p>
            <a:r>
              <a:rPr lang="ru-RU" dirty="0"/>
              <a:t>Процессор – не единственный элемент системы.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7C9B5-522B-48A3-8F57-A40D3DD15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" y="64796"/>
            <a:ext cx="1590006" cy="17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E6E0F-7FFC-41AB-B22A-497251EB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шины, их разновидности.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94FE8-D174-4969-8A1B-2CC9823F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Системная шина предназначена для соединения компонентов внутри вычислительной системы</a:t>
            </a:r>
          </a:p>
          <a:p>
            <a:r>
              <a:rPr lang="ru-RU" dirty="0"/>
              <a:t>Основной параметр – пропускная способность (бит/с)</a:t>
            </a:r>
          </a:p>
          <a:p>
            <a:pPr lvl="1"/>
            <a:r>
              <a:rPr lang="ru-RU" dirty="0"/>
              <a:t>Разрядность шины</a:t>
            </a:r>
          </a:p>
          <a:p>
            <a:pPr lvl="1"/>
            <a:r>
              <a:rPr lang="ru-RU" dirty="0"/>
              <a:t>Количество соединительных линий</a:t>
            </a:r>
          </a:p>
          <a:p>
            <a:pPr lvl="1"/>
            <a:r>
              <a:rPr lang="ru-RU" dirty="0"/>
              <a:t>Латентность (задержка доступа)</a:t>
            </a:r>
          </a:p>
          <a:p>
            <a:pPr lvl="1"/>
            <a:r>
              <a:rPr lang="ru-RU" dirty="0"/>
              <a:t>Энергопотребление</a:t>
            </a:r>
          </a:p>
          <a:p>
            <a:pPr lvl="1"/>
            <a:r>
              <a:rPr lang="ru-RU" dirty="0"/>
              <a:t>Максимальное расстояние передачи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81753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2DAF5-6D8C-4930-B3CF-94808462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Устройства, подключаемые к системной шине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D3332-41AC-4446-AA5D-89FFF5CF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5" cy="4351338"/>
          </a:xfrm>
        </p:spPr>
        <p:txBody>
          <a:bodyPr/>
          <a:lstStyle/>
          <a:p>
            <a:r>
              <a:rPr lang="ru-RU" dirty="0"/>
              <a:t>Карта памяти</a:t>
            </a:r>
          </a:p>
          <a:p>
            <a:r>
              <a:rPr lang="ru-RU" dirty="0"/>
              <a:t>Физическое подключение разных микросхем требует, чтобы они реагировали только на обращение к своему диапазону адресов</a:t>
            </a:r>
          </a:p>
          <a:p>
            <a:r>
              <a:rPr lang="ru-RU" dirty="0"/>
              <a:t>Сигналы </a:t>
            </a:r>
            <a:r>
              <a:rPr lang="en-US" dirty="0"/>
              <a:t>~CS (</a:t>
            </a:r>
            <a:r>
              <a:rPr lang="ru-RU" dirty="0"/>
              <a:t>от </a:t>
            </a:r>
            <a:r>
              <a:rPr lang="en-US" dirty="0"/>
              <a:t>Chip Select), ~OE</a:t>
            </a:r>
            <a:r>
              <a:rPr lang="ru-RU" dirty="0"/>
              <a:t> (</a:t>
            </a:r>
            <a:r>
              <a:rPr lang="en-US" dirty="0"/>
              <a:t>Output Enable)</a:t>
            </a:r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2F2D0FA-F85B-4A33-844E-E1FD7056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92855"/>
              </p:ext>
            </p:extLst>
          </p:nvPr>
        </p:nvGraphicFramePr>
        <p:xfrm>
          <a:off x="1235982" y="1947521"/>
          <a:ext cx="3135993" cy="401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993">
                  <a:extLst>
                    <a:ext uri="{9D8B030D-6E8A-4147-A177-3AD203B41FA5}">
                      <a16:colId xmlns:a16="http://schemas.microsoft.com/office/drawing/2014/main" val="2719548277"/>
                    </a:ext>
                  </a:extLst>
                </a:gridCol>
              </a:tblGrid>
              <a:tr h="803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228435"/>
                  </a:ext>
                </a:extLst>
              </a:tr>
              <a:tr h="803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82728"/>
                  </a:ext>
                </a:extLst>
              </a:tr>
              <a:tr h="803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32822"/>
                  </a:ext>
                </a:extLst>
              </a:tr>
              <a:tr h="803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SRAM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308790"/>
                  </a:ext>
                </a:extLst>
              </a:tr>
              <a:tr h="803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ROM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0347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CCBDA2-E478-4B85-9B53-D2FB915E4851}"/>
              </a:ext>
            </a:extLst>
          </p:cNvPr>
          <p:cNvSpPr txBox="1"/>
          <p:nvPr/>
        </p:nvSpPr>
        <p:spPr>
          <a:xfrm>
            <a:off x="4702629" y="5817054"/>
            <a:ext cx="159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x0000_</a:t>
            </a:r>
            <a:r>
              <a:rPr lang="ru-RU" dirty="0"/>
              <a:t>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33DFB-456E-4835-88C0-A7684CD7AEAD}"/>
              </a:ext>
            </a:extLst>
          </p:cNvPr>
          <p:cNvSpPr txBox="1"/>
          <p:nvPr/>
        </p:nvSpPr>
        <p:spPr>
          <a:xfrm>
            <a:off x="4649561" y="4902654"/>
            <a:ext cx="159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x0001_</a:t>
            </a:r>
            <a:r>
              <a:rPr lang="ru-RU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948C3-5363-42E0-8AA6-C2FC9939DC63}"/>
              </a:ext>
            </a:extLst>
          </p:cNvPr>
          <p:cNvSpPr txBox="1"/>
          <p:nvPr/>
        </p:nvSpPr>
        <p:spPr>
          <a:xfrm>
            <a:off x="4649561" y="4172920"/>
            <a:ext cx="159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x0002_</a:t>
            </a:r>
            <a:r>
              <a:rPr lang="ru-RU" dirty="0"/>
              <a:t>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70164-C796-407E-8ACF-54B2FB080B7D}"/>
              </a:ext>
            </a:extLst>
          </p:cNvPr>
          <p:cNvSpPr txBox="1"/>
          <p:nvPr/>
        </p:nvSpPr>
        <p:spPr>
          <a:xfrm>
            <a:off x="4649560" y="3373790"/>
            <a:ext cx="159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x0020_</a:t>
            </a:r>
            <a:r>
              <a:rPr lang="ru-RU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346737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C82E4-6DF6-4140-AE3D-62527B93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регистров для МК </a:t>
            </a:r>
            <a:r>
              <a:rPr lang="en-US" dirty="0"/>
              <a:t>Attiny85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F701701-75BA-461C-9D52-DBA36F393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4" t="11284" r="30907" b="4538"/>
          <a:stretch/>
        </p:blipFill>
        <p:spPr>
          <a:xfrm>
            <a:off x="570140" y="1310594"/>
            <a:ext cx="4675414" cy="5385046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3C5632-48BA-490C-A712-926DE9441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31" t="34022" r="34007" b="34587"/>
          <a:stretch/>
        </p:blipFill>
        <p:spPr>
          <a:xfrm>
            <a:off x="5565319" y="3902773"/>
            <a:ext cx="5453648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FFF6D-A120-43C2-991C-4419BE49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системная шина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15AC0-AE1F-4D0A-B839-C0D953D5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208" y="1825625"/>
            <a:ext cx="6920592" cy="4351338"/>
          </a:xfrm>
        </p:spPr>
        <p:txBody>
          <a:bodyPr/>
          <a:lstStyle/>
          <a:p>
            <a:r>
              <a:rPr lang="en-US" dirty="0"/>
              <a:t>always @ (</a:t>
            </a:r>
            <a:r>
              <a:rPr lang="en-US" dirty="0" err="1"/>
              <a:t>posedge</a:t>
            </a:r>
            <a:r>
              <a:rPr lang="en-US" dirty="0"/>
              <a:t> clk)</a:t>
            </a:r>
          </a:p>
          <a:p>
            <a:r>
              <a:rPr lang="en-US" dirty="0"/>
              <a:t>if (</a:t>
            </a:r>
            <a:r>
              <a:rPr lang="en-US" dirty="0" err="1"/>
              <a:t>bus_wen</a:t>
            </a:r>
            <a:r>
              <a:rPr lang="en-US" dirty="0"/>
              <a:t> == 1b’1 &amp;&amp; </a:t>
            </a:r>
            <a:r>
              <a:rPr lang="en-US" dirty="0" err="1"/>
              <a:t>bus_addr</a:t>
            </a:r>
            <a:r>
              <a:rPr lang="en-US" dirty="0"/>
              <a:t> == ADDR)</a:t>
            </a:r>
          </a:p>
          <a:p>
            <a:pPr marL="457200" lvl="1" indent="0">
              <a:buNone/>
            </a:pPr>
            <a:r>
              <a:rPr lang="en-US" sz="2800" dirty="0" err="1"/>
              <a:t>Data_reg</a:t>
            </a:r>
            <a:r>
              <a:rPr lang="en-US" sz="2800" dirty="0"/>
              <a:t> &lt;= </a:t>
            </a:r>
            <a:r>
              <a:rPr lang="en-US" sz="2800" dirty="0" err="1"/>
              <a:t>bus_data</a:t>
            </a:r>
            <a:r>
              <a:rPr lang="en-US" sz="2800" dirty="0"/>
              <a:t>;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08A1FF-87F9-49C0-AC33-75FC6D6D0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0" y="1673225"/>
            <a:ext cx="4124325" cy="481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59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DFE6AC0-7DF6-45FA-A31E-0F0FB586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шины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BFCEE9B-90BB-434D-A998-8251F6E1C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ISA</a:t>
            </a:r>
            <a:r>
              <a:rPr lang="ru-RU" dirty="0"/>
              <a:t> (устаревшая на данный момент шина для </a:t>
            </a:r>
            <a:r>
              <a:rPr lang="en-US" dirty="0"/>
              <a:t>PC)</a:t>
            </a:r>
            <a:endParaRPr lang="ru-RU" dirty="0"/>
          </a:p>
          <a:p>
            <a:pPr lvl="1"/>
            <a:r>
              <a:rPr lang="ru-RU" dirty="0"/>
              <a:t>8 или 16 бит, </a:t>
            </a:r>
            <a:r>
              <a:rPr lang="ru-RU" dirty="0" err="1"/>
              <a:t>ок</a:t>
            </a:r>
            <a:r>
              <a:rPr lang="ru-RU" dirty="0"/>
              <a:t>. 6 МГц</a:t>
            </a:r>
          </a:p>
          <a:p>
            <a:pPr lvl="1"/>
            <a:r>
              <a:rPr lang="ru-RU" dirty="0"/>
              <a:t>Асинхронный обмен данными</a:t>
            </a:r>
          </a:p>
        </p:txBody>
      </p:sp>
      <p:pic>
        <p:nvPicPr>
          <p:cNvPr id="11266" name="Picture 2" descr="Картинки по запросу &quot;ISA signals&quot;">
            <a:extLst>
              <a:ext uri="{FF2B5EF4-FFF2-40B4-BE49-F238E27FC236}">
                <a16:creationId xmlns:a16="http://schemas.microsoft.com/office/drawing/2014/main" id="{EE3DA020-8466-4CB1-BE04-960352844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0" y="3799227"/>
            <a:ext cx="39624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0BEF0BCA-6C14-4346-BB37-5325961D9B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PCI</a:t>
            </a:r>
            <a:endParaRPr lang="ru-RU" dirty="0"/>
          </a:p>
          <a:p>
            <a:pPr lvl="1"/>
            <a:r>
              <a:rPr lang="ru-RU" dirty="0"/>
              <a:t>32 или 64 бит, 33 или 66 МГц</a:t>
            </a:r>
          </a:p>
          <a:p>
            <a:pPr lvl="1"/>
            <a:r>
              <a:rPr lang="ru-RU" dirty="0"/>
              <a:t>Синхронный обмен</a:t>
            </a:r>
            <a:endParaRPr lang="en-US" dirty="0"/>
          </a:p>
          <a:p>
            <a:endParaRPr lang="ru-RU" dirty="0"/>
          </a:p>
        </p:txBody>
      </p:sp>
      <p:pic>
        <p:nvPicPr>
          <p:cNvPr id="11" name="Picture 4" descr="Картинки по запросу &quot;PCIsignals&quot;">
            <a:extLst>
              <a:ext uri="{FF2B5EF4-FFF2-40B4-BE49-F238E27FC236}">
                <a16:creationId xmlns:a16="http://schemas.microsoft.com/office/drawing/2014/main" id="{5998E56E-8218-4FD5-BFC3-1B113C198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7039" y="3378087"/>
            <a:ext cx="48387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9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C3777CA-4F6C-4EF4-B389-37E4FA8E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управляющих сигналов в асинхронных интерфейсах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3C9A85-BF40-474B-97F3-DE8D456C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779" y="1825625"/>
            <a:ext cx="6594020" cy="4351338"/>
          </a:xfrm>
        </p:spPr>
        <p:txBody>
          <a:bodyPr/>
          <a:lstStyle/>
          <a:p>
            <a:r>
              <a:rPr lang="ru-RU" dirty="0"/>
              <a:t>Асинхронные управляющие сигналы следует синхронизировать</a:t>
            </a:r>
          </a:p>
          <a:p>
            <a:r>
              <a:rPr lang="ru-RU" dirty="0"/>
              <a:t>Поскольку частоты асинхронных интерфейсов, как правило, невелики, можно использовать прием «захвата фронта»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557EC7-6E72-4106-882F-FF7F760E4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5" y="2039597"/>
            <a:ext cx="3910012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6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F133C9-087F-4BDC-99E0-65556A9C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Шина </a:t>
            </a:r>
            <a:r>
              <a:rPr lang="en-US" dirty="0"/>
              <a:t>PCI</a:t>
            </a:r>
            <a:r>
              <a:rPr lang="ru-RU" dirty="0"/>
              <a:t> - конфигурирование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AA814C-2059-4BB7-BD1E-E0118430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261" y="1825624"/>
            <a:ext cx="3759653" cy="462824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Каждое устройство на шине </a:t>
            </a:r>
            <a:r>
              <a:rPr lang="en-US" dirty="0"/>
              <a:t>PCI </a:t>
            </a:r>
            <a:r>
              <a:rPr lang="ru-RU" dirty="0"/>
              <a:t>должно иметь регистры для идентификации и записи базовых адресов</a:t>
            </a:r>
          </a:p>
          <a:p>
            <a:r>
              <a:rPr lang="en-US" dirty="0"/>
              <a:t>BAR = Base Address Register</a:t>
            </a:r>
          </a:p>
          <a:p>
            <a:r>
              <a:rPr lang="ru-RU" dirty="0"/>
              <a:t>При старте в этом регистре находится код, соответствующий запросу устройства на размер ресурсов</a:t>
            </a:r>
          </a:p>
          <a:p>
            <a:r>
              <a:rPr lang="en-US" dirty="0"/>
              <a:t>BIOS</a:t>
            </a:r>
            <a:r>
              <a:rPr lang="ru-RU" dirty="0"/>
              <a:t> распределяет адреса и записывает в каждый </a:t>
            </a:r>
            <a:r>
              <a:rPr lang="en-US" dirty="0"/>
              <a:t>BAR</a:t>
            </a:r>
            <a:r>
              <a:rPr lang="ru-RU" dirty="0"/>
              <a:t> начальный адрес области, которая будет соответствовать этим регистрам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099D25-9050-4149-AC60-F80C0EB2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40" y="1825625"/>
            <a:ext cx="3264554" cy="429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BBC9546A-A24A-40DA-9CB7-EA5E26D4D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8" y="1854426"/>
            <a:ext cx="4414837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08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10203</TotalTime>
  <Words>974</Words>
  <Application>Microsoft Office PowerPoint</Application>
  <PresentationFormat>Широкоэкранный</PresentationFormat>
  <Paragraphs>143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Схемотехника устройств компьютерных систем</vt:lpstr>
      <vt:lpstr>Презентация PowerPoint</vt:lpstr>
      <vt:lpstr>Системные шины, их разновидности.</vt:lpstr>
      <vt:lpstr>Устройства, подключаемые к системной шине</vt:lpstr>
      <vt:lpstr>Пример регистров для МК Attiny85</vt:lpstr>
      <vt:lpstr>Простая системная шина</vt:lpstr>
      <vt:lpstr>Параллельные шины</vt:lpstr>
      <vt:lpstr>Использование управляющих сигналов в асинхронных интерфейсах</vt:lpstr>
      <vt:lpstr>Шина PCI - конфигурирование</vt:lpstr>
      <vt:lpstr>Параллельные шины.</vt:lpstr>
      <vt:lpstr>Системная шина Wishbone</vt:lpstr>
      <vt:lpstr>Использование моста в технологии CoreConnect </vt:lpstr>
      <vt:lpstr>Несколько ведущих устройств на шине - арбитр</vt:lpstr>
      <vt:lpstr>Crossbar («коммутатор»)</vt:lpstr>
      <vt:lpstr>Пример процессорной системы класса СНК</vt:lpstr>
      <vt:lpstr>Приемы проектирования</vt:lpstr>
      <vt:lpstr>Приемы проектирования - группировка</vt:lpstr>
      <vt:lpstr>Регистры, отображенные в адресное пространство памяти (memory mapped)</vt:lpstr>
      <vt:lpstr>Сочетание процессорного управления и автономной работы</vt:lpstr>
      <vt:lpstr>Что делать?...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Схемотехника устройств компьютерных систем</dc:title>
  <dc:creator>Ilya Tarasov</dc:creator>
  <cp:lastModifiedBy>Ilya Tarasov</cp:lastModifiedBy>
  <cp:revision>219</cp:revision>
  <dcterms:created xsi:type="dcterms:W3CDTF">2021-09-05T18:58:25Z</dcterms:created>
  <dcterms:modified xsi:type="dcterms:W3CDTF">2021-11-29T10:52:05Z</dcterms:modified>
</cp:coreProperties>
</file>