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56" r:id="rId4"/>
    <p:sldId id="357" r:id="rId5"/>
    <p:sldId id="349" r:id="rId6"/>
    <p:sldId id="355" r:id="rId7"/>
    <p:sldId id="350" r:id="rId8"/>
    <p:sldId id="351" r:id="rId9"/>
    <p:sldId id="364" r:id="rId10"/>
    <p:sldId id="259" r:id="rId11"/>
    <p:sldId id="367" r:id="rId12"/>
    <p:sldId id="371" r:id="rId13"/>
    <p:sldId id="369" r:id="rId14"/>
    <p:sldId id="279" r:id="rId15"/>
    <p:sldId id="366" r:id="rId16"/>
    <p:sldId id="264" r:id="rId17"/>
    <p:sldId id="365" r:id="rId18"/>
    <p:sldId id="34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</a:t>
            </a:r>
            <a:r>
              <a:rPr lang="ru-RU" dirty="0"/>
              <a:t>5.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Стратегии моделирования и верификации компьютерных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F6E62-A040-4022-8CA6-ACCD210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условий в модели – оператор </a:t>
            </a:r>
            <a:r>
              <a:rPr lang="en-US" dirty="0"/>
              <a:t>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61683-DB0A-4B63-8395-2B650DDD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assert</a:t>
            </a:r>
            <a:r>
              <a:rPr lang="en-US" dirty="0"/>
              <a:t> SUM_EXPECTED = SUM_OUT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report</a:t>
            </a:r>
            <a:r>
              <a:rPr lang="en-US" dirty="0"/>
              <a:t> "ERROR: output SUM is incorrect"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severity</a:t>
            </a:r>
            <a:r>
              <a:rPr lang="en-US" dirty="0"/>
              <a:t> warning;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note</a:t>
            </a:r>
            <a:r>
              <a:rPr lang="ru-RU" dirty="0"/>
              <a:t> – «примечание», это сообщение не является ошибкой и носит информационный характер;</a:t>
            </a:r>
          </a:p>
          <a:p>
            <a:r>
              <a:rPr lang="ru-RU" dirty="0" err="1"/>
              <a:t>warning</a:t>
            </a:r>
            <a:r>
              <a:rPr lang="ru-RU" dirty="0"/>
              <a:t> – «предупреждение», такие сообщения подсчитываются, но их наличие не является основанием для признания результатов некорректными;</a:t>
            </a:r>
          </a:p>
          <a:p>
            <a:r>
              <a:rPr lang="ru-RU" dirty="0" err="1"/>
              <a:t>error</a:t>
            </a:r>
            <a:r>
              <a:rPr lang="ru-RU" dirty="0"/>
              <a:t> – «ошибка», результат моделирования признается некорректным, моделирование продолжается;</a:t>
            </a:r>
          </a:p>
          <a:p>
            <a:r>
              <a:rPr lang="ru-RU" dirty="0" err="1"/>
              <a:t>failure</a:t>
            </a:r>
            <a:r>
              <a:rPr lang="ru-RU" dirty="0"/>
              <a:t> – «сбой», аналогично ошибке, но выполнение немедленно прерывается.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73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99E3E-ED9F-4AAA-BEB8-DF964C27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3E4C4-677B-4453-BA9D-CABCE82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22" y="5847777"/>
            <a:ext cx="10515600" cy="723220"/>
          </a:xfrm>
        </p:spPr>
        <p:txBody>
          <a:bodyPr/>
          <a:lstStyle/>
          <a:p>
            <a:r>
              <a:rPr lang="ru-RU" dirty="0"/>
              <a:t>«Проведено </a:t>
            </a:r>
            <a:r>
              <a:rPr lang="en-US" dirty="0"/>
              <a:t>N</a:t>
            </a:r>
            <a:r>
              <a:rPr lang="ru-RU" dirty="0"/>
              <a:t> тестов, закончились успешно </a:t>
            </a:r>
            <a:r>
              <a:rPr lang="en-US" dirty="0"/>
              <a:t>N</a:t>
            </a:r>
            <a:r>
              <a:rPr lang="ru-RU" dirty="0"/>
              <a:t>, ошибок 0»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0951F5-D1DB-4F85-A603-C56064078DFC}"/>
              </a:ext>
            </a:extLst>
          </p:cNvPr>
          <p:cNvSpPr/>
          <p:nvPr/>
        </p:nvSpPr>
        <p:spPr>
          <a:xfrm>
            <a:off x="4355646" y="3433083"/>
            <a:ext cx="1951265" cy="150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UUT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5565FD-38E9-49E8-895F-ACCA11E5B6EE}"/>
              </a:ext>
            </a:extLst>
          </p:cNvPr>
          <p:cNvSpPr/>
          <p:nvPr/>
        </p:nvSpPr>
        <p:spPr>
          <a:xfrm>
            <a:off x="3543300" y="2869747"/>
            <a:ext cx="3796393" cy="26329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E5EADB5F-8B94-4AC4-9648-E19F21C104FB}"/>
              </a:ext>
            </a:extLst>
          </p:cNvPr>
          <p:cNvSpPr/>
          <p:nvPr/>
        </p:nvSpPr>
        <p:spPr>
          <a:xfrm>
            <a:off x="1959428" y="3922940"/>
            <a:ext cx="2396218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FBA2966-29C7-47D9-A7E4-7C20FD8B87EC}"/>
              </a:ext>
            </a:extLst>
          </p:cNvPr>
          <p:cNvSpPr/>
          <p:nvPr/>
        </p:nvSpPr>
        <p:spPr>
          <a:xfrm>
            <a:off x="6323240" y="3922940"/>
            <a:ext cx="2396218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DAA2522-DC3E-458C-B101-2EC8A4D67EE2}"/>
              </a:ext>
            </a:extLst>
          </p:cNvPr>
          <p:cNvSpPr/>
          <p:nvPr/>
        </p:nvSpPr>
        <p:spPr>
          <a:xfrm>
            <a:off x="444953" y="3541147"/>
            <a:ext cx="1514475" cy="1398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Генератор тестовых последовательностей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D29BAC10-EC38-469A-87E2-9E6DA997E094}"/>
              </a:ext>
            </a:extLst>
          </p:cNvPr>
          <p:cNvCxnSpPr/>
          <p:nvPr/>
        </p:nvCxnSpPr>
        <p:spPr>
          <a:xfrm flipV="1">
            <a:off x="1975757" y="1951265"/>
            <a:ext cx="1955346" cy="1869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1909CE-89F9-4DF9-9F3E-5439A8FCED88}"/>
              </a:ext>
            </a:extLst>
          </p:cNvPr>
          <p:cNvSpPr/>
          <p:nvPr/>
        </p:nvSpPr>
        <p:spPr>
          <a:xfrm>
            <a:off x="3931102" y="1628152"/>
            <a:ext cx="2710543" cy="64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Имитация задержки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6CFB2-E47A-4351-97BC-7665F54656BB}"/>
              </a:ext>
            </a:extLst>
          </p:cNvPr>
          <p:cNvSpPr txBox="1"/>
          <p:nvPr/>
        </p:nvSpPr>
        <p:spPr>
          <a:xfrm>
            <a:off x="1627414" y="2024643"/>
            <a:ext cx="146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Эталонный отклик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3E6C15E0-8D46-4BA7-985C-3C7CDD0F3C88}"/>
              </a:ext>
            </a:extLst>
          </p:cNvPr>
          <p:cNvCxnSpPr>
            <a:stCxn id="11" idx="3"/>
          </p:cNvCxnSpPr>
          <p:nvPr/>
        </p:nvCxnSpPr>
        <p:spPr>
          <a:xfrm>
            <a:off x="6641645" y="1951265"/>
            <a:ext cx="1963512" cy="159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3E7448AC-3A0B-416B-AC43-1FE033436DFD}"/>
              </a:ext>
            </a:extLst>
          </p:cNvPr>
          <p:cNvSpPr/>
          <p:nvPr/>
        </p:nvSpPr>
        <p:spPr>
          <a:xfrm>
            <a:off x="8621486" y="2960808"/>
            <a:ext cx="2061482" cy="188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42086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19862-03A9-4DBA-90A0-52E64279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(Universal Verification Methodology)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CEC1A9-AE79-46C7-ADAE-C7F23F2A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46" y="1628773"/>
            <a:ext cx="8975703" cy="49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3DB78-F13F-4D03-BAE9-6F67088F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программных средств для генерирования входных воздействий.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95752-3A2D-4925-867E-EF8ABA3B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 уровня </a:t>
            </a:r>
            <a:r>
              <a:rPr lang="en-US" dirty="0"/>
              <a:t>UML, BPMN, IDEF0 </a:t>
            </a:r>
            <a:r>
              <a:rPr lang="ru-RU" dirty="0"/>
              <a:t>представляют взаимоотношения между элементами системы на различных уровнях</a:t>
            </a:r>
          </a:p>
          <a:p>
            <a:r>
              <a:rPr lang="ru-RU" dirty="0"/>
              <a:t>Структурные модели</a:t>
            </a:r>
            <a:r>
              <a:rPr lang="en-US" dirty="0"/>
              <a:t> (System Generator for DSP </a:t>
            </a:r>
            <a:r>
              <a:rPr lang="ru-RU" dirty="0"/>
              <a:t>в </a:t>
            </a:r>
            <a:r>
              <a:rPr lang="en-US" dirty="0" err="1"/>
              <a:t>Matlab</a:t>
            </a:r>
            <a:r>
              <a:rPr lang="ru-RU" dirty="0"/>
              <a:t>, </a:t>
            </a:r>
            <a:r>
              <a:rPr lang="en-US" dirty="0"/>
              <a:t>Simulink, Ladder Logic)</a:t>
            </a:r>
            <a:r>
              <a:rPr lang="ru-RU" dirty="0"/>
              <a:t> часто являются исполнимыми или генерируют синтезируемое/компилируемое представление на </a:t>
            </a:r>
            <a:r>
              <a:rPr lang="en-US" dirty="0"/>
              <a:t>HDL</a:t>
            </a:r>
            <a:r>
              <a:rPr lang="ru-RU" dirty="0"/>
              <a:t> или ЯВУ</a:t>
            </a:r>
          </a:p>
        </p:txBody>
      </p:sp>
    </p:spTree>
    <p:extLst>
      <p:ext uri="{BB962C8B-B14F-4D97-AF65-F5344CB8AC3E}">
        <p14:creationId xmlns:p14="http://schemas.microsoft.com/office/powerpoint/2010/main" val="293594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8269B528-844B-4480-AD14-1A6DE21C8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Взаимодействие системы с внешним окружением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C070DF2-CE3A-4114-AC21-A451E8151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0065F709-B2AE-42B7-B124-ACE6BF368BD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1916114"/>
            <a:ext cx="7343775" cy="4033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55DFC-6455-4532-86A3-4F1F224B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воздействия?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1C35A-4F2E-4749-AD0B-F140EDB7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Существует ряд допущений, упрощающих построение математической модели входных сигналов, однако не отражающих реальное поведение системы</a:t>
            </a:r>
          </a:p>
          <a:p>
            <a:pPr lvl="1"/>
            <a:r>
              <a:rPr lang="ru-RU" dirty="0"/>
              <a:t>Переменный сигнал синусоидальный </a:t>
            </a:r>
          </a:p>
          <a:p>
            <a:pPr lvl="2"/>
            <a:r>
              <a:rPr lang="ru-RU" dirty="0"/>
              <a:t>В течение периода есть один максимум, один минимум и два перехода через ноль</a:t>
            </a:r>
          </a:p>
          <a:p>
            <a:pPr lvl="2"/>
            <a:r>
              <a:rPr lang="ru-RU" dirty="0"/>
              <a:t>Среднее арифметическое за период равно нулю</a:t>
            </a:r>
          </a:p>
          <a:p>
            <a:pPr lvl="1"/>
            <a:r>
              <a:rPr lang="ru-RU" dirty="0"/>
              <a:t>Шумы имеют равномерное распределение</a:t>
            </a:r>
          </a:p>
          <a:p>
            <a:pPr lvl="2"/>
            <a:r>
              <a:rPr lang="ru-RU" dirty="0"/>
              <a:t>Шумы могут быть устранены фильтром</a:t>
            </a:r>
          </a:p>
          <a:p>
            <a:pPr lvl="1"/>
            <a:r>
              <a:rPr lang="ru-RU" dirty="0"/>
              <a:t>Ошибка измеряемой величины распределена по гауссовскому закону</a:t>
            </a:r>
          </a:p>
          <a:p>
            <a:pPr lvl="2"/>
            <a:r>
              <a:rPr lang="ru-RU" dirty="0"/>
              <a:t>Вычисление среднего арифметического позволяет оценить реальное значение измеряемой величины</a:t>
            </a:r>
          </a:p>
          <a:p>
            <a:r>
              <a:rPr lang="ru-RU" dirty="0">
                <a:solidFill>
                  <a:srgbClr val="FF0000"/>
                </a:solidFill>
              </a:rPr>
              <a:t>Принятие этих допущений и планирование перечисленных технических мер приведет к существенным отклонениям реальной системы от математической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1537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40DEFC-BA92-4BBF-98F9-83FEA2F79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/>
              <a:t>Пример - экспериментальный график частоты в сети переменного тока в зависимости от времени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F9841E82-9674-4542-B760-E0115719ED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1581151"/>
            <a:ext cx="8064500" cy="4645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21DAA-8534-46FF-9F1E-61F056AA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модели реалистичными?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3E360-7BDE-4F92-9A70-31320302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Снятие экспериментальных сигналов и использование их в моделях.</a:t>
            </a:r>
          </a:p>
          <a:p>
            <a:r>
              <a:rPr lang="ru-RU" dirty="0"/>
              <a:t>«Окрашенные» шумы – внесение ошибки по </a:t>
            </a:r>
            <a:r>
              <a:rPr lang="ru-RU" dirty="0" err="1"/>
              <a:t>негауссовской</a:t>
            </a:r>
            <a:r>
              <a:rPr lang="ru-RU" dirty="0"/>
              <a:t> модели</a:t>
            </a:r>
          </a:p>
          <a:p>
            <a:r>
              <a:rPr lang="ru-RU" dirty="0"/>
              <a:t>Модель засорения данных </a:t>
            </a:r>
            <a:r>
              <a:rPr lang="ru-RU" dirty="0" err="1"/>
              <a:t>Тьюки-Хубера</a:t>
            </a:r>
            <a:r>
              <a:rPr lang="ru-RU" dirty="0"/>
              <a:t> – с вероятностью </a:t>
            </a:r>
            <a:r>
              <a:rPr lang="ru-RU" dirty="0">
                <a:sym typeface="Symbol" panose="05050102010706020507" pitchFamily="18" charset="2"/>
              </a:rPr>
              <a:t> очередные данные заменяются на случайные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71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BFAA6-45CF-41EF-A78E-6C2B3D08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1608364"/>
            <a:ext cx="10145486" cy="4772706"/>
          </a:xfrm>
        </p:spPr>
        <p:txBody>
          <a:bodyPr>
            <a:normAutofit/>
          </a:bodyPr>
          <a:lstStyle/>
          <a:p>
            <a:r>
              <a:rPr lang="ru-RU" dirty="0"/>
              <a:t>Модели крайне полезны на практике</a:t>
            </a:r>
          </a:p>
          <a:p>
            <a:pPr lvl="1"/>
            <a:r>
              <a:rPr lang="ru-RU" dirty="0"/>
              <a:t>Можно сопровождать проект моделями на разных уровнях иерархии – </a:t>
            </a:r>
            <a:r>
              <a:rPr lang="en-US" dirty="0"/>
              <a:t>unit test, integration test, system test</a:t>
            </a:r>
          </a:p>
          <a:p>
            <a:r>
              <a:rPr lang="ru-RU" dirty="0"/>
              <a:t>«Что именно проверяем?»</a:t>
            </a:r>
          </a:p>
          <a:p>
            <a:r>
              <a:rPr lang="ru-RU" dirty="0"/>
              <a:t>Хорошая модель – </a:t>
            </a:r>
            <a:r>
              <a:rPr lang="ru-RU" dirty="0" err="1"/>
              <a:t>самопроверяющаяся</a:t>
            </a:r>
            <a:r>
              <a:rPr lang="ru-RU" dirty="0"/>
              <a:t>. Входные воздействия удобно генерировать сторонней программой, результаты – записывать в текстовый файл. Краткий итог – количество ошибок (несовпадений с эталонным ответом).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" y="64796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Поведенческое и физическое моделирование, их отличия и место в маршруте проектирования. Входные воздействия и наблюдение реакции системы. Понятие стратегии моделирования. Системное моделирование. Применение программных средств для генерирования входных воздействий. Основные сведения о UVM.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0A6C3-A35A-4771-B9B5-2506CDC4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0A894-D95F-498A-9693-0901B2BB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242" y="1825625"/>
            <a:ext cx="5030558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языках описания аппаратуры существует синтезируемое подмножество. Многие возможности языка относятся к моделированию </a:t>
            </a:r>
          </a:p>
          <a:p>
            <a:r>
              <a:rPr lang="ru-RU" dirty="0"/>
              <a:t>Моделируемое устройство помещается в «тестовый стенд». Описываются модели входных сигналов, а симулятор строит модели выходных сигналов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A5346C-68CB-4D48-B209-6068DCBD711E}"/>
              </a:ext>
            </a:extLst>
          </p:cNvPr>
          <p:cNvSpPr/>
          <p:nvPr/>
        </p:nvSpPr>
        <p:spPr>
          <a:xfrm>
            <a:off x="680357" y="2060235"/>
            <a:ext cx="5074104" cy="3882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BE026C-466E-4717-8C7B-F61DC7E08F52}"/>
              </a:ext>
            </a:extLst>
          </p:cNvPr>
          <p:cNvSpPr/>
          <p:nvPr/>
        </p:nvSpPr>
        <p:spPr>
          <a:xfrm>
            <a:off x="2088697" y="3182824"/>
            <a:ext cx="2249261" cy="1787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UUT (Unit Under Test)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E14C2D3-7CB6-4B98-850B-B1EA37E1A02B}"/>
              </a:ext>
            </a:extLst>
          </p:cNvPr>
          <p:cNvCxnSpPr/>
          <p:nvPr/>
        </p:nvCxnSpPr>
        <p:spPr>
          <a:xfrm>
            <a:off x="1329418" y="3480821"/>
            <a:ext cx="77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7B3A758-6D05-4372-BBA6-B07F77B14F0D}"/>
              </a:ext>
            </a:extLst>
          </p:cNvPr>
          <p:cNvCxnSpPr/>
          <p:nvPr/>
        </p:nvCxnSpPr>
        <p:spPr>
          <a:xfrm>
            <a:off x="1309008" y="4076813"/>
            <a:ext cx="77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D263829-7D31-44E6-9795-1DC1961CA14F}"/>
              </a:ext>
            </a:extLst>
          </p:cNvPr>
          <p:cNvCxnSpPr/>
          <p:nvPr/>
        </p:nvCxnSpPr>
        <p:spPr>
          <a:xfrm>
            <a:off x="1309008" y="4709545"/>
            <a:ext cx="77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67F6D9-1CCC-4F67-8582-50144ED0ECAD}"/>
              </a:ext>
            </a:extLst>
          </p:cNvPr>
          <p:cNvCxnSpPr/>
          <p:nvPr/>
        </p:nvCxnSpPr>
        <p:spPr>
          <a:xfrm>
            <a:off x="4337958" y="3742077"/>
            <a:ext cx="77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0CA6EC4-FEF8-4A61-8EEE-8B32F8AB3254}"/>
              </a:ext>
            </a:extLst>
          </p:cNvPr>
          <p:cNvCxnSpPr/>
          <p:nvPr/>
        </p:nvCxnSpPr>
        <p:spPr>
          <a:xfrm>
            <a:off x="4337958" y="4374809"/>
            <a:ext cx="77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D7CD3D-5949-4BCC-8050-3101385C7280}"/>
              </a:ext>
            </a:extLst>
          </p:cNvPr>
          <p:cNvSpPr txBox="1"/>
          <p:nvPr/>
        </p:nvSpPr>
        <p:spPr>
          <a:xfrm>
            <a:off x="729343" y="2518124"/>
            <a:ext cx="205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Подаются входные сигналы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1822C-7D17-4D4D-9088-44505F4B5772}"/>
              </a:ext>
            </a:extLst>
          </p:cNvPr>
          <p:cNvSpPr txBox="1"/>
          <p:nvPr/>
        </p:nvSpPr>
        <p:spPr>
          <a:xfrm>
            <a:off x="4325713" y="2479929"/>
            <a:ext cx="154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Наблюдение выходных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375890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733FE-FAC8-4503-B95B-B1A3D3F1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файла с тестовыми воздействиями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CDFE9-DE35-4248-B38D-7C2C10E1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/>
          <a:lstStyle/>
          <a:p>
            <a:r>
              <a:rPr lang="ru-RU" dirty="0"/>
              <a:t>Объявление регистров, которые будут управлять входными сигналами.</a:t>
            </a:r>
          </a:p>
          <a:p>
            <a:r>
              <a:rPr lang="ru-RU" dirty="0"/>
              <a:t>Объявление сигналов (</a:t>
            </a:r>
            <a:r>
              <a:rPr lang="en-US" dirty="0"/>
              <a:t>wire)</a:t>
            </a:r>
            <a:r>
              <a:rPr lang="ru-RU" dirty="0"/>
              <a:t>, которые будут подключены к выходам для наблюдения</a:t>
            </a:r>
          </a:p>
          <a:p>
            <a:r>
              <a:rPr lang="ru-RU" dirty="0"/>
              <a:t>Установка модуля проекта</a:t>
            </a:r>
            <a:endParaRPr lang="en-US" dirty="0"/>
          </a:p>
          <a:p>
            <a:r>
              <a:rPr lang="ru-RU" dirty="0"/>
              <a:t>Управление входными сигналами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909DA-6161-4E00-8D20-59BAD9AC5A51}"/>
              </a:ext>
            </a:extLst>
          </p:cNvPr>
          <p:cNvSpPr txBox="1"/>
          <p:nvPr/>
        </p:nvSpPr>
        <p:spPr>
          <a:xfrm>
            <a:off x="884805" y="1915367"/>
            <a:ext cx="57854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`timescale 1ns / 1ps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my_and_tb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	// Inputs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reg a;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reg b;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	// Outputs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wire c;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	// Instantiate the Unit Under Test (UUT)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my_and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uut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.a(a),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.b(b),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.c(c)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);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initial begin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// Initialize Inputs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a = 0;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b = 0;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		// Wait 100 ns for global reset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		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#100;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u-RU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endmodule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463C9-056D-43D1-96D7-23243B86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Поведенческое и физическое моделирование, их отличия и место в маршруте проектирования.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8394E-56FD-4C60-A4EE-CF86A16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521" y="1825625"/>
            <a:ext cx="5712279" cy="4351338"/>
          </a:xfrm>
        </p:spPr>
        <p:txBody>
          <a:bodyPr/>
          <a:lstStyle/>
          <a:p>
            <a:r>
              <a:rPr lang="ru-RU" dirty="0"/>
              <a:t>Режим</a:t>
            </a:r>
            <a:r>
              <a:rPr lang="en-US" dirty="0"/>
              <a:t> behavioral</a:t>
            </a:r>
            <a:r>
              <a:rPr lang="ru-RU" dirty="0"/>
              <a:t> определяет значения выходных сигналов без учета задержек их распространения. Это имеет эффект «мгновенного» появления выходного значения</a:t>
            </a:r>
          </a:p>
          <a:p>
            <a:r>
              <a:rPr lang="en-US" dirty="0"/>
              <a:t>Post-Implementation Timing Simulation</a:t>
            </a:r>
            <a:r>
              <a:rPr lang="ru-RU" dirty="0"/>
              <a:t> – моделирование задержек с учетом размещения компонентов на кристалле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F03F0-8958-476B-8B2C-4175608E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52" y="2324508"/>
            <a:ext cx="3712210" cy="3792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29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C8E11F-1FF2-43E2-8004-EAABF32E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вентиля 2И в поведенческом (</a:t>
            </a:r>
            <a:r>
              <a:rPr lang="en-US" dirty="0"/>
              <a:t>behavioral) </a:t>
            </a:r>
            <a:r>
              <a:rPr lang="ru-RU" dirty="0"/>
              <a:t>и физическом (</a:t>
            </a:r>
            <a:r>
              <a:rPr lang="en-US" dirty="0"/>
              <a:t>Post Implementation Timing Simulation)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42B3911-7E9E-4A20-9DE5-6AF087DD7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3" y="2252654"/>
            <a:ext cx="6043571" cy="23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2D598E6-F32D-4C72-A4CB-679AFFDAAA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38" y="2252654"/>
            <a:ext cx="4676809" cy="235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2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DF9D4-3882-44A1-A4F6-1F96315B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воздействия и наблюдение реакции системы.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54558-373F-409D-9562-C0585AEF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1907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синхронной системы следует задать тактовый сигнал</a:t>
            </a:r>
          </a:p>
          <a:p>
            <a:r>
              <a:rPr lang="ru-RU" dirty="0"/>
              <a:t>Обычно следует подать сигнал сброса</a:t>
            </a:r>
          </a:p>
          <a:p>
            <a:r>
              <a:rPr lang="ru-RU" dirty="0"/>
              <a:t>Проблемы:</a:t>
            </a:r>
          </a:p>
          <a:p>
            <a:pPr lvl="1"/>
            <a:r>
              <a:rPr lang="en-US" dirty="0"/>
              <a:t>#5</a:t>
            </a:r>
            <a:r>
              <a:rPr lang="ru-RU" dirty="0"/>
              <a:t> – половина периода. Подразумевается период 10 </a:t>
            </a:r>
            <a:r>
              <a:rPr lang="ru-RU" dirty="0" err="1"/>
              <a:t>нс</a:t>
            </a:r>
            <a:r>
              <a:rPr lang="ru-RU" dirty="0"/>
              <a:t>. А если он изменится?</a:t>
            </a:r>
          </a:p>
          <a:p>
            <a:pPr lvl="1"/>
            <a:r>
              <a:rPr lang="en-US" dirty="0"/>
              <a:t>#20</a:t>
            </a:r>
            <a:r>
              <a:rPr lang="ru-RU" dirty="0"/>
              <a:t> для сброса – больше одного периода. Если изменится период?</a:t>
            </a:r>
          </a:p>
          <a:p>
            <a:pPr lvl="1"/>
            <a:r>
              <a:rPr lang="ru-RU" dirty="0"/>
              <a:t>Прямой перебор входных сигналов – крайне непродуктивно и ведет к логическим ошибкам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4060D-C3AD-4888-AE6E-51E961E7188C}"/>
              </a:ext>
            </a:extLst>
          </p:cNvPr>
          <p:cNvSpPr txBox="1"/>
          <p:nvPr/>
        </p:nvSpPr>
        <p:spPr>
          <a:xfrm>
            <a:off x="3525951" y="4998126"/>
            <a:ext cx="31646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initial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clk_in</a:t>
            </a:r>
            <a:r>
              <a:rPr lang="en-US" sz="1800" dirty="0"/>
              <a:t> = 1'b0;</a:t>
            </a:r>
          </a:p>
          <a:p>
            <a:pPr marL="0" indent="0">
              <a:buNone/>
            </a:pPr>
            <a:r>
              <a:rPr lang="en-US" sz="1800" dirty="0"/>
              <a:t>  forever #5 </a:t>
            </a:r>
            <a:r>
              <a:rPr lang="en-US" sz="1800" dirty="0" err="1"/>
              <a:t>clk_in</a:t>
            </a:r>
            <a:r>
              <a:rPr lang="en-US" sz="1800" dirty="0"/>
              <a:t> = ~</a:t>
            </a:r>
            <a:r>
              <a:rPr lang="en-US" sz="1800" dirty="0" err="1"/>
              <a:t>clk_in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E6285-9A51-46DC-AE50-42BF76EC5218}"/>
              </a:ext>
            </a:extLst>
          </p:cNvPr>
          <p:cNvSpPr txBox="1"/>
          <p:nvPr/>
        </p:nvSpPr>
        <p:spPr>
          <a:xfrm>
            <a:off x="672533" y="5009581"/>
            <a:ext cx="29524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initial begin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en-US" sz="1800" dirty="0"/>
              <a:t>reset = 1'b1; </a:t>
            </a:r>
          </a:p>
          <a:p>
            <a:pPr marL="0" indent="0">
              <a:buNone/>
            </a:pPr>
            <a:r>
              <a:rPr lang="en-US" sz="1800" dirty="0"/>
              <a:t> reset = # 20 1'b0;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82C31-1CAB-4B79-8B5C-82AA42C31C7D}"/>
              </a:ext>
            </a:extLst>
          </p:cNvPr>
          <p:cNvSpPr txBox="1"/>
          <p:nvPr/>
        </p:nvSpPr>
        <p:spPr>
          <a:xfrm>
            <a:off x="6926376" y="4594082"/>
            <a:ext cx="3164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always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clk_in</a:t>
            </a:r>
            <a:r>
              <a:rPr lang="en-US" sz="1800" dirty="0"/>
              <a:t> = 1'b0;</a:t>
            </a:r>
          </a:p>
          <a:p>
            <a:pPr marL="0" indent="0">
              <a:buNone/>
            </a:pPr>
            <a:r>
              <a:rPr lang="en-US" sz="1800" dirty="0"/>
              <a:t>  #5;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800" dirty="0" err="1"/>
              <a:t>clk_in</a:t>
            </a:r>
            <a:r>
              <a:rPr lang="en-US" sz="1800" dirty="0"/>
              <a:t> = 1’b1;</a:t>
            </a:r>
          </a:p>
          <a:p>
            <a:pPr marL="0" indent="0">
              <a:buNone/>
            </a:pPr>
            <a:r>
              <a:rPr lang="en-US" dirty="0"/>
              <a:t>  #5;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3532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73848-D307-4AEE-9BD9-7A70737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стратегии моделирования.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F9F8A-BC1D-43D9-84C1-88BC004A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«Давайте моделировать и проверять» - не имеет практической основы.</a:t>
            </a:r>
          </a:p>
          <a:p>
            <a:r>
              <a:rPr lang="ru-RU" dirty="0"/>
              <a:t>Полный перебор?</a:t>
            </a:r>
          </a:p>
          <a:p>
            <a:pPr lvl="1"/>
            <a:r>
              <a:rPr lang="en-US" dirty="0"/>
              <a:t>A + B </a:t>
            </a:r>
            <a:r>
              <a:rPr lang="ru-RU" dirty="0"/>
              <a:t>– 2 операнда по 32 бита, итого 2</a:t>
            </a:r>
            <a:r>
              <a:rPr lang="ru-RU" baseline="30000" dirty="0"/>
              <a:t>64</a:t>
            </a:r>
            <a:r>
              <a:rPr lang="ru-RU" dirty="0"/>
              <a:t> комбинаций</a:t>
            </a:r>
          </a:p>
          <a:p>
            <a:r>
              <a:rPr lang="ru-RU" dirty="0"/>
              <a:t>Проверить 2 + 2</a:t>
            </a:r>
          </a:p>
          <a:p>
            <a:pPr lvl="1"/>
            <a:r>
              <a:rPr lang="ru-RU" dirty="0"/>
              <a:t>Это называется </a:t>
            </a:r>
            <a:r>
              <a:rPr lang="en-US" dirty="0"/>
              <a:t>directed testing – </a:t>
            </a:r>
            <a:r>
              <a:rPr lang="ru-RU" dirty="0"/>
              <a:t>прямое указание комбинаций для проверки</a:t>
            </a:r>
          </a:p>
          <a:p>
            <a:r>
              <a:rPr lang="ru-RU" dirty="0"/>
              <a:t>Случайные комбинации входных значений – можно пропустить проблемные ситуации</a:t>
            </a:r>
          </a:p>
          <a:p>
            <a:r>
              <a:rPr lang="ru-RU" dirty="0"/>
              <a:t>Сочетание </a:t>
            </a:r>
            <a:r>
              <a:rPr lang="en-US" dirty="0"/>
              <a:t>directed testing</a:t>
            </a:r>
            <a:r>
              <a:rPr lang="ru-RU" dirty="0"/>
              <a:t> и псевдослучайных комбинаций</a:t>
            </a:r>
          </a:p>
          <a:p>
            <a:pPr lvl="1"/>
            <a:r>
              <a:rPr lang="ru-RU" dirty="0"/>
              <a:t>Псевдослучайные позволяют воспроизвести впоследствии ту же последовательность входных значений при том же начальном значении </a:t>
            </a:r>
            <a:r>
              <a:rPr lang="en-US" dirty="0"/>
              <a:t>seed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AAE56-4E0C-4A3E-B57B-0AF6919B4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43" y="2992211"/>
            <a:ext cx="589846" cy="638854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73E703CB-87F4-4A3D-B583-32FC59B3A086}"/>
              </a:ext>
            </a:extLst>
          </p:cNvPr>
          <p:cNvSpPr/>
          <p:nvPr/>
        </p:nvSpPr>
        <p:spPr>
          <a:xfrm>
            <a:off x="3607761" y="3208561"/>
            <a:ext cx="604157" cy="33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050C190-6087-4E13-9CE6-EE97775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моделирование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239510F7-4E3C-4225-8F65-B90EDED04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609" y="1492198"/>
            <a:ext cx="5818188" cy="315151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AB2E28-450A-4129-8A7A-091EFCC26189}"/>
              </a:ext>
            </a:extLst>
          </p:cNvPr>
          <p:cNvSpPr/>
          <p:nvPr/>
        </p:nvSpPr>
        <p:spPr>
          <a:xfrm>
            <a:off x="1861457" y="2828924"/>
            <a:ext cx="1669596" cy="1906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Under Test</a:t>
            </a:r>
          </a:p>
          <a:p>
            <a:pPr algn="ctr"/>
            <a:r>
              <a:rPr lang="en-US" dirty="0"/>
              <a:t>(UUT)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5D89931-10A0-45FA-8ED3-C07DFC825FA0}"/>
              </a:ext>
            </a:extLst>
          </p:cNvPr>
          <p:cNvCxnSpPr/>
          <p:nvPr/>
        </p:nvCxnSpPr>
        <p:spPr>
          <a:xfrm>
            <a:off x="1269546" y="3192235"/>
            <a:ext cx="59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1122F2F-2D96-4435-9B3F-3042A14F51D1}"/>
              </a:ext>
            </a:extLst>
          </p:cNvPr>
          <p:cNvCxnSpPr/>
          <p:nvPr/>
        </p:nvCxnSpPr>
        <p:spPr>
          <a:xfrm>
            <a:off x="1269546" y="3522888"/>
            <a:ext cx="59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31001DF-754C-445D-B919-4AF6B9DE27A7}"/>
              </a:ext>
            </a:extLst>
          </p:cNvPr>
          <p:cNvCxnSpPr/>
          <p:nvPr/>
        </p:nvCxnSpPr>
        <p:spPr>
          <a:xfrm>
            <a:off x="1269546" y="4094388"/>
            <a:ext cx="59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C202F19-3E8C-405C-8A72-C029DCE0F219}"/>
              </a:ext>
            </a:extLst>
          </p:cNvPr>
          <p:cNvCxnSpPr/>
          <p:nvPr/>
        </p:nvCxnSpPr>
        <p:spPr>
          <a:xfrm>
            <a:off x="1269546" y="4592410"/>
            <a:ext cx="59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4DBA19B-23EA-42B5-A734-75969227C671}"/>
              </a:ext>
            </a:extLst>
          </p:cNvPr>
          <p:cNvCxnSpPr/>
          <p:nvPr/>
        </p:nvCxnSpPr>
        <p:spPr>
          <a:xfrm>
            <a:off x="3531053" y="3294288"/>
            <a:ext cx="59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4ACD4F-FE49-4E9B-8659-2EA2CEA85D54}"/>
              </a:ext>
            </a:extLst>
          </p:cNvPr>
          <p:cNvCxnSpPr/>
          <p:nvPr/>
        </p:nvCxnSpPr>
        <p:spPr>
          <a:xfrm>
            <a:off x="3531053" y="4102552"/>
            <a:ext cx="59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C6E4A4-A542-4A6C-AC02-AFB800C44151}"/>
              </a:ext>
            </a:extLst>
          </p:cNvPr>
          <p:cNvSpPr/>
          <p:nvPr/>
        </p:nvSpPr>
        <p:spPr>
          <a:xfrm>
            <a:off x="726621" y="1783896"/>
            <a:ext cx="4029075" cy="3878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DB70E-C9D7-44A5-A899-DF8FFAA16FB2}"/>
              </a:ext>
            </a:extLst>
          </p:cNvPr>
          <p:cNvSpPr txBox="1"/>
          <p:nvPr/>
        </p:nvSpPr>
        <p:spPr>
          <a:xfrm>
            <a:off x="691922" y="1800957"/>
            <a:ext cx="252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Testbench file</a:t>
            </a:r>
            <a:endParaRPr lang="ru-RU" dirty="0"/>
          </a:p>
        </p:txBody>
      </p:sp>
      <p:sp>
        <p:nvSpPr>
          <p:cNvPr id="18" name="Облачко с текстом: овальное 17">
            <a:extLst>
              <a:ext uri="{FF2B5EF4-FFF2-40B4-BE49-F238E27FC236}">
                <a16:creationId xmlns:a16="http://schemas.microsoft.com/office/drawing/2014/main" id="{4606959A-E0EE-46DE-877F-116079B5B55E}"/>
              </a:ext>
            </a:extLst>
          </p:cNvPr>
          <p:cNvSpPr/>
          <p:nvPr/>
        </p:nvSpPr>
        <p:spPr>
          <a:xfrm>
            <a:off x="2308452" y="1453042"/>
            <a:ext cx="3353479" cy="1277710"/>
          </a:xfrm>
          <a:prstGeom prst="wedgeEllipseCallout">
            <a:avLst>
              <a:gd name="adj1" fmla="val -665"/>
              <a:gd name="adj2" fmla="val 8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 моделирования строит выходные сигналы</a:t>
            </a:r>
          </a:p>
        </p:txBody>
      </p:sp>
      <p:sp>
        <p:nvSpPr>
          <p:cNvPr id="19" name="Облачко с текстом: овальное 18">
            <a:extLst>
              <a:ext uri="{FF2B5EF4-FFF2-40B4-BE49-F238E27FC236}">
                <a16:creationId xmlns:a16="http://schemas.microsoft.com/office/drawing/2014/main" id="{0B0725DD-5387-49A4-B190-4E46A9750BAA}"/>
              </a:ext>
            </a:extLst>
          </p:cNvPr>
          <p:cNvSpPr/>
          <p:nvPr/>
        </p:nvSpPr>
        <p:spPr>
          <a:xfrm>
            <a:off x="2943225" y="5023077"/>
            <a:ext cx="2306411" cy="1277710"/>
          </a:xfrm>
          <a:prstGeom prst="wedgeEllipseCallout">
            <a:avLst>
              <a:gd name="adj1" fmla="val -102148"/>
              <a:gd name="adj2" fmla="val -75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Описание входных воздействий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EF207-E89A-4A7B-82F9-FC05E3B77EAB}"/>
              </a:ext>
            </a:extLst>
          </p:cNvPr>
          <p:cNvSpPr txBox="1"/>
          <p:nvPr/>
        </p:nvSpPr>
        <p:spPr>
          <a:xfrm>
            <a:off x="5596618" y="4939393"/>
            <a:ext cx="5184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Системное моделирование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/>
              <a:t>Заполнить модель памяти программой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Описать тактовый сигнал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Выполнить сброс (в модели)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Подать входные сигналы (по необходимости)</a:t>
            </a:r>
          </a:p>
        </p:txBody>
      </p:sp>
    </p:spTree>
    <p:extLst>
      <p:ext uri="{BB962C8B-B14F-4D97-AF65-F5344CB8AC3E}">
        <p14:creationId xmlns:p14="http://schemas.microsoft.com/office/powerpoint/2010/main" val="1475537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11527</TotalTime>
  <Words>920</Words>
  <Application>Microsoft Office PowerPoint</Application>
  <PresentationFormat>Широкоэкранный</PresentationFormat>
  <Paragraphs>126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Схемотехника устройств компьютерных систем</vt:lpstr>
      <vt:lpstr>Презентация PowerPoint</vt:lpstr>
      <vt:lpstr>Моделирование</vt:lpstr>
      <vt:lpstr>Пример файла с тестовыми воздействиями</vt:lpstr>
      <vt:lpstr>Поведенческое и физическое моделирование, их отличия и место в маршруте проектирования.</vt:lpstr>
      <vt:lpstr>Моделирование вентиля 2И в поведенческом (behavioral) и физическом (Post Implementation Timing Simulation)</vt:lpstr>
      <vt:lpstr>Входные воздействия и наблюдение реакции системы.</vt:lpstr>
      <vt:lpstr>Понятие стратегии моделирования.</vt:lpstr>
      <vt:lpstr>Системное моделирование</vt:lpstr>
      <vt:lpstr>Проверка условий в модели – оператор assert</vt:lpstr>
      <vt:lpstr>Организация моделирования</vt:lpstr>
      <vt:lpstr>UVM (Universal Verification Methodology)</vt:lpstr>
      <vt:lpstr>Применение программных средств для генерирования входных воздействий.</vt:lpstr>
      <vt:lpstr>Взаимодействие системы с внешним окружением</vt:lpstr>
      <vt:lpstr>Входные воздействия?</vt:lpstr>
      <vt:lpstr>Пример - экспериментальный график частоты в сети переменного тока в зависимости от времени</vt:lpstr>
      <vt:lpstr>Как сделать модели реалистичными?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242</cp:revision>
  <dcterms:created xsi:type="dcterms:W3CDTF">2021-09-05T18:58:25Z</dcterms:created>
  <dcterms:modified xsi:type="dcterms:W3CDTF">2021-12-13T10:29:18Z</dcterms:modified>
</cp:coreProperties>
</file>