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9" r:id="rId9"/>
    <p:sldId id="263" r:id="rId10"/>
    <p:sldId id="273" r:id="rId11"/>
    <p:sldId id="264" r:id="rId12"/>
    <p:sldId id="262" r:id="rId13"/>
    <p:sldId id="267" r:id="rId14"/>
    <p:sldId id="274" r:id="rId15"/>
    <p:sldId id="265" r:id="rId16"/>
    <p:sldId id="268" r:id="rId17"/>
    <p:sldId id="284" r:id="rId18"/>
    <p:sldId id="320" r:id="rId19"/>
    <p:sldId id="285" r:id="rId20"/>
    <p:sldId id="305" r:id="rId21"/>
    <p:sldId id="32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54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2F991-A083-42E0-B0A6-878818CD0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90EE19-4E71-4EE0-8797-1D33FD01F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9FF88-CBC8-4DEC-BAAF-BD9687A3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8D799-7FD1-4EC9-BF41-542859B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84407-F220-469E-9996-A9DBA180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6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B6478-44DD-4EE5-B960-6EAE73CC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84291D-3467-4068-BF48-2542327A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3B26A-C4FF-4132-B547-08B72CAC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3C102E-F99F-4750-8620-6B70D699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3048C-359E-4115-AD90-7CF64EF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20793A-536E-41B9-BDFA-E1796C0DE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0889A1-7172-4CCC-8E97-0FEF9ECA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48869-D940-45BC-995E-045966EA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84E65-8469-4AAC-80D6-027C13B7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C398C-EDAC-4B66-8CB8-33D3B741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89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2883E-1095-4C20-9CDF-36D69CEA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3AAD6-C6CB-4834-8D16-9BE79E82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C760-8FB7-443D-8096-1D13E455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1EBE8-A0F0-47D1-9E12-4F66D77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A690D-2E98-40E8-96AD-9ABBAFE5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7C4B-8956-430F-81E1-75A04BEA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8D4CAF-002A-4556-B8ED-C3464BF4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C8D77-A141-4AEE-BCBF-2D149F96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C11DF-C045-43C6-A476-B9DCDC68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000CE-AF3A-44F3-B9E3-5873631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2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31749-726F-4F98-92B3-C1EF5817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C295D-BFDE-4CB9-A501-CBBB717D0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680A6-151F-4BEA-A08C-7FD5132C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86F5CD-C7D6-4BA5-8259-E7E59CDE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9447AA-941D-4D0E-9DB1-BFB28027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FF10F1-7F07-40A9-BD97-795DF719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36000-1B41-417A-9007-E18B0A3E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E3F4A-DACF-4613-9EB2-FC08E8E5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BDDBB2-E257-4DE8-87AB-A7E4611F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04DDA8-7D7B-4864-B14A-C0D0A2AB1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14EF0C-E07A-4F4A-A758-F89CD0C8A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1B68DF-7B08-4E2E-9A18-55328D65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B8F4FF-8551-4C05-B887-459872B6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BE88A8-8CA3-4578-B4F2-52AD5E0C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8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9FAD-0E9D-4A15-9A07-A9ED52B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7ED7FD-1E25-45BF-A6FF-511C3404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992BF7-D0FF-4F36-9946-B5CEE777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4A5424-530D-497A-BBC5-84763A6F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4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935B85-9E47-4BF5-B138-CB1EC69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DE2494-B94C-40D7-91DB-57874DCA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5CF5CA-B502-4568-9826-089A4F4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6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79DBA-957B-4B3D-A342-51808C22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4C834-D8F9-4E0B-924F-AECFFA42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9B23D4-AF02-46FB-AD9C-9B97CFA8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312C0-2598-4BA9-B78F-A5FECBFA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134847-17FB-4F06-8A2B-0A12715B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57C1C6-0CA3-4659-B597-C6E9235E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8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9C034-905C-402E-A55E-F99AACAB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5EF11-ACDE-4226-A0C4-C65AAFBA5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945454-4FB5-4520-85D4-5085AB4AF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9026B5-2463-4333-B246-5CB958A5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3FBB-4924-4630-8E4D-86219B750398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772D-8D8C-4271-91DC-380589CB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CF67D5-801E-424F-8940-0FC02EFD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2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A490F-D69A-4184-B5E8-D81E5D7C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58552A-761D-463A-8AA2-EBC62B6F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BF88B-A150-4DC1-A65F-4FB75E7F3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3FBB-4924-4630-8E4D-86219B750398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27505-612F-40CD-A79D-E9B959D2B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5A9FC-E36C-4D47-8A58-0D0DA39AA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85C8-440E-4451-A38E-82D467C14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5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8EDF2-1BDA-4129-84ED-213C25084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Схемотехника устройств компьютерных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0455E5-96D4-474C-9CF6-71E123D86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2.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Порядок разработки цифрового устройства и основные тенденции вычислительной техники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04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67EAF-6D25-4CAD-B22C-9628651D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PDP</a:t>
            </a:r>
            <a:r>
              <a:rPr lang="ru-RU" dirty="0"/>
              <a:t>-оптимизация на практике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0ADCCB-75CD-464C-B11C-8E1E2487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ПЛИС оптимизация неприменима, все компоненты имеют характеристики, определенные производителем при разработке микросхемы ПЛИС</a:t>
            </a:r>
          </a:p>
          <a:p>
            <a:r>
              <a:rPr lang="ru-RU" dirty="0"/>
              <a:t>Для новой микросхемы может оказаться, что некоторые ключевые компоненты подлежат оптимизации</a:t>
            </a:r>
          </a:p>
          <a:p>
            <a:pPr lvl="1"/>
            <a:r>
              <a:rPr lang="ru-RU" dirty="0"/>
              <a:t>Компонент выделяется в проекте в качестве отдельного модуля</a:t>
            </a:r>
          </a:p>
          <a:p>
            <a:pPr lvl="1"/>
            <a:r>
              <a:rPr lang="ru-RU" dirty="0"/>
              <a:t>Например – компонент </a:t>
            </a:r>
            <a:r>
              <a:rPr lang="en-US" dirty="0"/>
              <a:t>adder32</a:t>
            </a:r>
            <a:r>
              <a:rPr lang="ru-RU" dirty="0"/>
              <a:t> с входами </a:t>
            </a:r>
            <a:r>
              <a:rPr lang="en-US" i="1" dirty="0"/>
              <a:t>a, b</a:t>
            </a:r>
            <a:r>
              <a:rPr lang="en-US" dirty="0"/>
              <a:t> </a:t>
            </a:r>
            <a:r>
              <a:rPr lang="ru-RU" dirty="0"/>
              <a:t>заменяет операцию </a:t>
            </a:r>
            <a:r>
              <a:rPr lang="en-US" dirty="0"/>
              <a:t>a + b</a:t>
            </a:r>
            <a:r>
              <a:rPr lang="ru-RU" dirty="0"/>
              <a:t>, что дает возможность найти оптимальную реализацию сумматора</a:t>
            </a:r>
          </a:p>
          <a:p>
            <a:pPr lvl="1"/>
            <a:r>
              <a:rPr lang="ru-RU" dirty="0"/>
              <a:t>В ПЛИС операция </a:t>
            </a:r>
            <a:r>
              <a:rPr lang="en-US" dirty="0"/>
              <a:t>a + b </a:t>
            </a:r>
            <a:r>
              <a:rPr lang="ru-RU" dirty="0"/>
              <a:t>будет синтезирована с применением специальных компонентов, следует использовать это выражение в коде</a:t>
            </a:r>
          </a:p>
        </p:txBody>
      </p:sp>
    </p:spTree>
    <p:extLst>
      <p:ext uri="{BB962C8B-B14F-4D97-AF65-F5344CB8AC3E}">
        <p14:creationId xmlns:p14="http://schemas.microsoft.com/office/powerpoint/2010/main" val="398077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F7AE4-B57F-4111-B0C3-8DFBABAA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Современные тенденции и проблемы: «темный кремний», GALS, «стена памяти».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CDB13-F65E-431D-8560-AB7589A01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Энергопотребление современных микросхем в большой степени определяется динамической составляющей.</a:t>
            </a:r>
          </a:p>
          <a:p>
            <a:r>
              <a:rPr lang="ru-RU" dirty="0"/>
              <a:t>Понятие «темный кремний» (</a:t>
            </a:r>
            <a:r>
              <a:rPr lang="en-US" dirty="0"/>
              <a:t>dark silicon)</a:t>
            </a:r>
            <a:r>
              <a:rPr lang="ru-RU" dirty="0"/>
              <a:t> отражает тот факт, что только часть площади микросхемы может содержать активные в данный момент компоненты во избежание перегрева </a:t>
            </a:r>
          </a:p>
        </p:txBody>
      </p:sp>
    </p:spTree>
    <p:extLst>
      <p:ext uri="{BB962C8B-B14F-4D97-AF65-F5344CB8AC3E}">
        <p14:creationId xmlns:p14="http://schemas.microsoft.com/office/powerpoint/2010/main" val="152301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482EF-B9E5-4EDA-AE58-A2DEF585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трассировки тактовой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41ABAE-3C7D-4B5F-90E4-CFCFB9F6B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086"/>
          <a:stretch/>
        </p:blipFill>
        <p:spPr>
          <a:xfrm>
            <a:off x="465363" y="1580697"/>
            <a:ext cx="5694591" cy="490279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078DAE-7000-4FFB-A05A-20FA11E2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644" y="1580697"/>
            <a:ext cx="6608466" cy="357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6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4AB0E-BE33-4702-B433-EAD5C060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GALS (Globally Asynchronous, Locally Synchronous)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EACB60-C56C-4856-ACBA-A1CDF2999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29" y="1825625"/>
            <a:ext cx="5527221" cy="4351338"/>
          </a:xfrm>
        </p:spPr>
        <p:txBody>
          <a:bodyPr/>
          <a:lstStyle/>
          <a:p>
            <a:r>
              <a:rPr lang="ru-RU" dirty="0"/>
              <a:t>Используется «дерево» тактовых генераторов</a:t>
            </a:r>
          </a:p>
          <a:p>
            <a:r>
              <a:rPr lang="ru-RU" dirty="0"/>
              <a:t>Компоненты региона тактируются собственным локальным генератором</a:t>
            </a:r>
          </a:p>
          <a:p>
            <a:r>
              <a:rPr lang="ru-RU" dirty="0"/>
              <a:t>Два локальных генератора с одинаковым входным сигналом </a:t>
            </a:r>
            <a:r>
              <a:rPr lang="ru-RU" dirty="0">
                <a:solidFill>
                  <a:srgbClr val="FF0000"/>
                </a:solidFill>
              </a:rPr>
              <a:t>не обеспечивают</a:t>
            </a:r>
            <a:r>
              <a:rPr lang="ru-RU" dirty="0"/>
              <a:t> синхронность тактовых регионов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C5D1C9-C0B3-45F2-B546-C9BA0F781F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" y="1775731"/>
            <a:ext cx="4526008" cy="4630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65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1F1D2-C9BE-4F7C-8266-CF7DB581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«Стена памяти»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A5A17-025C-4748-AF85-42E01516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«Стена памяти» и «стена интерфейсов» – эффект, проявляющийся в опережающем росте производительности вычислений по сравнению с производительностью внешних интерфейсов</a:t>
            </a:r>
          </a:p>
        </p:txBody>
      </p:sp>
    </p:spTree>
    <p:extLst>
      <p:ext uri="{BB962C8B-B14F-4D97-AF65-F5344CB8AC3E}">
        <p14:creationId xmlns:p14="http://schemas.microsoft.com/office/powerpoint/2010/main" val="305268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4BFF8-4A33-4DDB-8C32-73E01676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Синхронный стиль проектирования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7CAB6-0646-4EDE-845C-2ECE6DBD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386" y="1310367"/>
            <a:ext cx="4811485" cy="5474153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rgbClr val="00B050"/>
                </a:solidFill>
              </a:rPr>
              <a:t>Используются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один тактовый сигнал, один перепад (все триггеры используют только фронт или только спад тактового сигнала);</a:t>
            </a:r>
          </a:p>
          <a:p>
            <a:pPr lvl="1"/>
            <a:r>
              <a:rPr lang="ru-RU" dirty="0"/>
              <a:t>используются D-триггеры (</a:t>
            </a:r>
            <a:r>
              <a:rPr lang="ru-RU" dirty="0">
                <a:solidFill>
                  <a:srgbClr val="FF0000"/>
                </a:solidFill>
              </a:rPr>
              <a:t>не защелки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рекомендованы регистры на выходах блоков;</a:t>
            </a:r>
          </a:p>
          <a:p>
            <a:pPr lvl="1"/>
            <a:r>
              <a:rPr lang="ru-RU" dirty="0"/>
              <a:t>сигналы «разрешение счета» вместо управления тактовым сигналом;</a:t>
            </a:r>
          </a:p>
          <a:p>
            <a:pPr lvl="1"/>
            <a:r>
              <a:rPr lang="ru-RU" dirty="0"/>
              <a:t>схемы синхронизации для асинхронных сигналов.</a:t>
            </a:r>
          </a:p>
          <a:p>
            <a:r>
              <a:rPr lang="ru-RU" dirty="0">
                <a:solidFill>
                  <a:srgbClr val="FF0000"/>
                </a:solidFill>
              </a:rPr>
              <a:t>Не используются:</a:t>
            </a:r>
          </a:p>
          <a:p>
            <a:pPr lvl="1"/>
            <a:r>
              <a:rPr lang="ru-RU" dirty="0"/>
              <a:t>тактовые сигналы, полученные с помощью логических вентилей, комбинирования разрядов счетчиков или делением частоты с помощью триггеров логических ячеек; </a:t>
            </a:r>
          </a:p>
          <a:p>
            <a:pPr lvl="2"/>
            <a:r>
              <a:rPr lang="en-US" dirty="0"/>
              <a:t>Gated clock</a:t>
            </a:r>
          </a:p>
          <a:p>
            <a:pPr lvl="2"/>
            <a:r>
              <a:rPr lang="en-US" dirty="0"/>
              <a:t>Divided clock</a:t>
            </a:r>
          </a:p>
          <a:p>
            <a:pPr lvl="2"/>
            <a:r>
              <a:rPr lang="en-US" dirty="0"/>
              <a:t>Derived clock</a:t>
            </a:r>
            <a:endParaRPr lang="ru-RU" dirty="0"/>
          </a:p>
          <a:p>
            <a:pPr lvl="1"/>
            <a:r>
              <a:rPr lang="ru-RU" dirty="0"/>
              <a:t>локальные асинхронные сигналы сброса/установки.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BCF791-6ED3-4356-B4F6-3F1532CDCAE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" r="513" b="6981"/>
          <a:stretch/>
        </p:blipFill>
        <p:spPr bwMode="auto">
          <a:xfrm>
            <a:off x="666024" y="1784395"/>
            <a:ext cx="5904230" cy="25952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B9DB1-F8A4-4CD0-A77D-6BFD618E8985}"/>
              </a:ext>
            </a:extLst>
          </p:cNvPr>
          <p:cNvSpPr txBox="1"/>
          <p:nvPr/>
        </p:nvSpPr>
        <p:spPr>
          <a:xfrm>
            <a:off x="702129" y="4759779"/>
            <a:ext cx="4412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Process</a:t>
            </a:r>
            <a:r>
              <a:rPr lang="en-US" dirty="0"/>
              <a:t>(clk)</a:t>
            </a:r>
          </a:p>
          <a:p>
            <a:r>
              <a:rPr lang="en-US" dirty="0">
                <a:solidFill>
                  <a:srgbClr val="0070C0"/>
                </a:solidFill>
              </a:rPr>
              <a:t>Begin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rising_edge</a:t>
            </a:r>
            <a:r>
              <a:rPr lang="en-US" dirty="0"/>
              <a:t>(clk) </a:t>
            </a:r>
            <a:r>
              <a:rPr lang="en-US" dirty="0">
                <a:solidFill>
                  <a:srgbClr val="0070C0"/>
                </a:solidFill>
              </a:rPr>
              <a:t>then</a:t>
            </a:r>
          </a:p>
          <a:p>
            <a:r>
              <a:rPr lang="en-US" dirty="0"/>
              <a:t>   &lt;</a:t>
            </a:r>
            <a:r>
              <a:rPr lang="ru-RU" dirty="0"/>
              <a:t>описание действий на каждом такте</a:t>
            </a:r>
            <a:r>
              <a:rPr lang="en-US" dirty="0"/>
              <a:t>&gt;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end if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End process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15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8B9CF-30F2-4CDE-98EB-5F361F46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тактовым сигналом на основе специального компонента в ПЛИС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76E1E6-488E-42ED-9E3D-18E94F9A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2" y="1825625"/>
            <a:ext cx="6128657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управления тактовым сигналом используется компонент </a:t>
            </a:r>
            <a:r>
              <a:rPr lang="en-US" dirty="0"/>
              <a:t>BUFGCTRL</a:t>
            </a:r>
            <a:r>
              <a:rPr lang="ru-RU" dirty="0"/>
              <a:t>. В различных режимах он может выполнять функции прерывания тактового сигнала или переключения между двумя сигналами</a:t>
            </a:r>
          </a:p>
          <a:p>
            <a:r>
              <a:rPr lang="ru-RU" dirty="0"/>
              <a:t>Компонент не синтезируется, вместо этого необходимо использовать </a:t>
            </a:r>
            <a:r>
              <a:rPr lang="en-US" dirty="0"/>
              <a:t>instantiation</a:t>
            </a:r>
            <a:r>
              <a:rPr lang="ru-RU" dirty="0"/>
              <a:t> или </a:t>
            </a:r>
            <a:r>
              <a:rPr lang="en-US" dirty="0"/>
              <a:t>Core Generator</a:t>
            </a:r>
          </a:p>
          <a:p>
            <a:r>
              <a:rPr lang="ru-RU" dirty="0"/>
              <a:t>Компонент не является автоматически доступным в СБИС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B2B8EF-95C3-4832-90D6-1014AB0496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24943"/>
            <a:ext cx="4175760" cy="163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9BB10B-F5DF-4640-949B-BB5B62DEA6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5623"/>
            <a:ext cx="3741420" cy="147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A93199-5F01-4B95-A5FA-02B124F62C4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20" y="1634763"/>
            <a:ext cx="3974511" cy="2043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16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6">
            <a:extLst>
              <a:ext uri="{FF2B5EF4-FFF2-40B4-BE49-F238E27FC236}">
                <a16:creationId xmlns:a16="http://schemas.microsoft.com/office/drawing/2014/main" id="{B6318F81-82CF-4203-B8CD-75B5ADEF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/>
              <a:t>Примеры</a:t>
            </a:r>
          </a:p>
        </p:txBody>
      </p:sp>
      <p:sp>
        <p:nvSpPr>
          <p:cNvPr id="100355" name="Текст 5">
            <a:extLst>
              <a:ext uri="{FF2B5EF4-FFF2-40B4-BE49-F238E27FC236}">
                <a16:creationId xmlns:a16="http://schemas.microsoft.com/office/drawing/2014/main" id="{1AA219CB-2EF1-4F9E-B03C-9A08B3EE2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26" y="1628776"/>
            <a:ext cx="3097213" cy="4525963"/>
          </a:xfrm>
        </p:spPr>
        <p:txBody>
          <a:bodyPr/>
          <a:lstStyle/>
          <a:p>
            <a:endParaRPr lang="en-US" altLang="ru-RU" dirty="0"/>
          </a:p>
          <a:p>
            <a:r>
              <a:rPr lang="ru-RU" altLang="ru-RU" dirty="0"/>
              <a:t>Некорректная схема делителя</a:t>
            </a:r>
          </a:p>
          <a:p>
            <a:endParaRPr lang="ru-RU" altLang="ru-RU" dirty="0"/>
          </a:p>
          <a:p>
            <a:endParaRPr lang="ru-RU" altLang="ru-RU" dirty="0"/>
          </a:p>
          <a:p>
            <a:r>
              <a:rPr lang="ru-RU" altLang="ru-RU" dirty="0"/>
              <a:t>Корректная схема делителя</a:t>
            </a:r>
          </a:p>
        </p:txBody>
      </p:sp>
      <p:sp>
        <p:nvSpPr>
          <p:cNvPr id="100356" name="Объект 7">
            <a:extLst>
              <a:ext uri="{FF2B5EF4-FFF2-40B4-BE49-F238E27FC236}">
                <a16:creationId xmlns:a16="http://schemas.microsoft.com/office/drawing/2014/main" id="{700103E4-2CB6-456F-AD35-4ADCCCC0C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altLang="ru-RU"/>
          </a:p>
        </p:txBody>
      </p:sp>
      <p:pic>
        <p:nvPicPr>
          <p:cNvPr id="100357" name="Picture 2">
            <a:extLst>
              <a:ext uri="{FF2B5EF4-FFF2-40B4-BE49-F238E27FC236}">
                <a16:creationId xmlns:a16="http://schemas.microsoft.com/office/drawing/2014/main" id="{BF4BEE21-23BD-43EC-B771-7D84D744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1628776"/>
            <a:ext cx="5526087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670BA89F-142D-4880-8B01-704367013B1D}"/>
              </a:ext>
            </a:extLst>
          </p:cNvPr>
          <p:cNvCxnSpPr/>
          <p:nvPr/>
        </p:nvCxnSpPr>
        <p:spPr>
          <a:xfrm flipV="1">
            <a:off x="5519738" y="2000251"/>
            <a:ext cx="4392612" cy="1909763"/>
          </a:xfrm>
          <a:prstGeom prst="line">
            <a:avLst/>
          </a:prstGeom>
          <a:ln w="127000">
            <a:solidFill>
              <a:schemeClr val="accent2">
                <a:alpha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3C40907-B3A1-4542-A9F8-09E1220B78DA}"/>
              </a:ext>
            </a:extLst>
          </p:cNvPr>
          <p:cNvCxnSpPr/>
          <p:nvPr/>
        </p:nvCxnSpPr>
        <p:spPr>
          <a:xfrm>
            <a:off x="5519738" y="2000251"/>
            <a:ext cx="4392612" cy="2005013"/>
          </a:xfrm>
          <a:prstGeom prst="line">
            <a:avLst/>
          </a:prstGeom>
          <a:ln w="127000">
            <a:solidFill>
              <a:schemeClr val="accent2">
                <a:alpha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6B38D1-8875-409B-80ED-4DEC3C400DF3}"/>
              </a:ext>
            </a:extLst>
          </p:cNvPr>
          <p:cNvSpPr txBox="1"/>
          <p:nvPr/>
        </p:nvSpPr>
        <p:spPr>
          <a:xfrm>
            <a:off x="2612572" y="3110593"/>
            <a:ext cx="184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Divided clock</a:t>
            </a:r>
            <a:endParaRPr lang="ru-RU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сделать?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process</a:t>
            </a:r>
            <a:r>
              <a:rPr lang="en-US" dirty="0"/>
              <a:t>(clk)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err="1">
                <a:solidFill>
                  <a:srgbClr val="FF00FF"/>
                </a:solidFill>
              </a:rPr>
              <a:t>rising_edge</a:t>
            </a:r>
            <a:r>
              <a:rPr lang="en-US" dirty="0"/>
              <a:t>(clk) </a:t>
            </a:r>
            <a:r>
              <a:rPr lang="en-US" dirty="0">
                <a:solidFill>
                  <a:srgbClr val="0070C0"/>
                </a:solidFill>
              </a:rPr>
              <a:t>then</a:t>
            </a:r>
          </a:p>
          <a:p>
            <a:pPr marL="0" indent="0">
              <a:buNone/>
            </a:pPr>
            <a:r>
              <a:rPr lang="en-US" dirty="0"/>
              <a:t>  clk2_ce &lt;= not(clk2_ce);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clk2_ce = ‘1’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q &lt;= d_in2; </a:t>
            </a:r>
            <a:r>
              <a:rPr lang="en-US" dirty="0">
                <a:solidFill>
                  <a:srgbClr val="0070C0"/>
                </a:solidFill>
              </a:rPr>
              <a:t>end if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end if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end process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631504" y="2708920"/>
            <a:ext cx="7344816" cy="1440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ьная выноска 7"/>
          <p:cNvSpPr/>
          <p:nvPr/>
        </p:nvSpPr>
        <p:spPr>
          <a:xfrm>
            <a:off x="6960096" y="1700808"/>
            <a:ext cx="2880320" cy="1008112"/>
          </a:xfrm>
          <a:prstGeom prst="wedgeEllipseCallout">
            <a:avLst>
              <a:gd name="adj1" fmla="val -48795"/>
              <a:gd name="adj2" fmla="val 56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 каждому фронту тактового сигнала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49602" r="452" b="2675"/>
          <a:stretch>
            <a:fillRect/>
          </a:stretch>
        </p:blipFill>
        <p:spPr bwMode="auto">
          <a:xfrm>
            <a:off x="5086979" y="4388304"/>
            <a:ext cx="5183487" cy="21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37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Заголовок 4">
            <a:extLst>
              <a:ext uri="{FF2B5EF4-FFF2-40B4-BE49-F238E27FC236}">
                <a16:creationId xmlns:a16="http://schemas.microsoft.com/office/drawing/2014/main" id="{731BED79-0EB7-4D16-A74B-04CC48F1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Делитель частоты </a:t>
            </a:r>
          </a:p>
        </p:txBody>
      </p:sp>
      <p:pic>
        <p:nvPicPr>
          <p:cNvPr id="101380" name="Picture 2">
            <a:extLst>
              <a:ext uri="{FF2B5EF4-FFF2-40B4-BE49-F238E27FC236}">
                <a16:creationId xmlns:a16="http://schemas.microsoft.com/office/drawing/2014/main" id="{3F036C61-CE4D-464E-BF61-271D8AA3D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5" y="1281967"/>
            <a:ext cx="5937705" cy="489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0A30E1B1-7D03-493C-AB82-4F3F28F2FBE8}"/>
              </a:ext>
            </a:extLst>
          </p:cNvPr>
          <p:cNvSpPr/>
          <p:nvPr/>
        </p:nvSpPr>
        <p:spPr>
          <a:xfrm>
            <a:off x="708705" y="5086350"/>
            <a:ext cx="1024618" cy="4327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ABC5B4-9A36-41D8-B17D-D4BC01FAD266}"/>
              </a:ext>
            </a:extLst>
          </p:cNvPr>
          <p:cNvSpPr/>
          <p:nvPr/>
        </p:nvSpPr>
        <p:spPr>
          <a:xfrm>
            <a:off x="-84408" y="4343397"/>
            <a:ext cx="26108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Ошибка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EB717-D670-449E-A0E0-183CD7C73825}"/>
              </a:ext>
            </a:extLst>
          </p:cNvPr>
          <p:cNvSpPr txBox="1"/>
          <p:nvPr/>
        </p:nvSpPr>
        <p:spPr>
          <a:xfrm>
            <a:off x="796018" y="5849711"/>
            <a:ext cx="184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 clock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548E702-7CFA-4288-93CC-050430D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435" y="1315131"/>
            <a:ext cx="466316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Корректный вариант:</a:t>
            </a:r>
          </a:p>
          <a:p>
            <a:pPr marL="0" indent="0">
              <a:buNone/>
            </a:pP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process</a:t>
            </a:r>
            <a:r>
              <a:rPr lang="en-US" dirty="0"/>
              <a:t>(clk)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err="1">
                <a:solidFill>
                  <a:srgbClr val="FF00FF"/>
                </a:solidFill>
              </a:rPr>
              <a:t>rising_edge</a:t>
            </a:r>
            <a:r>
              <a:rPr lang="en-US" dirty="0"/>
              <a:t>(clk) </a:t>
            </a:r>
            <a:r>
              <a:rPr lang="en-US" dirty="0">
                <a:solidFill>
                  <a:srgbClr val="0070C0"/>
                </a:solidFill>
              </a:rPr>
              <a:t>then</a:t>
            </a:r>
          </a:p>
          <a:p>
            <a:pPr marL="0" indent="0">
              <a:buNone/>
            </a:pPr>
            <a:r>
              <a:rPr lang="en-US" dirty="0"/>
              <a:t>  counter &lt;= counter + 1;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counter = “1110” </a:t>
            </a:r>
            <a:r>
              <a:rPr lang="en-US" dirty="0">
                <a:solidFill>
                  <a:srgbClr val="0070C0"/>
                </a:solidFill>
              </a:rPr>
              <a:t>then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/>
              <a:t>counter2 &lt;= counter2 + 1;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end if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end if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end process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  <p:sp>
        <p:nvSpPr>
          <p:cNvPr id="6" name="Взрыв: 14 точек 5">
            <a:extLst>
              <a:ext uri="{FF2B5EF4-FFF2-40B4-BE49-F238E27FC236}">
                <a16:creationId xmlns:a16="http://schemas.microsoft.com/office/drawing/2014/main" id="{C07BB4EF-06EF-4231-8DAC-2A9685843373}"/>
              </a:ext>
            </a:extLst>
          </p:cNvPr>
          <p:cNvSpPr/>
          <p:nvPr/>
        </p:nvSpPr>
        <p:spPr>
          <a:xfrm>
            <a:off x="6095999" y="5245554"/>
            <a:ext cx="5791201" cy="1481817"/>
          </a:xfrm>
          <a:prstGeom prst="irregularSeal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Код не вполне корректен, для </a:t>
            </a:r>
            <a:r>
              <a:rPr lang="en-US" sz="1400" dirty="0"/>
              <a:t>counter </a:t>
            </a:r>
            <a:r>
              <a:rPr lang="ru-RU" sz="1400" dirty="0"/>
              <a:t>использованы смешанные типы, чтобы не перегружать текст</a:t>
            </a:r>
          </a:p>
        </p:txBody>
      </p:sp>
      <p:sp>
        <p:nvSpPr>
          <p:cNvPr id="7" name="Стрелка: влево 6">
            <a:extLst>
              <a:ext uri="{FF2B5EF4-FFF2-40B4-BE49-F238E27FC236}">
                <a16:creationId xmlns:a16="http://schemas.microsoft.com/office/drawing/2014/main" id="{7C716CC3-27DC-4016-8BE4-B8DB422741B8}"/>
              </a:ext>
            </a:extLst>
          </p:cNvPr>
          <p:cNvSpPr/>
          <p:nvPr/>
        </p:nvSpPr>
        <p:spPr>
          <a:xfrm>
            <a:off x="5817054" y="1583583"/>
            <a:ext cx="1318532" cy="43270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24A07-8CA9-4862-9E76-AD187FEB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437CF-6CBD-4EB2-BE88-8BFF6AD3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сведения о технологии производства интегральных схем.  Технологический процесс, его характеристики. Понятие технологического сдвига.  Понятие Power-</a:t>
            </a:r>
            <a:r>
              <a:rPr lang="ru-RU" dirty="0" err="1"/>
              <a:t>Delay</a:t>
            </a:r>
            <a:r>
              <a:rPr lang="ru-RU" dirty="0"/>
              <a:t> Product. Современные тенденции и проблемы: темный кремний, GALS, стена памяти. Синхронный стиль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032937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Конвейеризованная схема соответствует синхронному стилю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1700213"/>
            <a:ext cx="50038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52172-C5C9-496A-843A-75EA0C09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CF51B-CFF6-4A47-A5D0-6C83C636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311"/>
            <a:ext cx="10515600" cy="48006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 мере перехода к меньшим технологическим нормам:</a:t>
            </a:r>
          </a:p>
          <a:p>
            <a:pPr lvl="1"/>
            <a:r>
              <a:rPr lang="ru-RU" dirty="0"/>
              <a:t>Почти линейно растет </a:t>
            </a:r>
            <a:r>
              <a:rPr lang="ru-RU" dirty="0">
                <a:solidFill>
                  <a:srgbClr val="00B050"/>
                </a:solidFill>
              </a:rPr>
              <a:t>плотность компонентов</a:t>
            </a:r>
          </a:p>
          <a:p>
            <a:pPr lvl="1"/>
            <a:r>
              <a:rPr lang="ru-RU" dirty="0"/>
              <a:t>Тактовая частота </a:t>
            </a:r>
            <a:r>
              <a:rPr lang="ru-RU" dirty="0">
                <a:solidFill>
                  <a:schemeClr val="accent4"/>
                </a:solidFill>
              </a:rPr>
              <a:t>практически не растет</a:t>
            </a:r>
          </a:p>
          <a:p>
            <a:pPr lvl="1"/>
            <a:r>
              <a:rPr lang="ru-RU" dirty="0"/>
              <a:t>Растет </a:t>
            </a:r>
            <a:r>
              <a:rPr lang="ru-RU" dirty="0">
                <a:solidFill>
                  <a:srgbClr val="FF0000"/>
                </a:solidFill>
              </a:rPr>
              <a:t>энергопотребление </a:t>
            </a:r>
            <a:r>
              <a:rPr lang="ru-RU" dirty="0"/>
              <a:t>(новые варианты транзисторов призваны снизить негативное влияние этого эффекта)</a:t>
            </a:r>
          </a:p>
          <a:p>
            <a:pPr lvl="1"/>
            <a:r>
              <a:rPr lang="ru-RU" dirty="0"/>
              <a:t>Существенно растет </a:t>
            </a:r>
            <a:r>
              <a:rPr lang="ru-RU" dirty="0">
                <a:solidFill>
                  <a:srgbClr val="FF0000"/>
                </a:solidFill>
              </a:rPr>
              <a:t>стоимость</a:t>
            </a:r>
            <a:r>
              <a:rPr lang="ru-RU" dirty="0"/>
              <a:t> подготовки производства</a:t>
            </a:r>
          </a:p>
          <a:p>
            <a:r>
              <a:rPr lang="ru-RU" dirty="0"/>
              <a:t>Проектирование: </a:t>
            </a:r>
          </a:p>
          <a:p>
            <a:pPr lvl="1"/>
            <a:r>
              <a:rPr lang="ru-RU" dirty="0"/>
              <a:t>Локально синхронные регионы</a:t>
            </a:r>
          </a:p>
          <a:p>
            <a:pPr lvl="1"/>
            <a:r>
              <a:rPr lang="ru-RU" dirty="0"/>
              <a:t>Специальные компоненты для тактовых сетей (в зависимости от элементной базы)</a:t>
            </a:r>
            <a:endParaRPr lang="en-US" dirty="0"/>
          </a:p>
          <a:p>
            <a:r>
              <a:rPr lang="ru-RU" dirty="0"/>
              <a:t>Архитектурное проектирование: на начальных этапах необходимо учитывать существующие тенденции и проблемы</a:t>
            </a:r>
          </a:p>
          <a:p>
            <a:pPr lvl="1"/>
            <a:r>
              <a:rPr lang="ru-RU" dirty="0"/>
              <a:t>«Стена памяти» не позволяет масштабировать архитектуры «чтение-вычисление-запись»</a:t>
            </a:r>
          </a:p>
          <a:p>
            <a:pPr lvl="1"/>
            <a:r>
              <a:rPr lang="ru-RU" dirty="0"/>
              <a:t>Темный кремний и </a:t>
            </a:r>
            <a:r>
              <a:rPr lang="en-US" dirty="0"/>
              <a:t>GALS</a:t>
            </a:r>
            <a:r>
              <a:rPr lang="ru-RU" dirty="0"/>
              <a:t> создают технологические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80620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1DFF9-A74C-4A12-A9A0-F2DC50E1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сведения о технологии производства интегральных схем.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385BE-531E-4232-8425-4840D9B0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Основа производства микросхем – </a:t>
            </a:r>
            <a:r>
              <a:rPr lang="ru-RU" i="1" dirty="0"/>
              <a:t>фотолитография</a:t>
            </a:r>
            <a:endParaRPr lang="en-US" i="1" dirty="0"/>
          </a:p>
          <a:p>
            <a:r>
              <a:rPr lang="ru-RU" dirty="0"/>
              <a:t>Заготовка – кремниевая пластина (200, 300 или 450 мм диаметром). Окисление образует тонкую пленку оксида кремния (изолятор). Напыление металла образует проводник.</a:t>
            </a:r>
          </a:p>
          <a:p>
            <a:r>
              <a:rPr lang="ru-RU" dirty="0"/>
              <a:t>Итоговая структура – «Металл-Окисел-Полупроводник» (МОП)</a:t>
            </a:r>
            <a:endParaRPr lang="en-US" dirty="0"/>
          </a:p>
          <a:p>
            <a:r>
              <a:rPr lang="ru-RU" dirty="0"/>
              <a:t>Добавление </a:t>
            </a:r>
            <a:r>
              <a:rPr lang="en-US" dirty="0"/>
              <a:t>p-</a:t>
            </a:r>
            <a:r>
              <a:rPr lang="ru-RU" dirty="0"/>
              <a:t> и </a:t>
            </a:r>
            <a:r>
              <a:rPr lang="en-US" dirty="0"/>
              <a:t>n-</a:t>
            </a:r>
            <a:r>
              <a:rPr lang="ru-RU" dirty="0"/>
              <a:t> областей позволяет создать структуры из </a:t>
            </a:r>
            <a:r>
              <a:rPr lang="en-US" dirty="0"/>
              <a:t>p- </a:t>
            </a:r>
            <a:r>
              <a:rPr lang="ru-RU" dirty="0"/>
              <a:t>и</a:t>
            </a:r>
            <a:r>
              <a:rPr lang="en-US" dirty="0"/>
              <a:t> n</a:t>
            </a:r>
            <a:r>
              <a:rPr lang="ru-RU" dirty="0"/>
              <a:t>-канальных полевых транзисторов. «Дополняющие» (</a:t>
            </a:r>
            <a:r>
              <a:rPr lang="ru-RU" i="1" dirty="0"/>
              <a:t>комплементарные</a:t>
            </a:r>
            <a:r>
              <a:rPr lang="ru-RU" dirty="0"/>
              <a:t>) транзисторы являются основой цифровых схем.</a:t>
            </a:r>
          </a:p>
          <a:p>
            <a:r>
              <a:rPr lang="en-US" dirty="0"/>
              <a:t>CMOS </a:t>
            </a:r>
            <a:r>
              <a:rPr lang="ru-RU" dirty="0"/>
              <a:t>(</a:t>
            </a:r>
            <a:r>
              <a:rPr lang="en-US" dirty="0"/>
              <a:t>Complementary Metal-Oxide-Semiconductor</a:t>
            </a:r>
            <a:r>
              <a:rPr lang="ru-RU" dirty="0"/>
              <a:t>) – основная технология производства цифровых микросхем </a:t>
            </a:r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51054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76E2A-5DC2-4359-95B5-147929FE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процесс, его характеристики.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BFBDB-9FE0-447A-8DDA-AA9B9CB7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575" y="1515382"/>
            <a:ext cx="5610225" cy="488950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Понятие «техпроцесс </a:t>
            </a:r>
            <a:r>
              <a:rPr lang="en-US" dirty="0"/>
              <a:t>&lt;xxx&gt; </a:t>
            </a:r>
            <a:r>
              <a:rPr lang="ru-RU" dirty="0"/>
              <a:t>нм» неточное и соответствует техническому жаргону. В рамках одного базового размера можно использовать несколько вариантов технологических операций и размеров компонентов.</a:t>
            </a:r>
          </a:p>
          <a:p>
            <a:r>
              <a:rPr lang="ru-RU" dirty="0"/>
              <a:t>Точнее термин «технологический процесс с</a:t>
            </a:r>
            <a:r>
              <a:rPr lang="ru-RU" i="1" dirty="0"/>
              <a:t> нормой</a:t>
            </a:r>
            <a:r>
              <a:rPr lang="ru-RU" dirty="0"/>
              <a:t> … нм»</a:t>
            </a:r>
          </a:p>
          <a:p>
            <a:r>
              <a:rPr lang="ru-RU" dirty="0"/>
              <a:t>Основные отличия процессов внутри одной нормы –сочетания плотности компонентов, быстродействия и энергопотребления</a:t>
            </a:r>
          </a:p>
          <a:p>
            <a:r>
              <a:rPr lang="ru-RU" dirty="0"/>
              <a:t>Напряжение на затворе переключает проводимость канала. </a:t>
            </a:r>
          </a:p>
          <a:p>
            <a:pPr lvl="1"/>
            <a:r>
              <a:rPr lang="ru-RU" dirty="0"/>
              <a:t>Затвор должен быть ближе к каналу, чтобы быстрее его переключать</a:t>
            </a:r>
          </a:p>
          <a:p>
            <a:pPr lvl="1"/>
            <a:r>
              <a:rPr lang="ru-RU" dirty="0"/>
              <a:t>Чем ближе затвор (тоньше изолятор), тем больше утечки тока через изолятор и больше тепловыделение</a:t>
            </a:r>
          </a:p>
          <a:p>
            <a:pPr lvl="1"/>
            <a:r>
              <a:rPr lang="en-US" dirty="0" err="1"/>
              <a:t>FinFET</a:t>
            </a:r>
            <a:r>
              <a:rPr lang="en-US" dirty="0"/>
              <a:t>, GAAFET (Gate-All-Around Field-Effect Transistor), MCBFET (Multi-Bridge Channel)</a:t>
            </a:r>
            <a:r>
              <a:rPr lang="ru-RU" dirty="0"/>
              <a:t> – варианты структуры транзистора</a:t>
            </a:r>
            <a:r>
              <a:rPr lang="en-US" dirty="0"/>
              <a:t> </a:t>
            </a:r>
            <a:r>
              <a:rPr lang="ru-RU" dirty="0"/>
              <a:t>с усилением влияния затвора на канал</a:t>
            </a:r>
          </a:p>
        </p:txBody>
      </p:sp>
      <p:pic>
        <p:nvPicPr>
          <p:cNvPr id="2050" name="Picture 2" descr="Where are my GAA-FETs? TSMC to Stay with FinFET for 3nm">
            <a:extLst>
              <a:ext uri="{FF2B5EF4-FFF2-40B4-BE49-F238E27FC236}">
                <a16:creationId xmlns:a16="http://schemas.microsoft.com/office/drawing/2014/main" id="{7EDBA275-DEB4-4622-8FCF-EEDA333CA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32" y="4001294"/>
            <a:ext cx="5050414" cy="15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.1.2 Shrinking Features">
            <a:extLst>
              <a:ext uri="{FF2B5EF4-FFF2-40B4-BE49-F238E27FC236}">
                <a16:creationId xmlns:a16="http://schemas.microsoft.com/office/drawing/2014/main" id="{014F2FED-24A5-4E5E-9E8B-A55CE8B84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2" y="1964417"/>
            <a:ext cx="2625900" cy="138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9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BC128-6F58-425C-814F-5F14C61B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altLang="ru-RU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Некоторые характеристики технологических процессов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52E94CF-BE62-4A42-9C5A-AB8D4FEC6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308966"/>
              </p:ext>
            </p:extLst>
          </p:nvPr>
        </p:nvGraphicFramePr>
        <p:xfrm>
          <a:off x="530678" y="1814797"/>
          <a:ext cx="10299247" cy="398495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408465">
                  <a:extLst>
                    <a:ext uri="{9D8B030D-6E8A-4147-A177-3AD203B41FA5}">
                      <a16:colId xmlns:a16="http://schemas.microsoft.com/office/drawing/2014/main" val="942691476"/>
                    </a:ext>
                  </a:extLst>
                </a:gridCol>
                <a:gridCol w="1481818">
                  <a:extLst>
                    <a:ext uri="{9D8B030D-6E8A-4147-A177-3AD203B41FA5}">
                      <a16:colId xmlns:a16="http://schemas.microsoft.com/office/drawing/2014/main" val="3023259752"/>
                    </a:ext>
                  </a:extLst>
                </a:gridCol>
                <a:gridCol w="1604282">
                  <a:extLst>
                    <a:ext uri="{9D8B030D-6E8A-4147-A177-3AD203B41FA5}">
                      <a16:colId xmlns:a16="http://schemas.microsoft.com/office/drawing/2014/main" val="1203897359"/>
                    </a:ext>
                  </a:extLst>
                </a:gridCol>
                <a:gridCol w="1620610">
                  <a:extLst>
                    <a:ext uri="{9D8B030D-6E8A-4147-A177-3AD203B41FA5}">
                      <a16:colId xmlns:a16="http://schemas.microsoft.com/office/drawing/2014/main" val="1033783469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1964844725"/>
                    </a:ext>
                  </a:extLst>
                </a:gridCol>
                <a:gridCol w="1555297">
                  <a:extLst>
                    <a:ext uri="{9D8B030D-6E8A-4147-A177-3AD203B41FA5}">
                      <a16:colId xmlns:a16="http://schemas.microsoft.com/office/drawing/2014/main" val="1875859426"/>
                    </a:ext>
                  </a:extLst>
                </a:gridCol>
              </a:tblGrid>
              <a:tr h="35282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Год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2013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2015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2017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2019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2021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extLst>
                  <a:ext uri="{0D108BD9-81ED-4DB2-BD59-A6C34878D82A}">
                    <a16:rowId xmlns:a16="http://schemas.microsoft.com/office/drawing/2014/main" val="219020718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Обозначение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16/14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10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3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extLst>
                  <a:ext uri="{0D108BD9-81ED-4DB2-BD59-A6C34878D82A}">
                    <a16:rowId xmlns:a16="http://schemas.microsoft.com/office/drawing/2014/main" val="4105871430"/>
                  </a:ext>
                </a:extLst>
              </a:tr>
              <a:tr h="70057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«Шаг» координатной сетки (</a:t>
                      </a:r>
                      <a:r>
                        <a:rPr lang="en-US" sz="1000">
                          <a:effectLst/>
                        </a:rPr>
                        <a:t>half pitch</a:t>
                      </a:r>
                      <a:r>
                        <a:rPr lang="ru-RU" sz="1000">
                          <a:effectLst/>
                        </a:rPr>
                        <a:t>), нм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32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25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20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16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extLst>
                  <a:ext uri="{0D108BD9-81ED-4DB2-BD59-A6C34878D82A}">
                    <a16:rowId xmlns:a16="http://schemas.microsoft.com/office/drawing/2014/main" val="3227870905"/>
                  </a:ext>
                </a:extLst>
              </a:tr>
              <a:tr h="52153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Ширина транзистора </a:t>
                      </a:r>
                      <a:r>
                        <a:rPr lang="en-US" sz="1000" dirty="0" err="1">
                          <a:effectLst/>
                        </a:rPr>
                        <a:t>FinFET</a:t>
                      </a:r>
                      <a:r>
                        <a:rPr lang="ru-RU" sz="1000" dirty="0">
                          <a:effectLst/>
                        </a:rPr>
                        <a:t>, нм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7,6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7,2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6,8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6,4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6,1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extLst>
                  <a:ext uri="{0D108BD9-81ED-4DB2-BD59-A6C34878D82A}">
                    <a16:rowId xmlns:a16="http://schemas.microsoft.com/office/drawing/2014/main" val="1436059161"/>
                  </a:ext>
                </a:extLst>
              </a:tr>
              <a:tr h="52504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Число логических вентилей 4И на кв. мм., млн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4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6,4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10,1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16,1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25,5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extLst>
                  <a:ext uri="{0D108BD9-81ED-4DB2-BD59-A6C34878D82A}">
                    <a16:rowId xmlns:a16="http://schemas.microsoft.com/office/drawing/2014/main" val="2055133854"/>
                  </a:ext>
                </a:extLst>
              </a:tr>
              <a:tr h="42046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Напряжение питания транзисторов, В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0,86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0,83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0,8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0,77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0,74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extLst>
                  <a:ext uri="{0D108BD9-81ED-4DB2-BD59-A6C34878D82A}">
                    <a16:rowId xmlns:a16="http://schemas.microsoft.com/office/drawing/2014/main" val="18284863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Максимальное число слоев для трассировки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13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13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14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>
                          <a:effectLst/>
                        </a:rPr>
                        <a:t>14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15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extLst>
                  <a:ext uri="{0D108BD9-81ED-4DB2-BD59-A6C34878D82A}">
                    <a16:rowId xmlns:a16="http://schemas.microsoft.com/office/drawing/2014/main" val="1232906830"/>
                  </a:ext>
                </a:extLst>
              </a:tr>
              <a:tr h="52153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Длина затвора транзистора, нм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20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17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14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12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000" dirty="0">
                          <a:effectLst/>
                        </a:rPr>
                        <a:t>10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57" marR="47957" marT="0" marB="0"/>
                </a:tc>
                <a:extLst>
                  <a:ext uri="{0D108BD9-81ED-4DB2-BD59-A6C34878D82A}">
                    <a16:rowId xmlns:a16="http://schemas.microsoft.com/office/drawing/2014/main" val="1275553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93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DCB8A-6407-400D-9081-FBADFF90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технологического сдвига.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D72700-5A6A-41F9-9CDA-03EE399D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093"/>
            <a:ext cx="10515600" cy="478087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Технологический сдвиг – понятие из методологии проектирования. Оно отражает ситуацию, когда из-за совокупности эффектов в технологии нужно переходить к другому набору схемотехнических решений.</a:t>
            </a:r>
          </a:p>
          <a:p>
            <a:r>
              <a:rPr lang="ru-RU" dirty="0"/>
              <a:t>Примеры:</a:t>
            </a:r>
          </a:p>
          <a:p>
            <a:pPr lvl="1"/>
            <a:r>
              <a:rPr lang="ru-RU" dirty="0"/>
              <a:t>90 нм задержки на проводниках сравнялись с задержками на логических вентилях. </a:t>
            </a:r>
          </a:p>
          <a:p>
            <a:pPr lvl="2"/>
            <a:r>
              <a:rPr lang="ru-RU" dirty="0"/>
              <a:t>Стало важным сокращать длины проводников</a:t>
            </a:r>
          </a:p>
          <a:p>
            <a:pPr lvl="2"/>
            <a:r>
              <a:rPr lang="ru-RU" dirty="0"/>
              <a:t>Вариации во временах задержки не позволяют устойчиво воспроизводить параметры асинхронных схем. Основной триггер – синхронный (</a:t>
            </a:r>
            <a:r>
              <a:rPr lang="en-US" dirty="0"/>
              <a:t>D</a:t>
            </a:r>
            <a:r>
              <a:rPr lang="ru-RU" dirty="0"/>
              <a:t>-триггер), </a:t>
            </a:r>
            <a:r>
              <a:rPr lang="en-US" dirty="0"/>
              <a:t>RS</a:t>
            </a:r>
            <a:r>
              <a:rPr lang="ru-RU" dirty="0"/>
              <a:t>-триггеры и защелки не рекомендуется использовать</a:t>
            </a:r>
          </a:p>
          <a:p>
            <a:pPr lvl="1"/>
            <a:r>
              <a:rPr lang="ru-RU" dirty="0"/>
              <a:t>28 нм </a:t>
            </a:r>
          </a:p>
          <a:p>
            <a:pPr lvl="2"/>
            <a:r>
              <a:rPr lang="ru-RU" dirty="0"/>
              <a:t>Увеличение вариаций технологических параметров – не удается синхронизировать компоненты микросхемы на большой площади. Требуется разделять микросхему на отдельные регионы.</a:t>
            </a:r>
          </a:p>
          <a:p>
            <a:pPr lvl="2"/>
            <a:r>
              <a:rPr lang="ru-RU" dirty="0"/>
              <a:t>Увеличение энергопотребления – микросхема перегревается. Внешнее охлаждение не помогает, поскольку речь идет о невозможности передать тепло от транзисторов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92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DF5D8-2A83-4D1C-BB98-7B3107F9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Статическое и динамическое потребление энергии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36CE64-C4DB-42E8-8F4F-AE55FB50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Статическое потребление энергии – постоянная величина, определяемая утечками через диэлектрики.</a:t>
            </a:r>
          </a:p>
          <a:p>
            <a:r>
              <a:rPr lang="ru-RU" dirty="0"/>
              <a:t>Динамическое потребление энергии </a:t>
            </a:r>
          </a:p>
          <a:p>
            <a:pPr lvl="1"/>
            <a:r>
              <a:rPr lang="en-US" dirty="0"/>
              <a:t>P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∙ </a:t>
            </a:r>
            <a:r>
              <a:rPr lang="en-US" dirty="0"/>
              <a:t>V</a:t>
            </a:r>
            <a:r>
              <a:rPr lang="en-US" baseline="30000" dirty="0"/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∙ </a:t>
            </a:r>
            <a:r>
              <a:rPr lang="en-US" dirty="0"/>
              <a:t>f</a:t>
            </a:r>
          </a:p>
          <a:p>
            <a:pPr lvl="2"/>
            <a:r>
              <a:rPr lang="en-US" dirty="0"/>
              <a:t>C – </a:t>
            </a:r>
            <a:r>
              <a:rPr lang="ru-RU" dirty="0"/>
              <a:t>емкость затвора транзистора</a:t>
            </a:r>
          </a:p>
          <a:p>
            <a:pPr lvl="2"/>
            <a:r>
              <a:rPr lang="en-US" dirty="0"/>
              <a:t>V</a:t>
            </a:r>
            <a:r>
              <a:rPr lang="ru-RU" dirty="0"/>
              <a:t> – напряжение питания</a:t>
            </a:r>
          </a:p>
          <a:p>
            <a:pPr lvl="2"/>
            <a:r>
              <a:rPr lang="en-US" dirty="0"/>
              <a:t>f</a:t>
            </a:r>
            <a:r>
              <a:rPr lang="ru-RU" dirty="0"/>
              <a:t> – частота</a:t>
            </a:r>
            <a:r>
              <a:rPr lang="en-US" dirty="0"/>
              <a:t> </a:t>
            </a:r>
            <a:r>
              <a:rPr lang="ru-RU" dirty="0"/>
              <a:t>переключения</a:t>
            </a:r>
          </a:p>
          <a:p>
            <a:pPr lvl="1"/>
            <a:r>
              <a:rPr lang="ru-RU" dirty="0"/>
              <a:t>На практике можно разделить формулу на постоянный коэффициент, определяемый технологическим процессом и параметр «интенсивность переключения» (</a:t>
            </a:r>
            <a:r>
              <a:rPr lang="en-US" dirty="0"/>
              <a:t>switching activity)</a:t>
            </a:r>
            <a:endParaRPr lang="ru-RU" dirty="0"/>
          </a:p>
          <a:p>
            <a:pPr lvl="1"/>
            <a:r>
              <a:rPr lang="en-US" dirty="0"/>
              <a:t>P = 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∙f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/>
              <a:t>постоянная для данного технологического процесса</a:t>
            </a:r>
          </a:p>
          <a:p>
            <a:pPr lvl="2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= 0 .. 1 – характеризует интенсивность переключения (1 – переключение на каждом такте)</a:t>
            </a:r>
            <a:br>
              <a:rPr lang="ru-RU" dirty="0"/>
            </a:br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28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CD420-3C04-401F-A2BE-FA159C4C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Практические меры по анализу потребления энергии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C90394-6890-41A1-BF0C-76BA20C9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33" y="1804988"/>
            <a:ext cx="10515600" cy="308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Основной вклад вносит динамическое потребление</a:t>
            </a:r>
          </a:p>
          <a:p>
            <a:r>
              <a:rPr lang="ru-RU" dirty="0"/>
              <a:t>В ПЛИС (и подобных микросхемах)</a:t>
            </a:r>
          </a:p>
          <a:p>
            <a:pPr lvl="1"/>
            <a:r>
              <a:rPr lang="ru-RU" dirty="0"/>
              <a:t>Ядро (</a:t>
            </a:r>
            <a:r>
              <a:rPr lang="en-US" dirty="0" err="1"/>
              <a:t>Vint</a:t>
            </a:r>
            <a:r>
              <a:rPr lang="en-US" dirty="0"/>
              <a:t>)</a:t>
            </a:r>
            <a:r>
              <a:rPr lang="ru-RU" dirty="0"/>
              <a:t> – пониженное напряжение питания по сравнению с внешними интерфейсами, большой ток</a:t>
            </a:r>
          </a:p>
          <a:p>
            <a:pPr lvl="1"/>
            <a:r>
              <a:rPr lang="ru-RU" dirty="0"/>
              <a:t>Внешние интерфейсы (</a:t>
            </a:r>
            <a:r>
              <a:rPr lang="en-US" dirty="0" err="1"/>
              <a:t>Vio</a:t>
            </a:r>
            <a:r>
              <a:rPr lang="en-US" dirty="0"/>
              <a:t>) – </a:t>
            </a:r>
            <a:r>
              <a:rPr lang="ru-RU" dirty="0"/>
              <a:t>напряжение до 3,3 В, ток определяется нагрузкой</a:t>
            </a:r>
          </a:p>
          <a:p>
            <a:pPr lvl="1"/>
            <a:r>
              <a:rPr lang="ru-RU" dirty="0"/>
              <a:t>Микросхемы памяти </a:t>
            </a:r>
            <a:r>
              <a:rPr lang="en-US" dirty="0"/>
              <a:t>DDR3/4 </a:t>
            </a:r>
            <a:r>
              <a:rPr lang="ru-RU" dirty="0"/>
              <a:t>потребляют большой ток от интерфейсных выводов</a:t>
            </a:r>
          </a:p>
          <a:p>
            <a:pPr lvl="1"/>
            <a:r>
              <a:rPr lang="ru-RU" dirty="0"/>
              <a:t>В САПР ПЛИС имеется утилита </a:t>
            </a:r>
            <a:r>
              <a:rPr lang="en-US" dirty="0"/>
              <a:t>Report Power</a:t>
            </a:r>
            <a:endParaRPr lang="ru-RU" dirty="0"/>
          </a:p>
          <a:p>
            <a:pPr lvl="2"/>
            <a:r>
              <a:rPr lang="ru-RU" dirty="0"/>
              <a:t>38% статического потребления – нехарактерно большая величина. В примере она обусловлена небольшим проектом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1B9F77-7B96-4405-98D3-357FF2535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6" t="57912" r="38627"/>
          <a:stretch/>
        </p:blipFill>
        <p:spPr>
          <a:xfrm>
            <a:off x="6432400" y="4465865"/>
            <a:ext cx="5038421" cy="22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0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0EBE6-960D-40A6-83EC-AC6BE7C0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Power-</a:t>
            </a:r>
            <a:r>
              <a:rPr lang="ru-RU" dirty="0" err="1"/>
              <a:t>Delay</a:t>
            </a:r>
            <a:r>
              <a:rPr lang="ru-RU" dirty="0"/>
              <a:t> Product.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148864-8CFB-4303-9421-24B3EAF4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82" y="1376587"/>
            <a:ext cx="6579054" cy="4844597"/>
          </a:xfrm>
        </p:spPr>
        <p:txBody>
          <a:bodyPr>
            <a:normAutofit fontScale="92500"/>
          </a:bodyPr>
          <a:lstStyle/>
          <a:p>
            <a:r>
              <a:rPr lang="ru-RU" dirty="0"/>
              <a:t>«больше мощность – меньше задержка»</a:t>
            </a:r>
          </a:p>
          <a:p>
            <a:r>
              <a:rPr lang="en-US" dirty="0"/>
              <a:t>2</a:t>
            </a:r>
            <a:r>
              <a:rPr lang="ru-RU" dirty="0"/>
              <a:t>00 МГц и 2 Вт или </a:t>
            </a:r>
            <a:r>
              <a:rPr lang="en-US" dirty="0"/>
              <a:t>1</a:t>
            </a:r>
            <a:r>
              <a:rPr lang="ru-RU" dirty="0"/>
              <a:t>00 МГц и 1 Вт?</a:t>
            </a:r>
          </a:p>
          <a:p>
            <a:pPr lvl="1"/>
            <a:r>
              <a:rPr lang="ru-RU" dirty="0"/>
              <a:t>При снижении частоты схема будет работать дольше и потратит столько же энергии</a:t>
            </a:r>
          </a:p>
          <a:p>
            <a:pPr lvl="1"/>
            <a:r>
              <a:rPr lang="ru-RU" dirty="0"/>
              <a:t>При снижении частоты может оказаться, что понижение энергии непропорционально</a:t>
            </a:r>
          </a:p>
          <a:p>
            <a:r>
              <a:rPr lang="ru-RU" dirty="0"/>
              <a:t>Мощность * задержка (</a:t>
            </a:r>
            <a:r>
              <a:rPr lang="en-US" dirty="0"/>
              <a:t>Power * delay)</a:t>
            </a:r>
            <a:r>
              <a:rPr lang="ru-RU" dirty="0"/>
              <a:t> требуется уменьшить</a:t>
            </a:r>
          </a:p>
          <a:p>
            <a:r>
              <a:rPr lang="ru-RU" dirty="0"/>
              <a:t> Компоненты в ПЛИС имеют фиксированные характеристики</a:t>
            </a:r>
            <a:r>
              <a:rPr lang="en-US" dirty="0"/>
              <a:t> – PDP</a:t>
            </a:r>
            <a:r>
              <a:rPr lang="ru-RU" dirty="0"/>
              <a:t>-оптимизация неприменима</a:t>
            </a:r>
          </a:p>
          <a:p>
            <a:endParaRPr lang="ru-RU" dirty="0"/>
          </a:p>
          <a:p>
            <a:pPr lvl="1"/>
            <a:endParaRPr lang="ru-RU" dirty="0"/>
          </a:p>
        </p:txBody>
      </p:sp>
      <p:pic>
        <p:nvPicPr>
          <p:cNvPr id="1028" name="Picture 4" descr="curves">
            <a:extLst>
              <a:ext uri="{FF2B5EF4-FFF2-40B4-BE49-F238E27FC236}">
                <a16:creationId xmlns:a16="http://schemas.microsoft.com/office/drawing/2014/main" id="{76EBB901-4154-4B07-B954-11C4E1D6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03" y="2800350"/>
            <a:ext cx="4304818" cy="337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3F8574-2C5C-4139-A7B7-C720D7606C05}"/>
              </a:ext>
            </a:extLst>
          </p:cNvPr>
          <p:cNvSpPr txBox="1"/>
          <p:nvPr/>
        </p:nvSpPr>
        <p:spPr>
          <a:xfrm>
            <a:off x="7523389" y="1690688"/>
            <a:ext cx="3922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исследования зависимости между задержкой распространения сигнала и энергией переключения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34479679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Microsoft Office PowerPoint</Application>
  <PresentationFormat>Широкоэкранный</PresentationFormat>
  <Paragraphs>183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Схемотехника устройств компьютерных систем</vt:lpstr>
      <vt:lpstr>Презентация PowerPoint</vt:lpstr>
      <vt:lpstr>Основные сведения о технологии производства интегральных схем.</vt:lpstr>
      <vt:lpstr>Технологический процесс, его характеристики.</vt:lpstr>
      <vt:lpstr>Некоторые характеристики технологических процессов</vt:lpstr>
      <vt:lpstr>Понятие технологического сдвига.</vt:lpstr>
      <vt:lpstr>Статическое и динамическое потребление энергии</vt:lpstr>
      <vt:lpstr>Практические меры по анализу потребления энергии</vt:lpstr>
      <vt:lpstr>Понятие Power-Delay Product.</vt:lpstr>
      <vt:lpstr>PDP-оптимизация на практике</vt:lpstr>
      <vt:lpstr>Современные тенденции и проблемы: «темный кремний», GALS, «стена памяти».</vt:lpstr>
      <vt:lpstr>Пример трассировки тактовой сети</vt:lpstr>
      <vt:lpstr>GALS (Globally Asynchronous, Locally Synchronous)</vt:lpstr>
      <vt:lpstr>«Стена памяти»</vt:lpstr>
      <vt:lpstr>Синхронный стиль проектирования</vt:lpstr>
      <vt:lpstr>Управление тактовым сигналом на основе специального компонента в ПЛИС</vt:lpstr>
      <vt:lpstr>Примеры</vt:lpstr>
      <vt:lpstr>Как это сделать?</vt:lpstr>
      <vt:lpstr>Делитель частоты </vt:lpstr>
      <vt:lpstr>Конвейеризованная схема соответствует синхронному стилю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Схемотехника устройств компьютерных систем</dc:title>
  <dc:creator>Ilya Tarasov</dc:creator>
  <cp:lastModifiedBy>Ilya Tarasov</cp:lastModifiedBy>
  <cp:revision>22</cp:revision>
  <dcterms:created xsi:type="dcterms:W3CDTF">2021-09-05T18:58:25Z</dcterms:created>
  <dcterms:modified xsi:type="dcterms:W3CDTF">2021-09-13T11:08:40Z</dcterms:modified>
</cp:coreProperties>
</file>