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314" r:id="rId4"/>
    <p:sldId id="336" r:id="rId5"/>
    <p:sldId id="339" r:id="rId6"/>
    <p:sldId id="340" r:id="rId7"/>
    <p:sldId id="341" r:id="rId8"/>
    <p:sldId id="342" r:id="rId9"/>
    <p:sldId id="343" r:id="rId10"/>
    <p:sldId id="337" r:id="rId11"/>
    <p:sldId id="338" r:id="rId12"/>
    <p:sldId id="344" r:id="rId13"/>
    <p:sldId id="345" r:id="rId14"/>
    <p:sldId id="346" r:id="rId15"/>
    <p:sldId id="347" r:id="rId16"/>
    <p:sldId id="349" r:id="rId17"/>
    <p:sldId id="350" r:id="rId18"/>
    <p:sldId id="351" r:id="rId19"/>
    <p:sldId id="348"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8B1032C-EA38-4F05-BA0D-38AFFFC7BED3}" styleName="Светлы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p:scale>
          <a:sx n="100" d="100"/>
          <a:sy n="100" d="100"/>
        </p:scale>
        <p:origin x="942"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19D24-2BFB-46F4-BAD3-F8ED0654A924}" type="datetimeFigureOut">
              <a:rPr lang="ru-RU" smtClean="0"/>
              <a:t>26.09.2021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EBFFE-1A12-4079-802B-16C0CC51B5B3}" type="slidenum">
              <a:rPr lang="ru-RU" smtClean="0"/>
              <a:t>‹#›</a:t>
            </a:fld>
            <a:endParaRPr lang="ru-RU"/>
          </a:p>
        </p:txBody>
      </p:sp>
    </p:spTree>
    <p:extLst>
      <p:ext uri="{BB962C8B-B14F-4D97-AF65-F5344CB8AC3E}">
        <p14:creationId xmlns:p14="http://schemas.microsoft.com/office/powerpoint/2010/main" val="461371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D92A52FB-4990-4060-90CE-1E96E01E8FB7}" type="slidenum">
              <a:rPr lang="ru-RU" smtClean="0">
                <a:latin typeface="Arial" pitchFamily="34" charset="0"/>
              </a:rPr>
              <a:pPr fontAlgn="base">
                <a:spcBef>
                  <a:spcPct val="0"/>
                </a:spcBef>
                <a:spcAft>
                  <a:spcPct val="0"/>
                </a:spcAft>
                <a:defRPr/>
              </a:pPr>
              <a:t>4</a:t>
            </a:fld>
            <a:endParaRPr lang="ru-RU">
              <a:latin typeface="Arial" pitchFamily="34" charset="0"/>
            </a:endParaRPr>
          </a:p>
        </p:txBody>
      </p:sp>
      <p:sp>
        <p:nvSpPr>
          <p:cNvPr id="63491" name="Rectangle 2"/>
          <p:cNvSpPr>
            <a:spLocks noGrp="1" noRot="1" noChangeAspect="1" noChangeArrowheads="1" noTextEdit="1"/>
          </p:cNvSpPr>
          <p:nvPr>
            <p:ph type="sldImg"/>
          </p:nvPr>
        </p:nvSpPr>
        <p:spPr bwMode="auto">
          <a:xfrm>
            <a:off x="238125" y="554038"/>
            <a:ext cx="6378575" cy="35893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xfrm>
            <a:off x="1073150" y="4721225"/>
            <a:ext cx="4714875" cy="3503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Combinatorial logic is stored in Look-Up Tables (LUTs). Look-Up Tables are also called Function Generators (FGs). Capacity is limited by the number of inputs, not by the complexity. Delay through the LUT is constant, regardless of what logic function is being performed inside.</a:t>
            </a:r>
          </a:p>
          <a:p>
            <a:pPr eaLnBrk="1" hangingPunct="1">
              <a:spcBef>
                <a:spcPct val="0"/>
              </a:spcBef>
            </a:pPr>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42F991-A083-42E0-B0A6-878818CD05B4}"/>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3990EE19-4E71-4EE0-8797-1D33FD01FD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9C9FF88-CBC8-4DEC-BAAF-BD9687A3120B}"/>
              </a:ext>
            </a:extLst>
          </p:cNvPr>
          <p:cNvSpPr>
            <a:spLocks noGrp="1"/>
          </p:cNvSpPr>
          <p:nvPr>
            <p:ph type="dt" sz="half" idx="10"/>
          </p:nvPr>
        </p:nvSpPr>
        <p:spPr/>
        <p:txBody>
          <a:bodyPr/>
          <a:lstStyle/>
          <a:p>
            <a:fld id="{A2673FBB-4924-4630-8E4D-86219B750398}" type="datetimeFigureOut">
              <a:rPr lang="ru-RU" smtClean="0"/>
              <a:t>26.09.2021</a:t>
            </a:fld>
            <a:endParaRPr lang="ru-RU"/>
          </a:p>
        </p:txBody>
      </p:sp>
      <p:sp>
        <p:nvSpPr>
          <p:cNvPr id="5" name="Нижний колонтитул 4">
            <a:extLst>
              <a:ext uri="{FF2B5EF4-FFF2-40B4-BE49-F238E27FC236}">
                <a16:creationId xmlns:a16="http://schemas.microsoft.com/office/drawing/2014/main" id="{4138D799-7FD1-4EC9-BF41-542859B781A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7584407-F220-469E-9996-A9DBA180C557}"/>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3838069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1B6478-44DD-4EE5-B960-6EAE73CC549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B84291D-3467-4068-BF48-2542327A635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DB3B26A-C4FF-4132-B547-08B72CAC1D3E}"/>
              </a:ext>
            </a:extLst>
          </p:cNvPr>
          <p:cNvSpPr>
            <a:spLocks noGrp="1"/>
          </p:cNvSpPr>
          <p:nvPr>
            <p:ph type="dt" sz="half" idx="10"/>
          </p:nvPr>
        </p:nvSpPr>
        <p:spPr/>
        <p:txBody>
          <a:bodyPr/>
          <a:lstStyle/>
          <a:p>
            <a:fld id="{A2673FBB-4924-4630-8E4D-86219B750398}" type="datetimeFigureOut">
              <a:rPr lang="ru-RU" smtClean="0"/>
              <a:t>26.09.2021</a:t>
            </a:fld>
            <a:endParaRPr lang="ru-RU"/>
          </a:p>
        </p:txBody>
      </p:sp>
      <p:sp>
        <p:nvSpPr>
          <p:cNvPr id="5" name="Нижний колонтитул 4">
            <a:extLst>
              <a:ext uri="{FF2B5EF4-FFF2-40B4-BE49-F238E27FC236}">
                <a16:creationId xmlns:a16="http://schemas.microsoft.com/office/drawing/2014/main" id="{353C102E-F99F-4750-8620-6B70D6996FB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C43048C-359E-4115-AD90-7CF64EFF44D1}"/>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12135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6020793A-536E-41B9-BDFA-E1796C0DED4B}"/>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60889A1-7172-4CCC-8E97-0FEF9ECA8A2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1248869-D940-45BC-995E-045966EA4539}"/>
              </a:ext>
            </a:extLst>
          </p:cNvPr>
          <p:cNvSpPr>
            <a:spLocks noGrp="1"/>
          </p:cNvSpPr>
          <p:nvPr>
            <p:ph type="dt" sz="half" idx="10"/>
          </p:nvPr>
        </p:nvSpPr>
        <p:spPr/>
        <p:txBody>
          <a:bodyPr/>
          <a:lstStyle/>
          <a:p>
            <a:fld id="{A2673FBB-4924-4630-8E4D-86219B750398}" type="datetimeFigureOut">
              <a:rPr lang="ru-RU" smtClean="0"/>
              <a:t>26.09.2021</a:t>
            </a:fld>
            <a:endParaRPr lang="ru-RU"/>
          </a:p>
        </p:txBody>
      </p:sp>
      <p:sp>
        <p:nvSpPr>
          <p:cNvPr id="5" name="Нижний колонтитул 4">
            <a:extLst>
              <a:ext uri="{FF2B5EF4-FFF2-40B4-BE49-F238E27FC236}">
                <a16:creationId xmlns:a16="http://schemas.microsoft.com/office/drawing/2014/main" id="{79A84E65-8469-4AAC-80D6-027C13B7FF1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25C398C-EDAC-4B66-8CB8-33D3B7414613}"/>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92089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52883E-1095-4C20-9CDF-36D69CEA2EF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5A3AAD6-C6CB-4834-8D16-9BE79E82D37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CCCC760-8FB7-443D-8096-1D13E4554E97}"/>
              </a:ext>
            </a:extLst>
          </p:cNvPr>
          <p:cNvSpPr>
            <a:spLocks noGrp="1"/>
          </p:cNvSpPr>
          <p:nvPr>
            <p:ph type="dt" sz="half" idx="10"/>
          </p:nvPr>
        </p:nvSpPr>
        <p:spPr/>
        <p:txBody>
          <a:bodyPr/>
          <a:lstStyle/>
          <a:p>
            <a:fld id="{A2673FBB-4924-4630-8E4D-86219B750398}" type="datetimeFigureOut">
              <a:rPr lang="ru-RU" smtClean="0"/>
              <a:t>26.09.2021</a:t>
            </a:fld>
            <a:endParaRPr lang="ru-RU"/>
          </a:p>
        </p:txBody>
      </p:sp>
      <p:sp>
        <p:nvSpPr>
          <p:cNvPr id="5" name="Нижний колонтитул 4">
            <a:extLst>
              <a:ext uri="{FF2B5EF4-FFF2-40B4-BE49-F238E27FC236}">
                <a16:creationId xmlns:a16="http://schemas.microsoft.com/office/drawing/2014/main" id="{ED81EBE8-A0F0-47D1-9E12-4F66D7728FF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9AA690D-2E98-40E8-96AD-9ABBAFE595E0}"/>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329165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477C4B-8956-430F-81E1-75A04BEA51E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388D4CAF-002A-4556-B8ED-C3464BF4F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78C8D77-A141-4AEE-BCBF-2D149F961F17}"/>
              </a:ext>
            </a:extLst>
          </p:cNvPr>
          <p:cNvSpPr>
            <a:spLocks noGrp="1"/>
          </p:cNvSpPr>
          <p:nvPr>
            <p:ph type="dt" sz="half" idx="10"/>
          </p:nvPr>
        </p:nvSpPr>
        <p:spPr/>
        <p:txBody>
          <a:bodyPr/>
          <a:lstStyle/>
          <a:p>
            <a:fld id="{A2673FBB-4924-4630-8E4D-86219B750398}" type="datetimeFigureOut">
              <a:rPr lang="ru-RU" smtClean="0"/>
              <a:t>26.09.2021</a:t>
            </a:fld>
            <a:endParaRPr lang="ru-RU"/>
          </a:p>
        </p:txBody>
      </p:sp>
      <p:sp>
        <p:nvSpPr>
          <p:cNvPr id="5" name="Нижний колонтитул 4">
            <a:extLst>
              <a:ext uri="{FF2B5EF4-FFF2-40B4-BE49-F238E27FC236}">
                <a16:creationId xmlns:a16="http://schemas.microsoft.com/office/drawing/2014/main" id="{E12C11DF-C045-43C6-A476-B9DCDC68806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88000CE-AF3A-44F3-B9E3-58736318F04E}"/>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8652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431749-726F-4F98-92B3-C1EF58177AE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47C295D-BFDE-4CB9-A501-CBBB717D034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AA680A6-151F-4BEA-A08C-7FD5132C452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486F5CD-C7D6-4BA5-8259-E7E59CDE7E24}"/>
              </a:ext>
            </a:extLst>
          </p:cNvPr>
          <p:cNvSpPr>
            <a:spLocks noGrp="1"/>
          </p:cNvSpPr>
          <p:nvPr>
            <p:ph type="dt" sz="half" idx="10"/>
          </p:nvPr>
        </p:nvSpPr>
        <p:spPr/>
        <p:txBody>
          <a:bodyPr/>
          <a:lstStyle/>
          <a:p>
            <a:fld id="{A2673FBB-4924-4630-8E4D-86219B750398}" type="datetimeFigureOut">
              <a:rPr lang="ru-RU" smtClean="0"/>
              <a:t>26.09.2021</a:t>
            </a:fld>
            <a:endParaRPr lang="ru-RU"/>
          </a:p>
        </p:txBody>
      </p:sp>
      <p:sp>
        <p:nvSpPr>
          <p:cNvPr id="6" name="Нижний колонтитул 5">
            <a:extLst>
              <a:ext uri="{FF2B5EF4-FFF2-40B4-BE49-F238E27FC236}">
                <a16:creationId xmlns:a16="http://schemas.microsoft.com/office/drawing/2014/main" id="{609447AA-941D-4D0E-9DB1-BFB280277B6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1FF10F1-7F07-40A9-BD97-795DF7193F25}"/>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4167733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36000-1B41-417A-9007-E18B0A3E469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B6E3F4A-DACF-4613-9EB2-FC08E8E58A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FBDDBB2-E257-4DE8-87AB-A7E4611F4A81}"/>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604DDA8-7D7B-4864-B14A-C0D0A2AB14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D114EF0C-E07A-4F4A-A758-F89CD0C8AD0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21B68DF-7B08-4E2E-9A18-55328D65ACBB}"/>
              </a:ext>
            </a:extLst>
          </p:cNvPr>
          <p:cNvSpPr>
            <a:spLocks noGrp="1"/>
          </p:cNvSpPr>
          <p:nvPr>
            <p:ph type="dt" sz="half" idx="10"/>
          </p:nvPr>
        </p:nvSpPr>
        <p:spPr/>
        <p:txBody>
          <a:bodyPr/>
          <a:lstStyle/>
          <a:p>
            <a:fld id="{A2673FBB-4924-4630-8E4D-86219B750398}" type="datetimeFigureOut">
              <a:rPr lang="ru-RU" smtClean="0"/>
              <a:t>26.09.2021</a:t>
            </a:fld>
            <a:endParaRPr lang="ru-RU"/>
          </a:p>
        </p:txBody>
      </p:sp>
      <p:sp>
        <p:nvSpPr>
          <p:cNvPr id="8" name="Нижний колонтитул 7">
            <a:extLst>
              <a:ext uri="{FF2B5EF4-FFF2-40B4-BE49-F238E27FC236}">
                <a16:creationId xmlns:a16="http://schemas.microsoft.com/office/drawing/2014/main" id="{8EB8F4FF-8551-4C05-B887-459872B6F774}"/>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5BE88A8-8CA3-4578-B4F2-52AD5E0C278A}"/>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255478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889FAD-0E9D-4A15-9A07-A9ED52BA83A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27ED7FD-1E25-45BF-A6FF-511C34044D5C}"/>
              </a:ext>
            </a:extLst>
          </p:cNvPr>
          <p:cNvSpPr>
            <a:spLocks noGrp="1"/>
          </p:cNvSpPr>
          <p:nvPr>
            <p:ph type="dt" sz="half" idx="10"/>
          </p:nvPr>
        </p:nvSpPr>
        <p:spPr/>
        <p:txBody>
          <a:bodyPr/>
          <a:lstStyle/>
          <a:p>
            <a:fld id="{A2673FBB-4924-4630-8E4D-86219B750398}" type="datetimeFigureOut">
              <a:rPr lang="ru-RU" smtClean="0"/>
              <a:t>26.09.2021</a:t>
            </a:fld>
            <a:endParaRPr lang="ru-RU"/>
          </a:p>
        </p:txBody>
      </p:sp>
      <p:sp>
        <p:nvSpPr>
          <p:cNvPr id="4" name="Нижний колонтитул 3">
            <a:extLst>
              <a:ext uri="{FF2B5EF4-FFF2-40B4-BE49-F238E27FC236}">
                <a16:creationId xmlns:a16="http://schemas.microsoft.com/office/drawing/2014/main" id="{F7992BF7-D0FF-4F36-9946-B5CEE777D54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7C4A5424-530D-497A-BBC5-84763A6FBC3D}"/>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1628945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8935B85-9E47-4BF5-B138-CB1EC69706A9}"/>
              </a:ext>
            </a:extLst>
          </p:cNvPr>
          <p:cNvSpPr>
            <a:spLocks noGrp="1"/>
          </p:cNvSpPr>
          <p:nvPr>
            <p:ph type="dt" sz="half" idx="10"/>
          </p:nvPr>
        </p:nvSpPr>
        <p:spPr/>
        <p:txBody>
          <a:bodyPr/>
          <a:lstStyle/>
          <a:p>
            <a:fld id="{A2673FBB-4924-4630-8E4D-86219B750398}" type="datetimeFigureOut">
              <a:rPr lang="ru-RU" smtClean="0"/>
              <a:t>26.09.2021</a:t>
            </a:fld>
            <a:endParaRPr lang="ru-RU"/>
          </a:p>
        </p:txBody>
      </p:sp>
      <p:sp>
        <p:nvSpPr>
          <p:cNvPr id="3" name="Нижний колонтитул 2">
            <a:extLst>
              <a:ext uri="{FF2B5EF4-FFF2-40B4-BE49-F238E27FC236}">
                <a16:creationId xmlns:a16="http://schemas.microsoft.com/office/drawing/2014/main" id="{71DE2494-B94C-40D7-91DB-57874DCA4EAD}"/>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AB5CF5CA-B502-4568-9826-089A4F428242}"/>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236166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D79DBA-957B-4B3D-A342-51808C2219C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F34C834-D8F9-4E0B-924F-AECFFA42F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759B23D4-AF02-46FB-AD9C-9B97CFA8F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D5312C0-2598-4BA9-B78F-A5FECBFAE7D1}"/>
              </a:ext>
            </a:extLst>
          </p:cNvPr>
          <p:cNvSpPr>
            <a:spLocks noGrp="1"/>
          </p:cNvSpPr>
          <p:nvPr>
            <p:ph type="dt" sz="half" idx="10"/>
          </p:nvPr>
        </p:nvSpPr>
        <p:spPr/>
        <p:txBody>
          <a:bodyPr/>
          <a:lstStyle/>
          <a:p>
            <a:fld id="{A2673FBB-4924-4630-8E4D-86219B750398}" type="datetimeFigureOut">
              <a:rPr lang="ru-RU" smtClean="0"/>
              <a:t>26.09.2021</a:t>
            </a:fld>
            <a:endParaRPr lang="ru-RU"/>
          </a:p>
        </p:txBody>
      </p:sp>
      <p:sp>
        <p:nvSpPr>
          <p:cNvPr id="6" name="Нижний колонтитул 5">
            <a:extLst>
              <a:ext uri="{FF2B5EF4-FFF2-40B4-BE49-F238E27FC236}">
                <a16:creationId xmlns:a16="http://schemas.microsoft.com/office/drawing/2014/main" id="{36134847-17FB-4F06-8A2B-0A12715B608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257C1C6-0CA3-4659-B597-C6E9235EDD74}"/>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3032380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A9C034-905C-402E-A55E-F99AACAB776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1D5EF11-ACDE-4226-A0C4-C65AAFBA57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02945454-4FB5-4520-85D4-5085AB4AF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39026B5-2463-4333-B246-5CB958A5E94B}"/>
              </a:ext>
            </a:extLst>
          </p:cNvPr>
          <p:cNvSpPr>
            <a:spLocks noGrp="1"/>
          </p:cNvSpPr>
          <p:nvPr>
            <p:ph type="dt" sz="half" idx="10"/>
          </p:nvPr>
        </p:nvSpPr>
        <p:spPr/>
        <p:txBody>
          <a:bodyPr/>
          <a:lstStyle/>
          <a:p>
            <a:fld id="{A2673FBB-4924-4630-8E4D-86219B750398}" type="datetimeFigureOut">
              <a:rPr lang="ru-RU" smtClean="0"/>
              <a:t>26.09.2021</a:t>
            </a:fld>
            <a:endParaRPr lang="ru-RU"/>
          </a:p>
        </p:txBody>
      </p:sp>
      <p:sp>
        <p:nvSpPr>
          <p:cNvPr id="6" name="Нижний колонтитул 5">
            <a:extLst>
              <a:ext uri="{FF2B5EF4-FFF2-40B4-BE49-F238E27FC236}">
                <a16:creationId xmlns:a16="http://schemas.microsoft.com/office/drawing/2014/main" id="{B327772D-8D8C-4271-91DC-380589CB889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5CF67D5-801E-424F-8940-0FC02EFD74CD}"/>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121322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EA490F-D69A-4184-B5E8-D81E5D7C44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FD58552A-761D-463A-8AA2-EBC62B6FD7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95BF88B-A150-4DC1-A65F-4FB75E7F3A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73FBB-4924-4630-8E4D-86219B750398}" type="datetimeFigureOut">
              <a:rPr lang="ru-RU" smtClean="0"/>
              <a:t>26.09.2021</a:t>
            </a:fld>
            <a:endParaRPr lang="ru-RU"/>
          </a:p>
        </p:txBody>
      </p:sp>
      <p:sp>
        <p:nvSpPr>
          <p:cNvPr id="5" name="Нижний колонтитул 4">
            <a:extLst>
              <a:ext uri="{FF2B5EF4-FFF2-40B4-BE49-F238E27FC236}">
                <a16:creationId xmlns:a16="http://schemas.microsoft.com/office/drawing/2014/main" id="{E9E27505-612F-40CD-A79D-E9B959D2B6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275A9FC-E36C-4D47-8A58-0D0DA39AAD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285C8-440E-4451-A38E-82D467C14376}" type="slidenum">
              <a:rPr lang="ru-RU" smtClean="0"/>
              <a:t>‹#›</a:t>
            </a:fld>
            <a:endParaRPr lang="ru-RU"/>
          </a:p>
        </p:txBody>
      </p:sp>
    </p:spTree>
    <p:extLst>
      <p:ext uri="{BB962C8B-B14F-4D97-AF65-F5344CB8AC3E}">
        <p14:creationId xmlns:p14="http://schemas.microsoft.com/office/powerpoint/2010/main" val="1626357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F8EDF2-1BDA-4129-84ED-213C25084DDB}"/>
              </a:ext>
            </a:extLst>
          </p:cNvPr>
          <p:cNvSpPr>
            <a:spLocks noGrp="1"/>
          </p:cNvSpPr>
          <p:nvPr>
            <p:ph type="ctrTitle"/>
          </p:nvPr>
        </p:nvSpPr>
        <p:spPr/>
        <p:txBody>
          <a:bodyPr/>
          <a:lstStyle/>
          <a:p>
            <a:r>
              <a:rPr lang="ru-RU" dirty="0"/>
              <a:t>Схемотехника устройств компьютерных систем</a:t>
            </a:r>
          </a:p>
        </p:txBody>
      </p:sp>
      <p:sp>
        <p:nvSpPr>
          <p:cNvPr id="3" name="Подзаголовок 2">
            <a:extLst>
              <a:ext uri="{FF2B5EF4-FFF2-40B4-BE49-F238E27FC236}">
                <a16:creationId xmlns:a16="http://schemas.microsoft.com/office/drawing/2014/main" id="{FF0455E5-96D4-474C-9CF6-71E123D8625F}"/>
              </a:ext>
            </a:extLst>
          </p:cNvPr>
          <p:cNvSpPr>
            <a:spLocks noGrp="1"/>
          </p:cNvSpPr>
          <p:nvPr>
            <p:ph type="subTitle" idx="1"/>
          </p:nvPr>
        </p:nvSpPr>
        <p:spPr/>
        <p:txBody>
          <a:bodyPr/>
          <a:lstStyle/>
          <a:p>
            <a:r>
              <a:rPr lang="ru-RU" dirty="0"/>
              <a:t>Лекция 4. </a:t>
            </a:r>
            <a:r>
              <a:rPr lang="ru-RU" dirty="0">
                <a:effectLst/>
                <a:ea typeface="Calibri" panose="020F0502020204030204" pitchFamily="34" charset="0"/>
                <a:cs typeface="Times New Roman" panose="02020603050405020304" pitchFamily="18" charset="0"/>
              </a:rPr>
              <a:t>Реализация базовых устройств цифровой схемотехники.</a:t>
            </a:r>
          </a:p>
          <a:p>
            <a:endParaRPr lang="ru-RU" dirty="0"/>
          </a:p>
        </p:txBody>
      </p:sp>
    </p:spTree>
    <p:extLst>
      <p:ext uri="{BB962C8B-B14F-4D97-AF65-F5344CB8AC3E}">
        <p14:creationId xmlns:p14="http://schemas.microsoft.com/office/powerpoint/2010/main" val="54804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90B1B0-ACFE-4812-B8CB-11A71BF92D1B}"/>
              </a:ext>
            </a:extLst>
          </p:cNvPr>
          <p:cNvSpPr>
            <a:spLocks noGrp="1"/>
          </p:cNvSpPr>
          <p:nvPr>
            <p:ph type="title"/>
          </p:nvPr>
        </p:nvSpPr>
        <p:spPr/>
        <p:txBody>
          <a:bodyPr/>
          <a:lstStyle/>
          <a:p>
            <a:r>
              <a:rPr lang="ru-RU" dirty="0"/>
              <a:t>Комбинационная логика</a:t>
            </a:r>
          </a:p>
        </p:txBody>
      </p:sp>
      <p:sp>
        <p:nvSpPr>
          <p:cNvPr id="3" name="Объект 2">
            <a:extLst>
              <a:ext uri="{FF2B5EF4-FFF2-40B4-BE49-F238E27FC236}">
                <a16:creationId xmlns:a16="http://schemas.microsoft.com/office/drawing/2014/main" id="{CF99F8FD-8489-4998-BA47-AF0C796BB8B9}"/>
              </a:ext>
            </a:extLst>
          </p:cNvPr>
          <p:cNvSpPr>
            <a:spLocks noGrp="1"/>
          </p:cNvSpPr>
          <p:nvPr>
            <p:ph idx="1"/>
          </p:nvPr>
        </p:nvSpPr>
        <p:spPr/>
        <p:txBody>
          <a:bodyPr>
            <a:normAutofit/>
          </a:bodyPr>
          <a:lstStyle/>
          <a:p>
            <a:r>
              <a:rPr lang="ru-RU" dirty="0"/>
              <a:t>Блоки комбинационной логики добавляются с помощью оператора непрерывного присваивания.</a:t>
            </a:r>
          </a:p>
          <a:p>
            <a:r>
              <a:rPr lang="en-US" dirty="0"/>
              <a:t>VHDL:</a:t>
            </a:r>
          </a:p>
          <a:p>
            <a:pPr marL="457200" lvl="1" indent="0">
              <a:buNone/>
            </a:pPr>
            <a:r>
              <a:rPr lang="en-US" dirty="0"/>
              <a:t>q &lt;= a and b;</a:t>
            </a:r>
          </a:p>
          <a:p>
            <a:pPr marL="457200" lvl="1" indent="0">
              <a:buNone/>
            </a:pPr>
            <a:r>
              <a:rPr lang="en-US" dirty="0"/>
              <a:t>q &lt;= (a or b) </a:t>
            </a:r>
            <a:r>
              <a:rPr lang="en-US" dirty="0" err="1"/>
              <a:t>xor</a:t>
            </a:r>
            <a:r>
              <a:rPr lang="en-US" dirty="0"/>
              <a:t> (c and d);</a:t>
            </a:r>
          </a:p>
          <a:p>
            <a:endParaRPr lang="en-US" dirty="0"/>
          </a:p>
          <a:p>
            <a:r>
              <a:rPr lang="en-US" dirty="0"/>
              <a:t>Verilog:</a:t>
            </a:r>
          </a:p>
          <a:p>
            <a:pPr marL="457200" lvl="1" indent="0">
              <a:buNone/>
            </a:pPr>
            <a:r>
              <a:rPr lang="en-US" dirty="0"/>
              <a:t>assign q = a &amp; b;</a:t>
            </a:r>
          </a:p>
          <a:p>
            <a:pPr marL="457200" lvl="1" indent="0">
              <a:buNone/>
            </a:pPr>
            <a:r>
              <a:rPr lang="en-US" dirty="0"/>
              <a:t>assign q = (a | b) ^ (c &amp; d);</a:t>
            </a:r>
          </a:p>
          <a:p>
            <a:endParaRPr lang="ru-RU" dirty="0"/>
          </a:p>
        </p:txBody>
      </p:sp>
    </p:spTree>
    <p:extLst>
      <p:ext uri="{BB962C8B-B14F-4D97-AF65-F5344CB8AC3E}">
        <p14:creationId xmlns:p14="http://schemas.microsoft.com/office/powerpoint/2010/main" val="1087240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76528B-ADC6-4BB7-933E-011A8D2191E9}"/>
              </a:ext>
            </a:extLst>
          </p:cNvPr>
          <p:cNvSpPr>
            <a:spLocks noGrp="1"/>
          </p:cNvSpPr>
          <p:nvPr>
            <p:ph type="title"/>
          </p:nvPr>
        </p:nvSpPr>
        <p:spPr/>
        <p:txBody>
          <a:bodyPr/>
          <a:lstStyle/>
          <a:p>
            <a:r>
              <a:rPr lang="ru-RU" dirty="0"/>
              <a:t>Логический генератор в ячейке </a:t>
            </a:r>
            <a:r>
              <a:rPr lang="en-US" dirty="0"/>
              <a:t>FPGA</a:t>
            </a:r>
            <a:endParaRPr lang="ru-RU" dirty="0"/>
          </a:p>
        </p:txBody>
      </p:sp>
      <p:sp>
        <p:nvSpPr>
          <p:cNvPr id="3" name="Объект 2">
            <a:extLst>
              <a:ext uri="{FF2B5EF4-FFF2-40B4-BE49-F238E27FC236}">
                <a16:creationId xmlns:a16="http://schemas.microsoft.com/office/drawing/2014/main" id="{78198111-B17D-45FB-8BE0-84AABFE97B2E}"/>
              </a:ext>
            </a:extLst>
          </p:cNvPr>
          <p:cNvSpPr>
            <a:spLocks noGrp="1"/>
          </p:cNvSpPr>
          <p:nvPr>
            <p:ph idx="1"/>
          </p:nvPr>
        </p:nvSpPr>
        <p:spPr>
          <a:xfrm>
            <a:off x="4800600" y="1825625"/>
            <a:ext cx="6553200" cy="4351338"/>
          </a:xfrm>
        </p:spPr>
        <p:txBody>
          <a:bodyPr/>
          <a:lstStyle/>
          <a:p>
            <a:r>
              <a:rPr lang="ru-RU" dirty="0"/>
              <a:t>Заполнение </a:t>
            </a:r>
            <a:r>
              <a:rPr lang="en-US" dirty="0"/>
              <a:t>LUT</a:t>
            </a:r>
            <a:r>
              <a:rPr lang="ru-RU" dirty="0"/>
              <a:t> в </a:t>
            </a:r>
            <a:r>
              <a:rPr lang="en-US" dirty="0"/>
              <a:t>FPGA</a:t>
            </a:r>
            <a:r>
              <a:rPr lang="ru-RU" dirty="0"/>
              <a:t> производится на этапе синтеза проекта</a:t>
            </a:r>
          </a:p>
          <a:p>
            <a:r>
              <a:rPr lang="ru-RU" dirty="0"/>
              <a:t>Режим </a:t>
            </a:r>
            <a:r>
              <a:rPr lang="en-US" dirty="0"/>
              <a:t>LUT5</a:t>
            </a:r>
            <a:r>
              <a:rPr lang="ru-RU" dirty="0"/>
              <a:t> используется автоматически, по мере возможности</a:t>
            </a:r>
          </a:p>
          <a:p>
            <a:r>
              <a:rPr lang="ru-RU" dirty="0"/>
              <a:t>Условие для использования </a:t>
            </a:r>
            <a:r>
              <a:rPr lang="en-US" dirty="0"/>
              <a:t>2xLUT5 – </a:t>
            </a:r>
            <a:r>
              <a:rPr lang="ru-RU" dirty="0"/>
              <a:t>частично обобщенные входы</a:t>
            </a:r>
          </a:p>
        </p:txBody>
      </p:sp>
      <p:pic>
        <p:nvPicPr>
          <p:cNvPr id="4" name="Рисунок 3">
            <a:extLst>
              <a:ext uri="{FF2B5EF4-FFF2-40B4-BE49-F238E27FC236}">
                <a16:creationId xmlns:a16="http://schemas.microsoft.com/office/drawing/2014/main" id="{450F01D7-ECA4-4F39-933A-ABA8A3902F6A}"/>
              </a:ext>
            </a:extLst>
          </p:cNvPr>
          <p:cNvPicPr/>
          <p:nvPr/>
        </p:nvPicPr>
        <p:blipFill>
          <a:blip r:embed="rId2" cstate="print"/>
          <a:srcRect/>
          <a:stretch>
            <a:fillRect/>
          </a:stretch>
        </p:blipFill>
        <p:spPr bwMode="auto">
          <a:xfrm>
            <a:off x="1113290" y="1910330"/>
            <a:ext cx="2339975" cy="2111375"/>
          </a:xfrm>
          <a:prstGeom prst="rect">
            <a:avLst/>
          </a:prstGeom>
          <a:noFill/>
          <a:ln w="9525">
            <a:noFill/>
            <a:miter lim="800000"/>
            <a:headEnd/>
            <a:tailEnd/>
          </a:ln>
        </p:spPr>
      </p:pic>
      <p:pic>
        <p:nvPicPr>
          <p:cNvPr id="5" name="Рисунок 4">
            <a:extLst>
              <a:ext uri="{FF2B5EF4-FFF2-40B4-BE49-F238E27FC236}">
                <a16:creationId xmlns:a16="http://schemas.microsoft.com/office/drawing/2014/main" id="{F33924BE-A48F-452B-9340-BAD6F4F80EA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36889" y="3847827"/>
            <a:ext cx="2517911" cy="2548255"/>
          </a:xfrm>
          <a:prstGeom prst="rect">
            <a:avLst/>
          </a:prstGeom>
          <a:noFill/>
          <a:ln>
            <a:noFill/>
          </a:ln>
        </p:spPr>
      </p:pic>
    </p:spTree>
    <p:extLst>
      <p:ext uri="{BB962C8B-B14F-4D97-AF65-F5344CB8AC3E}">
        <p14:creationId xmlns:p14="http://schemas.microsoft.com/office/powerpoint/2010/main" val="1459112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9A025E-5B21-46E6-91E8-1C80FE5996DD}"/>
              </a:ext>
            </a:extLst>
          </p:cNvPr>
          <p:cNvSpPr>
            <a:spLocks noGrp="1"/>
          </p:cNvSpPr>
          <p:nvPr>
            <p:ph type="title"/>
          </p:nvPr>
        </p:nvSpPr>
        <p:spPr/>
        <p:txBody>
          <a:bodyPr/>
          <a:lstStyle/>
          <a:p>
            <a:r>
              <a:rPr lang="ru-RU" dirty="0"/>
              <a:t>Распределенная память</a:t>
            </a:r>
          </a:p>
        </p:txBody>
      </p:sp>
      <p:sp>
        <p:nvSpPr>
          <p:cNvPr id="3" name="Объект 2">
            <a:extLst>
              <a:ext uri="{FF2B5EF4-FFF2-40B4-BE49-F238E27FC236}">
                <a16:creationId xmlns:a16="http://schemas.microsoft.com/office/drawing/2014/main" id="{0D4982BE-F17D-43A3-8E61-BE7D5121844B}"/>
              </a:ext>
            </a:extLst>
          </p:cNvPr>
          <p:cNvSpPr>
            <a:spLocks noGrp="1"/>
          </p:cNvSpPr>
          <p:nvPr>
            <p:ph idx="1"/>
          </p:nvPr>
        </p:nvSpPr>
        <p:spPr>
          <a:xfrm>
            <a:off x="4792437" y="1825625"/>
            <a:ext cx="6704238" cy="4351338"/>
          </a:xfrm>
        </p:spPr>
        <p:txBody>
          <a:bodyPr/>
          <a:lstStyle/>
          <a:p>
            <a:r>
              <a:rPr lang="ru-RU" dirty="0"/>
              <a:t>Распределенная память (</a:t>
            </a:r>
            <a:r>
              <a:rPr lang="en-US" dirty="0"/>
              <a:t>distributed memory)</a:t>
            </a:r>
            <a:r>
              <a:rPr lang="ru-RU" dirty="0"/>
              <a:t> – один из режимов работы </a:t>
            </a:r>
            <a:r>
              <a:rPr lang="en-US" dirty="0"/>
              <a:t>LUT</a:t>
            </a:r>
            <a:endParaRPr lang="ru-RU" dirty="0"/>
          </a:p>
          <a:p>
            <a:r>
              <a:rPr lang="ru-RU" dirty="0"/>
              <a:t>Основан на том, что с технической точки зрения, </a:t>
            </a:r>
            <a:r>
              <a:rPr lang="en-US" dirty="0"/>
              <a:t>LUT</a:t>
            </a:r>
            <a:r>
              <a:rPr lang="ru-RU" dirty="0"/>
              <a:t> – это память</a:t>
            </a:r>
          </a:p>
        </p:txBody>
      </p:sp>
      <p:pic>
        <p:nvPicPr>
          <p:cNvPr id="4" name="Рисунок 3">
            <a:extLst>
              <a:ext uri="{FF2B5EF4-FFF2-40B4-BE49-F238E27FC236}">
                <a16:creationId xmlns:a16="http://schemas.microsoft.com/office/drawing/2014/main" id="{A8454421-82C8-4D5B-8EB4-AA8734A65E81}"/>
              </a:ext>
            </a:extLst>
          </p:cNvPr>
          <p:cNvPicPr/>
          <p:nvPr/>
        </p:nvPicPr>
        <p:blipFill rotWithShape="1">
          <a:blip r:embed="rId2" cstate="print"/>
          <a:srcRect r="9422" b="3148"/>
          <a:stretch/>
        </p:blipFill>
        <p:spPr bwMode="auto">
          <a:xfrm>
            <a:off x="771524" y="1616529"/>
            <a:ext cx="1681843" cy="2665640"/>
          </a:xfrm>
          <a:prstGeom prst="rect">
            <a:avLst/>
          </a:prstGeom>
          <a:noFill/>
          <a:ln>
            <a:noFill/>
          </a:ln>
          <a:extLst>
            <a:ext uri="{53640926-AAD7-44D8-BBD7-CCE9431645EC}">
              <a14:shadowObscured xmlns:a14="http://schemas.microsoft.com/office/drawing/2010/main"/>
            </a:ext>
          </a:extLst>
        </p:spPr>
      </p:pic>
      <p:pic>
        <p:nvPicPr>
          <p:cNvPr id="5" name="Рисунок 4">
            <a:extLst>
              <a:ext uri="{FF2B5EF4-FFF2-40B4-BE49-F238E27FC236}">
                <a16:creationId xmlns:a16="http://schemas.microsoft.com/office/drawing/2014/main" id="{62591DA2-58A9-409A-A1AE-61D3B4C08690}"/>
              </a:ext>
            </a:extLst>
          </p:cNvPr>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95325" y="4383542"/>
            <a:ext cx="4007303" cy="1947862"/>
          </a:xfrm>
          <a:prstGeom prst="rect">
            <a:avLst/>
          </a:prstGeom>
          <a:noFill/>
          <a:ln>
            <a:noFill/>
          </a:ln>
        </p:spPr>
      </p:pic>
    </p:spTree>
    <p:extLst>
      <p:ext uri="{BB962C8B-B14F-4D97-AF65-F5344CB8AC3E}">
        <p14:creationId xmlns:p14="http://schemas.microsoft.com/office/powerpoint/2010/main" val="2018022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514DC8-CECE-49CA-B9AE-5AD53055A1D6}"/>
              </a:ext>
            </a:extLst>
          </p:cNvPr>
          <p:cNvSpPr>
            <a:spLocks noGrp="1"/>
          </p:cNvSpPr>
          <p:nvPr>
            <p:ph type="title"/>
          </p:nvPr>
        </p:nvSpPr>
        <p:spPr/>
        <p:txBody>
          <a:bodyPr/>
          <a:lstStyle/>
          <a:p>
            <a:r>
              <a:rPr lang="ru-RU" dirty="0"/>
              <a:t>Сдвиговый регистр</a:t>
            </a:r>
          </a:p>
        </p:txBody>
      </p:sp>
      <p:sp>
        <p:nvSpPr>
          <p:cNvPr id="3" name="Объект 2">
            <a:extLst>
              <a:ext uri="{FF2B5EF4-FFF2-40B4-BE49-F238E27FC236}">
                <a16:creationId xmlns:a16="http://schemas.microsoft.com/office/drawing/2014/main" id="{FE413476-429C-4447-9EFB-6AC8D844AC90}"/>
              </a:ext>
            </a:extLst>
          </p:cNvPr>
          <p:cNvSpPr>
            <a:spLocks noGrp="1"/>
          </p:cNvSpPr>
          <p:nvPr>
            <p:ph idx="1"/>
          </p:nvPr>
        </p:nvSpPr>
        <p:spPr>
          <a:xfrm>
            <a:off x="5143500" y="1825625"/>
            <a:ext cx="6210299" cy="4351338"/>
          </a:xfrm>
        </p:spPr>
        <p:txBody>
          <a:bodyPr/>
          <a:lstStyle/>
          <a:p>
            <a:r>
              <a:rPr lang="ru-RU" dirty="0"/>
              <a:t>Сдвиговый регистр также основан на ресурсах </a:t>
            </a:r>
            <a:r>
              <a:rPr lang="en-US" dirty="0"/>
              <a:t>LUT</a:t>
            </a:r>
            <a:endParaRPr lang="ru-RU" dirty="0"/>
          </a:p>
          <a:p>
            <a:endParaRPr lang="ru-RU" dirty="0"/>
          </a:p>
        </p:txBody>
      </p:sp>
      <p:pic>
        <p:nvPicPr>
          <p:cNvPr id="4" name="Рисунок 3">
            <a:extLst>
              <a:ext uri="{FF2B5EF4-FFF2-40B4-BE49-F238E27FC236}">
                <a16:creationId xmlns:a16="http://schemas.microsoft.com/office/drawing/2014/main" id="{AEFE0BD7-6E95-4C72-B67F-097247B8CC82}"/>
              </a:ext>
            </a:extLst>
          </p:cNvPr>
          <p:cNvPicPr/>
          <p:nvPr/>
        </p:nvPicPr>
        <p:blipFill rotWithShape="1">
          <a:blip r:embed="rId2" cstate="print"/>
          <a:srcRect t="2433" r="1646" b="2655"/>
          <a:stretch/>
        </p:blipFill>
        <p:spPr bwMode="auto">
          <a:xfrm>
            <a:off x="870222" y="1857647"/>
            <a:ext cx="1715770" cy="2179320"/>
          </a:xfrm>
          <a:prstGeom prst="rect">
            <a:avLst/>
          </a:prstGeom>
          <a:noFill/>
          <a:ln>
            <a:noFill/>
          </a:ln>
          <a:extLst>
            <a:ext uri="{53640926-AAD7-44D8-BBD7-CCE9431645EC}">
              <a14:shadowObscured xmlns:a14="http://schemas.microsoft.com/office/drawing/2010/main"/>
            </a:ext>
          </a:extLst>
        </p:spPr>
      </p:pic>
      <p:pic>
        <p:nvPicPr>
          <p:cNvPr id="5" name="Рисунок 4">
            <a:extLst>
              <a:ext uri="{FF2B5EF4-FFF2-40B4-BE49-F238E27FC236}">
                <a16:creationId xmlns:a16="http://schemas.microsoft.com/office/drawing/2014/main" id="{F427AEE1-E94C-4C2E-A493-A06EAB295F30}"/>
              </a:ext>
            </a:extLst>
          </p:cNvPr>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38199" y="4439330"/>
            <a:ext cx="3815443" cy="1398133"/>
          </a:xfrm>
          <a:prstGeom prst="rect">
            <a:avLst/>
          </a:prstGeom>
          <a:noFill/>
          <a:ln>
            <a:noFill/>
          </a:ln>
        </p:spPr>
      </p:pic>
    </p:spTree>
    <p:extLst>
      <p:ext uri="{BB962C8B-B14F-4D97-AF65-F5344CB8AC3E}">
        <p14:creationId xmlns:p14="http://schemas.microsoft.com/office/powerpoint/2010/main" val="3544002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B28F17-CD0B-4F3B-BD92-CEE0F2BFCE68}"/>
              </a:ext>
            </a:extLst>
          </p:cNvPr>
          <p:cNvSpPr>
            <a:spLocks noGrp="1"/>
          </p:cNvSpPr>
          <p:nvPr>
            <p:ph type="title"/>
          </p:nvPr>
        </p:nvSpPr>
        <p:spPr>
          <a:xfrm>
            <a:off x="530679" y="365125"/>
            <a:ext cx="11095264" cy="1325563"/>
          </a:xfrm>
        </p:spPr>
        <p:txBody>
          <a:bodyPr/>
          <a:lstStyle/>
          <a:p>
            <a:r>
              <a:rPr lang="ru-RU" dirty="0"/>
              <a:t>Структурная схема секции FPGA </a:t>
            </a:r>
            <a:r>
              <a:rPr lang="en-US" dirty="0"/>
              <a:t>Xilinx </a:t>
            </a:r>
            <a:r>
              <a:rPr lang="ru-RU" dirty="0"/>
              <a:t>серии 7</a:t>
            </a:r>
          </a:p>
        </p:txBody>
      </p:sp>
      <p:sp>
        <p:nvSpPr>
          <p:cNvPr id="3" name="Объект 2">
            <a:extLst>
              <a:ext uri="{FF2B5EF4-FFF2-40B4-BE49-F238E27FC236}">
                <a16:creationId xmlns:a16="http://schemas.microsoft.com/office/drawing/2014/main" id="{90618556-3DF2-4476-B402-3168ED968CBD}"/>
              </a:ext>
            </a:extLst>
          </p:cNvPr>
          <p:cNvSpPr>
            <a:spLocks noGrp="1"/>
          </p:cNvSpPr>
          <p:nvPr>
            <p:ph idx="1"/>
          </p:nvPr>
        </p:nvSpPr>
        <p:spPr>
          <a:xfrm>
            <a:off x="5343525" y="1825625"/>
            <a:ext cx="6010275" cy="4351338"/>
          </a:xfrm>
        </p:spPr>
        <p:txBody>
          <a:bodyPr/>
          <a:lstStyle/>
          <a:p>
            <a:r>
              <a:rPr lang="en-US" dirty="0"/>
              <a:t>4 LUT + 8 </a:t>
            </a:r>
            <a:r>
              <a:rPr lang="ru-RU" dirty="0"/>
              <a:t>триггеров</a:t>
            </a:r>
          </a:p>
          <a:p>
            <a:r>
              <a:rPr lang="ru-RU" dirty="0"/>
              <a:t>Мультиплексоры </a:t>
            </a:r>
            <a:r>
              <a:rPr lang="en-US" dirty="0"/>
              <a:t>F7MUX, F8MUX</a:t>
            </a:r>
          </a:p>
          <a:p>
            <a:r>
              <a:rPr lang="ru-RU" dirty="0"/>
              <a:t>Цепь ускоренного переноса</a:t>
            </a:r>
          </a:p>
        </p:txBody>
      </p:sp>
      <p:pic>
        <p:nvPicPr>
          <p:cNvPr id="4" name="Рисунок 3">
            <a:extLst>
              <a:ext uri="{FF2B5EF4-FFF2-40B4-BE49-F238E27FC236}">
                <a16:creationId xmlns:a16="http://schemas.microsoft.com/office/drawing/2014/main" id="{B1D4F2D9-43A1-477A-B8CF-FAFE7649EDC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049961"/>
            <a:ext cx="3952240" cy="3354070"/>
          </a:xfrm>
          <a:prstGeom prst="rect">
            <a:avLst/>
          </a:prstGeom>
          <a:noFill/>
          <a:ln>
            <a:noFill/>
          </a:ln>
        </p:spPr>
      </p:pic>
    </p:spTree>
    <p:extLst>
      <p:ext uri="{BB962C8B-B14F-4D97-AF65-F5344CB8AC3E}">
        <p14:creationId xmlns:p14="http://schemas.microsoft.com/office/powerpoint/2010/main" val="2866100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5E2116-3587-4060-A32A-456F30D87E0C}"/>
              </a:ext>
            </a:extLst>
          </p:cNvPr>
          <p:cNvSpPr>
            <a:spLocks noGrp="1"/>
          </p:cNvSpPr>
          <p:nvPr>
            <p:ph type="title"/>
          </p:nvPr>
        </p:nvSpPr>
        <p:spPr/>
        <p:txBody>
          <a:bodyPr/>
          <a:lstStyle/>
          <a:p>
            <a:r>
              <a:rPr lang="ru-RU" dirty="0"/>
              <a:t>Реализация </a:t>
            </a:r>
            <a:r>
              <a:rPr lang="en-US" dirty="0"/>
              <a:t>LUT</a:t>
            </a:r>
            <a:r>
              <a:rPr lang="ru-RU" dirty="0"/>
              <a:t> на структурном уровне</a:t>
            </a:r>
          </a:p>
        </p:txBody>
      </p:sp>
      <p:sp>
        <p:nvSpPr>
          <p:cNvPr id="3" name="Объект 2">
            <a:extLst>
              <a:ext uri="{FF2B5EF4-FFF2-40B4-BE49-F238E27FC236}">
                <a16:creationId xmlns:a16="http://schemas.microsoft.com/office/drawing/2014/main" id="{D232DE85-4824-4DB1-B789-4C80AEA92BCB}"/>
              </a:ext>
            </a:extLst>
          </p:cNvPr>
          <p:cNvSpPr>
            <a:spLocks noGrp="1"/>
          </p:cNvSpPr>
          <p:nvPr>
            <p:ph idx="1"/>
          </p:nvPr>
        </p:nvSpPr>
        <p:spPr>
          <a:xfrm>
            <a:off x="5755821" y="1825625"/>
            <a:ext cx="5597979" cy="4351338"/>
          </a:xfrm>
        </p:spPr>
        <p:txBody>
          <a:bodyPr>
            <a:normAutofit fontScale="62500" lnSpcReduction="20000"/>
          </a:bodyPr>
          <a:lstStyle/>
          <a:p>
            <a:pPr marL="0" indent="0">
              <a:buNone/>
            </a:pPr>
            <a:r>
              <a:rPr lang="en-US" dirty="0"/>
              <a:t>module </a:t>
            </a:r>
            <a:r>
              <a:rPr lang="en-US" dirty="0" err="1"/>
              <a:t>lut</a:t>
            </a:r>
            <a:r>
              <a:rPr lang="en-US" dirty="0"/>
              <a:t>(</a:t>
            </a:r>
          </a:p>
          <a:p>
            <a:pPr marL="0" indent="0">
              <a:buNone/>
            </a:pPr>
            <a:r>
              <a:rPr lang="en-US" dirty="0"/>
              <a:t>    input a,</a:t>
            </a:r>
          </a:p>
          <a:p>
            <a:pPr marL="0" indent="0">
              <a:buNone/>
            </a:pPr>
            <a:r>
              <a:rPr lang="en-US" dirty="0"/>
              <a:t>    input b,</a:t>
            </a:r>
          </a:p>
          <a:p>
            <a:pPr marL="0" indent="0">
              <a:buNone/>
            </a:pPr>
            <a:r>
              <a:rPr lang="en-US" dirty="0"/>
              <a:t>    output c</a:t>
            </a:r>
          </a:p>
          <a:p>
            <a:pPr marL="0" indent="0">
              <a:buNone/>
            </a:pPr>
            <a:r>
              <a:rPr lang="en-US" dirty="0"/>
              <a:t>    );</a:t>
            </a:r>
          </a:p>
          <a:p>
            <a:pPr marL="0" indent="0">
              <a:buNone/>
            </a:pPr>
            <a:r>
              <a:rPr lang="en-US" dirty="0"/>
              <a:t>	 </a:t>
            </a:r>
          </a:p>
          <a:p>
            <a:pPr marL="0" indent="0">
              <a:buNone/>
            </a:pPr>
            <a:r>
              <a:rPr lang="en-US" dirty="0"/>
              <a:t>  LUT2 #(</a:t>
            </a:r>
          </a:p>
          <a:p>
            <a:pPr marL="0" indent="0">
              <a:buNone/>
            </a:pPr>
            <a:r>
              <a:rPr lang="en-US" dirty="0"/>
              <a:t>      </a:t>
            </a:r>
            <a:r>
              <a:rPr lang="en-US" dirty="0">
                <a:solidFill>
                  <a:srgbClr val="0070C0"/>
                </a:solidFill>
              </a:rPr>
              <a:t>.INIT(4'h8) </a:t>
            </a:r>
          </a:p>
          <a:p>
            <a:pPr marL="0" indent="0">
              <a:buNone/>
            </a:pPr>
            <a:r>
              <a:rPr lang="en-US" dirty="0"/>
              <a:t>   ) LUT2_inst (</a:t>
            </a:r>
          </a:p>
          <a:p>
            <a:pPr marL="0" indent="0">
              <a:buNone/>
            </a:pPr>
            <a:r>
              <a:rPr lang="en-US" dirty="0"/>
              <a:t>      .O(c),   </a:t>
            </a:r>
          </a:p>
          <a:p>
            <a:pPr marL="0" indent="0">
              <a:buNone/>
            </a:pPr>
            <a:r>
              <a:rPr lang="en-US" dirty="0"/>
              <a:t>      .I0(a), </a:t>
            </a:r>
          </a:p>
          <a:p>
            <a:pPr marL="0" indent="0">
              <a:buNone/>
            </a:pPr>
            <a:r>
              <a:rPr lang="en-US" dirty="0"/>
              <a:t>      .I1(b)  </a:t>
            </a:r>
          </a:p>
          <a:p>
            <a:pPr marL="0" indent="0">
              <a:buNone/>
            </a:pPr>
            <a:r>
              <a:rPr lang="en-US" dirty="0"/>
              <a:t>   );	 </a:t>
            </a:r>
          </a:p>
          <a:p>
            <a:endParaRPr lang="ru-RU" dirty="0"/>
          </a:p>
        </p:txBody>
      </p:sp>
      <p:sp>
        <p:nvSpPr>
          <p:cNvPr id="5" name="TextBox 4">
            <a:extLst>
              <a:ext uri="{FF2B5EF4-FFF2-40B4-BE49-F238E27FC236}">
                <a16:creationId xmlns:a16="http://schemas.microsoft.com/office/drawing/2014/main" id="{64639984-B0FE-44E2-8324-0DFF465056CB}"/>
              </a:ext>
            </a:extLst>
          </p:cNvPr>
          <p:cNvSpPr txBox="1"/>
          <p:nvPr/>
        </p:nvSpPr>
        <p:spPr>
          <a:xfrm>
            <a:off x="669132" y="2587121"/>
            <a:ext cx="4739028" cy="2031325"/>
          </a:xfrm>
          <a:prstGeom prst="rect">
            <a:avLst/>
          </a:prstGeom>
          <a:noFill/>
        </p:spPr>
        <p:txBody>
          <a:bodyPr wrap="square">
            <a:spAutoFit/>
          </a:bodyPr>
          <a:lstStyle/>
          <a:p>
            <a:r>
              <a:rPr lang="ru-RU" dirty="0"/>
              <a:t>Таблица истинности для функции 2И.</a:t>
            </a:r>
          </a:p>
          <a:p>
            <a:r>
              <a:rPr lang="ru-RU" dirty="0"/>
              <a:t>a 	b 	c   Номер позиции в LUT</a:t>
            </a:r>
          </a:p>
          <a:p>
            <a:r>
              <a:rPr lang="ru-RU" dirty="0"/>
              <a:t>(0-й) (1-й разряд)		</a:t>
            </a:r>
          </a:p>
          <a:p>
            <a:r>
              <a:rPr lang="ru-RU" dirty="0"/>
              <a:t>0	0	0  	0</a:t>
            </a:r>
          </a:p>
          <a:p>
            <a:r>
              <a:rPr lang="ru-RU" dirty="0"/>
              <a:t>1	0	0  	1</a:t>
            </a:r>
          </a:p>
          <a:p>
            <a:r>
              <a:rPr lang="ru-RU" dirty="0"/>
              <a:t>0	1	0  	2</a:t>
            </a:r>
          </a:p>
          <a:p>
            <a:r>
              <a:rPr lang="ru-RU" dirty="0"/>
              <a:t>1	1	1  	3</a:t>
            </a:r>
          </a:p>
        </p:txBody>
      </p:sp>
    </p:spTree>
    <p:extLst>
      <p:ext uri="{BB962C8B-B14F-4D97-AF65-F5344CB8AC3E}">
        <p14:creationId xmlns:p14="http://schemas.microsoft.com/office/powerpoint/2010/main" val="2726730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3AC2AD-6901-40E9-8792-0EF6BE55576A}"/>
              </a:ext>
            </a:extLst>
          </p:cNvPr>
          <p:cNvSpPr>
            <a:spLocks noGrp="1"/>
          </p:cNvSpPr>
          <p:nvPr>
            <p:ph type="title"/>
          </p:nvPr>
        </p:nvSpPr>
        <p:spPr/>
        <p:txBody>
          <a:bodyPr/>
          <a:lstStyle/>
          <a:p>
            <a:r>
              <a:rPr lang="ru-RU" dirty="0"/>
              <a:t>Сложность схемы </a:t>
            </a:r>
            <a:r>
              <a:rPr lang="en-US" dirty="0"/>
              <a:t>&lt;&gt;</a:t>
            </a:r>
            <a:r>
              <a:rPr lang="ru-RU" dirty="0"/>
              <a:t> сложности выражения</a:t>
            </a:r>
          </a:p>
        </p:txBody>
      </p:sp>
      <p:sp>
        <p:nvSpPr>
          <p:cNvPr id="3" name="Объект 2">
            <a:extLst>
              <a:ext uri="{FF2B5EF4-FFF2-40B4-BE49-F238E27FC236}">
                <a16:creationId xmlns:a16="http://schemas.microsoft.com/office/drawing/2014/main" id="{694D37A8-FF70-4AFA-8044-2951E6A1BEC8}"/>
              </a:ext>
            </a:extLst>
          </p:cNvPr>
          <p:cNvSpPr>
            <a:spLocks noGrp="1"/>
          </p:cNvSpPr>
          <p:nvPr>
            <p:ph idx="1"/>
          </p:nvPr>
        </p:nvSpPr>
        <p:spPr>
          <a:xfrm>
            <a:off x="342901" y="1802675"/>
            <a:ext cx="6487884" cy="933904"/>
          </a:xfrm>
        </p:spPr>
        <p:txBody>
          <a:bodyPr/>
          <a:lstStyle/>
          <a:p>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q &lt;= (a and b) or ((c </a:t>
            </a:r>
            <a:r>
              <a:rPr lang="en-US"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xor</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d) and (e or f));</a:t>
            </a:r>
            <a:endParaRPr lang="ru-RU"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endParaRPr>
          </a:p>
          <a:p>
            <a:endParaRPr lang="ru-RU" dirty="0"/>
          </a:p>
        </p:txBody>
      </p:sp>
      <p:pic>
        <p:nvPicPr>
          <p:cNvPr id="4" name="Рисунок 3">
            <a:extLst>
              <a:ext uri="{FF2B5EF4-FFF2-40B4-BE49-F238E27FC236}">
                <a16:creationId xmlns:a16="http://schemas.microsoft.com/office/drawing/2014/main" id="{8F456141-A262-4454-B1CE-5B0C1FBD0179}"/>
              </a:ext>
            </a:extLst>
          </p:cNvPr>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38200" y="2706461"/>
            <a:ext cx="3959860" cy="3147060"/>
          </a:xfrm>
          <a:prstGeom prst="rect">
            <a:avLst/>
          </a:prstGeom>
          <a:noFill/>
          <a:ln>
            <a:noFill/>
          </a:ln>
        </p:spPr>
      </p:pic>
      <p:pic>
        <p:nvPicPr>
          <p:cNvPr id="5" name="Рисунок 4">
            <a:extLst>
              <a:ext uri="{FF2B5EF4-FFF2-40B4-BE49-F238E27FC236}">
                <a16:creationId xmlns:a16="http://schemas.microsoft.com/office/drawing/2014/main" id="{90297D54-6AA2-4EDC-842F-4A1D62E72020}"/>
              </a:ext>
            </a:extLst>
          </p:cNvPr>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t="363"/>
          <a:stretch/>
        </p:blipFill>
        <p:spPr bwMode="auto">
          <a:xfrm>
            <a:off x="7393942" y="2386784"/>
            <a:ext cx="2929391" cy="3786414"/>
          </a:xfrm>
          <a:prstGeom prst="rect">
            <a:avLst/>
          </a:prstGeom>
          <a:noFill/>
          <a:ln>
            <a:noFill/>
          </a:ln>
          <a:extLst>
            <a:ext uri="{53640926-AAD7-44D8-BBD7-CCE9431645EC}">
              <a14:shadowObscured xmlns:a14="http://schemas.microsoft.com/office/drawing/2010/main"/>
            </a:ext>
          </a:extLst>
        </p:spPr>
      </p:pic>
      <p:sp>
        <p:nvSpPr>
          <p:cNvPr id="6" name="Объект 2">
            <a:extLst>
              <a:ext uri="{FF2B5EF4-FFF2-40B4-BE49-F238E27FC236}">
                <a16:creationId xmlns:a16="http://schemas.microsoft.com/office/drawing/2014/main" id="{846BEACE-2CF6-4422-8D6C-5C21C1571AC6}"/>
              </a:ext>
            </a:extLst>
          </p:cNvPr>
          <p:cNvSpPr txBox="1">
            <a:spLocks/>
          </p:cNvSpPr>
          <p:nvPr/>
        </p:nvSpPr>
        <p:spPr>
          <a:xfrm>
            <a:off x="6830785" y="1802675"/>
            <a:ext cx="5102679" cy="9339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q &lt;= '1' when a = b else '0';</a:t>
            </a:r>
            <a:endParaRPr lang="ru-RU"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73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D67A90-12B2-48F3-9864-4C83660246C3}"/>
              </a:ext>
            </a:extLst>
          </p:cNvPr>
          <p:cNvSpPr>
            <a:spLocks noGrp="1"/>
          </p:cNvSpPr>
          <p:nvPr>
            <p:ph type="title"/>
          </p:nvPr>
        </p:nvSpPr>
        <p:spPr/>
        <p:txBody>
          <a:bodyPr/>
          <a:lstStyle/>
          <a:p>
            <a:r>
              <a:rPr lang="ru-RU" dirty="0"/>
              <a:t>Мультиплексор 16-в-1</a:t>
            </a:r>
          </a:p>
        </p:txBody>
      </p:sp>
      <p:sp>
        <p:nvSpPr>
          <p:cNvPr id="3" name="Объект 2">
            <a:extLst>
              <a:ext uri="{FF2B5EF4-FFF2-40B4-BE49-F238E27FC236}">
                <a16:creationId xmlns:a16="http://schemas.microsoft.com/office/drawing/2014/main" id="{E50BA449-E696-4D36-B46C-4D702CD656A7}"/>
              </a:ext>
            </a:extLst>
          </p:cNvPr>
          <p:cNvSpPr>
            <a:spLocks noGrp="1"/>
          </p:cNvSpPr>
          <p:nvPr>
            <p:ph idx="1"/>
          </p:nvPr>
        </p:nvSpPr>
        <p:spPr>
          <a:xfrm>
            <a:off x="6817178" y="1413327"/>
            <a:ext cx="3808639" cy="4844597"/>
          </a:xfrm>
        </p:spPr>
        <p:txBody>
          <a:bodyPr>
            <a:normAutofit fontScale="25000" lnSpcReduction="20000"/>
          </a:bodyPr>
          <a:lstStyle/>
          <a:p>
            <a:pPr marL="0" indent="0">
              <a:buNone/>
            </a:pPr>
            <a:r>
              <a:rPr lang="en-US" dirty="0"/>
              <a:t>process(</a:t>
            </a:r>
            <a:r>
              <a:rPr lang="en-US" dirty="0" err="1"/>
              <a:t>clk</a:t>
            </a:r>
            <a:r>
              <a:rPr lang="en-US" dirty="0"/>
              <a:t>)</a:t>
            </a:r>
          </a:p>
          <a:p>
            <a:pPr marL="0" indent="0">
              <a:buNone/>
            </a:pPr>
            <a:r>
              <a:rPr lang="en-US" dirty="0"/>
              <a:t>begin</a:t>
            </a:r>
          </a:p>
          <a:p>
            <a:pPr marL="0" indent="0">
              <a:buNone/>
            </a:pPr>
            <a:r>
              <a:rPr lang="en-US" dirty="0"/>
              <a:t>  if </a:t>
            </a:r>
            <a:r>
              <a:rPr lang="en-US" dirty="0" err="1"/>
              <a:t>rising_edge</a:t>
            </a:r>
            <a:r>
              <a:rPr lang="en-US" dirty="0"/>
              <a:t>(</a:t>
            </a:r>
            <a:r>
              <a:rPr lang="en-US" dirty="0" err="1"/>
              <a:t>clk</a:t>
            </a:r>
            <a:r>
              <a:rPr lang="en-US" dirty="0"/>
              <a:t>) then</a:t>
            </a:r>
          </a:p>
          <a:p>
            <a:pPr marL="0" indent="0">
              <a:buNone/>
            </a:pPr>
            <a:r>
              <a:rPr lang="en-US" dirty="0"/>
              <a:t>    case s is</a:t>
            </a:r>
          </a:p>
          <a:p>
            <a:pPr marL="0" indent="0">
              <a:buNone/>
            </a:pPr>
            <a:r>
              <a:rPr lang="en-US" dirty="0"/>
              <a:t>      when "0000" =&gt; </a:t>
            </a:r>
            <a:r>
              <a:rPr lang="en-US" dirty="0" err="1"/>
              <a:t>dout</a:t>
            </a:r>
            <a:r>
              <a:rPr lang="en-US" dirty="0"/>
              <a:t> &lt;= din(0); </a:t>
            </a:r>
          </a:p>
          <a:p>
            <a:pPr marL="0" indent="0">
              <a:buNone/>
            </a:pPr>
            <a:r>
              <a:rPr lang="en-US" dirty="0"/>
              <a:t>      when "0001" =&gt; </a:t>
            </a:r>
            <a:r>
              <a:rPr lang="en-US" dirty="0" err="1"/>
              <a:t>dout</a:t>
            </a:r>
            <a:r>
              <a:rPr lang="en-US" dirty="0"/>
              <a:t> &lt;= din(1); </a:t>
            </a:r>
          </a:p>
          <a:p>
            <a:pPr marL="0" indent="0">
              <a:buNone/>
            </a:pPr>
            <a:r>
              <a:rPr lang="en-US" dirty="0"/>
              <a:t>      when "0010" =&gt; </a:t>
            </a:r>
            <a:r>
              <a:rPr lang="en-US" dirty="0" err="1"/>
              <a:t>dout</a:t>
            </a:r>
            <a:r>
              <a:rPr lang="en-US" dirty="0"/>
              <a:t> &lt;= din(2); </a:t>
            </a:r>
          </a:p>
          <a:p>
            <a:pPr marL="0" indent="0">
              <a:buNone/>
            </a:pPr>
            <a:r>
              <a:rPr lang="en-US" dirty="0"/>
              <a:t>      when "0011" =&gt; </a:t>
            </a:r>
            <a:r>
              <a:rPr lang="en-US" dirty="0" err="1"/>
              <a:t>dout</a:t>
            </a:r>
            <a:r>
              <a:rPr lang="en-US" dirty="0"/>
              <a:t> &lt;= din(3); </a:t>
            </a:r>
          </a:p>
          <a:p>
            <a:pPr marL="0" indent="0">
              <a:buNone/>
            </a:pPr>
            <a:r>
              <a:rPr lang="en-US" dirty="0"/>
              <a:t>      when "0100" =&gt; </a:t>
            </a:r>
            <a:r>
              <a:rPr lang="en-US" dirty="0" err="1"/>
              <a:t>dout</a:t>
            </a:r>
            <a:r>
              <a:rPr lang="en-US" dirty="0"/>
              <a:t> &lt;= din(4); </a:t>
            </a:r>
          </a:p>
          <a:p>
            <a:pPr marL="0" indent="0">
              <a:buNone/>
            </a:pPr>
            <a:r>
              <a:rPr lang="en-US" dirty="0"/>
              <a:t>      when "0101" =&gt; </a:t>
            </a:r>
            <a:r>
              <a:rPr lang="en-US" dirty="0" err="1"/>
              <a:t>dout</a:t>
            </a:r>
            <a:r>
              <a:rPr lang="en-US" dirty="0"/>
              <a:t> &lt;= din(5); </a:t>
            </a:r>
          </a:p>
          <a:p>
            <a:pPr marL="0" indent="0">
              <a:buNone/>
            </a:pPr>
            <a:r>
              <a:rPr lang="en-US" dirty="0"/>
              <a:t>      when "0110" =&gt; </a:t>
            </a:r>
            <a:r>
              <a:rPr lang="en-US" dirty="0" err="1"/>
              <a:t>dout</a:t>
            </a:r>
            <a:r>
              <a:rPr lang="en-US" dirty="0"/>
              <a:t> &lt;= din(6); </a:t>
            </a:r>
          </a:p>
          <a:p>
            <a:pPr marL="0" indent="0">
              <a:buNone/>
            </a:pPr>
            <a:r>
              <a:rPr lang="en-US" dirty="0"/>
              <a:t>      when "0111" =&gt; </a:t>
            </a:r>
            <a:r>
              <a:rPr lang="en-US" dirty="0" err="1"/>
              <a:t>dout</a:t>
            </a:r>
            <a:r>
              <a:rPr lang="en-US" dirty="0"/>
              <a:t> &lt;= din(7); </a:t>
            </a:r>
          </a:p>
          <a:p>
            <a:pPr marL="0" indent="0">
              <a:buNone/>
            </a:pPr>
            <a:r>
              <a:rPr lang="en-US" dirty="0"/>
              <a:t>      when "1000" =&gt; </a:t>
            </a:r>
            <a:r>
              <a:rPr lang="en-US" dirty="0" err="1"/>
              <a:t>dout</a:t>
            </a:r>
            <a:r>
              <a:rPr lang="en-US" dirty="0"/>
              <a:t> &lt;= din(8); </a:t>
            </a:r>
          </a:p>
          <a:p>
            <a:pPr marL="0" indent="0">
              <a:buNone/>
            </a:pPr>
            <a:r>
              <a:rPr lang="en-US" dirty="0"/>
              <a:t>      when "1001" =&gt; </a:t>
            </a:r>
            <a:r>
              <a:rPr lang="en-US" dirty="0" err="1"/>
              <a:t>dout</a:t>
            </a:r>
            <a:r>
              <a:rPr lang="en-US" dirty="0"/>
              <a:t> &lt;= din(9); </a:t>
            </a:r>
          </a:p>
          <a:p>
            <a:pPr marL="0" indent="0">
              <a:buNone/>
            </a:pPr>
            <a:r>
              <a:rPr lang="en-US" dirty="0"/>
              <a:t>      when "1010" =&gt; </a:t>
            </a:r>
            <a:r>
              <a:rPr lang="en-US" dirty="0" err="1"/>
              <a:t>dout</a:t>
            </a:r>
            <a:r>
              <a:rPr lang="en-US" dirty="0"/>
              <a:t> &lt;= din(10); </a:t>
            </a:r>
          </a:p>
          <a:p>
            <a:pPr marL="0" indent="0">
              <a:buNone/>
            </a:pPr>
            <a:r>
              <a:rPr lang="en-US" dirty="0"/>
              <a:t>      when "1011" =&gt; </a:t>
            </a:r>
            <a:r>
              <a:rPr lang="en-US" dirty="0" err="1"/>
              <a:t>dout</a:t>
            </a:r>
            <a:r>
              <a:rPr lang="en-US" dirty="0"/>
              <a:t> &lt;= din(11); </a:t>
            </a:r>
          </a:p>
          <a:p>
            <a:pPr marL="0" indent="0">
              <a:buNone/>
            </a:pPr>
            <a:r>
              <a:rPr lang="en-US" dirty="0"/>
              <a:t>      when "1100" =&gt; </a:t>
            </a:r>
            <a:r>
              <a:rPr lang="en-US" dirty="0" err="1"/>
              <a:t>dout</a:t>
            </a:r>
            <a:r>
              <a:rPr lang="en-US" dirty="0"/>
              <a:t> &lt;= din(12); </a:t>
            </a:r>
          </a:p>
          <a:p>
            <a:pPr marL="0" indent="0">
              <a:buNone/>
            </a:pPr>
            <a:r>
              <a:rPr lang="en-US" dirty="0"/>
              <a:t>      when "1101" =&gt; </a:t>
            </a:r>
            <a:r>
              <a:rPr lang="en-US" dirty="0" err="1"/>
              <a:t>dout</a:t>
            </a:r>
            <a:r>
              <a:rPr lang="en-US" dirty="0"/>
              <a:t> &lt;= din(13); </a:t>
            </a:r>
          </a:p>
          <a:p>
            <a:pPr marL="0" indent="0">
              <a:buNone/>
            </a:pPr>
            <a:r>
              <a:rPr lang="en-US" dirty="0"/>
              <a:t>      when "1110" =&gt; </a:t>
            </a:r>
            <a:r>
              <a:rPr lang="en-US" dirty="0" err="1"/>
              <a:t>dout</a:t>
            </a:r>
            <a:r>
              <a:rPr lang="en-US" dirty="0"/>
              <a:t> &lt;= din(14); </a:t>
            </a:r>
          </a:p>
          <a:p>
            <a:pPr marL="0" indent="0">
              <a:buNone/>
            </a:pPr>
            <a:r>
              <a:rPr lang="en-US" dirty="0"/>
              <a:t>      when others =&gt; </a:t>
            </a:r>
            <a:r>
              <a:rPr lang="en-US" dirty="0" err="1"/>
              <a:t>dout</a:t>
            </a:r>
            <a:r>
              <a:rPr lang="en-US" dirty="0"/>
              <a:t> &lt;= din(15); </a:t>
            </a:r>
          </a:p>
          <a:p>
            <a:pPr marL="0" indent="0">
              <a:buNone/>
            </a:pPr>
            <a:r>
              <a:rPr lang="en-US" dirty="0"/>
              <a:t>    end case;</a:t>
            </a:r>
          </a:p>
          <a:p>
            <a:pPr marL="0" indent="0">
              <a:buNone/>
            </a:pPr>
            <a:r>
              <a:rPr lang="en-US" dirty="0"/>
              <a:t>  end if;</a:t>
            </a:r>
          </a:p>
          <a:p>
            <a:pPr marL="0" indent="0">
              <a:buNone/>
            </a:pPr>
            <a:r>
              <a:rPr lang="en-US" dirty="0"/>
              <a:t>end process;</a:t>
            </a:r>
          </a:p>
          <a:p>
            <a:endParaRPr lang="ru-RU" dirty="0"/>
          </a:p>
        </p:txBody>
      </p:sp>
      <p:pic>
        <p:nvPicPr>
          <p:cNvPr id="4" name="Рисунок 3">
            <a:extLst>
              <a:ext uri="{FF2B5EF4-FFF2-40B4-BE49-F238E27FC236}">
                <a16:creationId xmlns:a16="http://schemas.microsoft.com/office/drawing/2014/main" id="{B770EE18-3EBC-41CD-9D38-1D6EBF4C91AC}"/>
              </a:ext>
            </a:extLst>
          </p:cNvPr>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14364" y="1690687"/>
            <a:ext cx="6202814" cy="4452937"/>
          </a:xfrm>
          <a:prstGeom prst="rect">
            <a:avLst/>
          </a:prstGeom>
          <a:noFill/>
          <a:ln>
            <a:noFill/>
          </a:ln>
        </p:spPr>
      </p:pic>
    </p:spTree>
    <p:extLst>
      <p:ext uri="{BB962C8B-B14F-4D97-AF65-F5344CB8AC3E}">
        <p14:creationId xmlns:p14="http://schemas.microsoft.com/office/powerpoint/2010/main" val="2540120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BAFA03-1FC4-4ECB-8A55-A646D77FD200}"/>
              </a:ext>
            </a:extLst>
          </p:cNvPr>
          <p:cNvSpPr>
            <a:spLocks noGrp="1"/>
          </p:cNvSpPr>
          <p:nvPr>
            <p:ph type="title"/>
          </p:nvPr>
        </p:nvSpPr>
        <p:spPr/>
        <p:txBody>
          <a:bodyPr/>
          <a:lstStyle/>
          <a:p>
            <a:r>
              <a:rPr lang="ru-RU" dirty="0"/>
              <a:t>Особенности реализации логических выражений в СБИС</a:t>
            </a:r>
          </a:p>
        </p:txBody>
      </p:sp>
      <p:sp>
        <p:nvSpPr>
          <p:cNvPr id="3" name="Объект 2">
            <a:extLst>
              <a:ext uri="{FF2B5EF4-FFF2-40B4-BE49-F238E27FC236}">
                <a16:creationId xmlns:a16="http://schemas.microsoft.com/office/drawing/2014/main" id="{57968D4F-AEEE-406F-BAA8-EA396CEDA205}"/>
              </a:ext>
            </a:extLst>
          </p:cNvPr>
          <p:cNvSpPr>
            <a:spLocks noGrp="1"/>
          </p:cNvSpPr>
          <p:nvPr>
            <p:ph idx="1"/>
          </p:nvPr>
        </p:nvSpPr>
        <p:spPr/>
        <p:txBody>
          <a:bodyPr/>
          <a:lstStyle/>
          <a:p>
            <a:r>
              <a:rPr lang="ru-RU" dirty="0"/>
              <a:t>В СБИС нет </a:t>
            </a:r>
            <a:r>
              <a:rPr lang="en-US" dirty="0"/>
              <a:t>LUT (</a:t>
            </a:r>
            <a:r>
              <a:rPr lang="ru-RU" dirty="0"/>
              <a:t>если их не добавить)</a:t>
            </a:r>
          </a:p>
          <a:p>
            <a:r>
              <a:rPr lang="ru-RU" dirty="0"/>
              <a:t>Задержка на вентиле мала (8-30 </a:t>
            </a:r>
            <a:r>
              <a:rPr lang="ru-RU" dirty="0" err="1"/>
              <a:t>пс</a:t>
            </a:r>
            <a:r>
              <a:rPr lang="ru-RU" dirty="0"/>
              <a:t> – 28 нм)</a:t>
            </a:r>
          </a:p>
          <a:p>
            <a:r>
              <a:rPr lang="ru-RU" dirty="0"/>
              <a:t>Синтезаторы создают логические выражения автоматически</a:t>
            </a:r>
          </a:p>
          <a:p>
            <a:r>
              <a:rPr lang="ru-RU" dirty="0"/>
              <a:t>Если последовательных вентилей много, САПР может установить их более быстрый (и больше потребляющий) вариант</a:t>
            </a:r>
          </a:p>
          <a:p>
            <a:r>
              <a:rPr lang="ru-RU" dirty="0"/>
              <a:t>Больше внимания в СБИС следует уделять трассировке и взаимному расположению компонентов</a:t>
            </a:r>
          </a:p>
        </p:txBody>
      </p:sp>
    </p:spTree>
    <p:extLst>
      <p:ext uri="{BB962C8B-B14F-4D97-AF65-F5344CB8AC3E}">
        <p14:creationId xmlns:p14="http://schemas.microsoft.com/office/powerpoint/2010/main" val="2581862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D8905D-49F2-4DFF-B0A8-12B509BC86EE}"/>
              </a:ext>
            </a:extLst>
          </p:cNvPr>
          <p:cNvSpPr>
            <a:spLocks noGrp="1"/>
          </p:cNvSpPr>
          <p:nvPr>
            <p:ph type="title"/>
          </p:nvPr>
        </p:nvSpPr>
        <p:spPr>
          <a:xfrm>
            <a:off x="2465614" y="365125"/>
            <a:ext cx="6690632" cy="1325563"/>
          </a:xfrm>
        </p:spPr>
        <p:txBody>
          <a:bodyPr/>
          <a:lstStyle/>
          <a:p>
            <a:r>
              <a:rPr lang="ru-RU" dirty="0"/>
              <a:t>Что делать?...</a:t>
            </a:r>
          </a:p>
        </p:txBody>
      </p:sp>
      <p:sp>
        <p:nvSpPr>
          <p:cNvPr id="3" name="Объект 2">
            <a:extLst>
              <a:ext uri="{FF2B5EF4-FFF2-40B4-BE49-F238E27FC236}">
                <a16:creationId xmlns:a16="http://schemas.microsoft.com/office/drawing/2014/main" id="{F6EBFAA6-45CF-41EF-A78E-6C2B3D08243D}"/>
              </a:ext>
            </a:extLst>
          </p:cNvPr>
          <p:cNvSpPr>
            <a:spLocks noGrp="1"/>
          </p:cNvSpPr>
          <p:nvPr>
            <p:ph idx="1"/>
          </p:nvPr>
        </p:nvSpPr>
        <p:spPr>
          <a:xfrm>
            <a:off x="906236" y="2029732"/>
            <a:ext cx="10447564" cy="4351338"/>
          </a:xfrm>
        </p:spPr>
        <p:txBody>
          <a:bodyPr/>
          <a:lstStyle/>
          <a:p>
            <a:r>
              <a:rPr lang="ru-RU" dirty="0"/>
              <a:t>Постоянная оптимизация всех выражений нерациональна</a:t>
            </a:r>
          </a:p>
          <a:p>
            <a:pPr lvl="1"/>
            <a:r>
              <a:rPr lang="ru-RU" dirty="0"/>
              <a:t>Вентили будут преобразованы в </a:t>
            </a:r>
            <a:r>
              <a:rPr lang="en-US" dirty="0"/>
              <a:t>LUT</a:t>
            </a:r>
          </a:p>
          <a:p>
            <a:r>
              <a:rPr lang="ru-RU" dirty="0"/>
              <a:t>По возможности помнить о синтезе аппаратных компонентов</a:t>
            </a:r>
          </a:p>
          <a:p>
            <a:pPr lvl="1"/>
            <a:r>
              <a:rPr lang="ru-RU" dirty="0"/>
              <a:t>Сумматоры (следующая лекция)</a:t>
            </a:r>
          </a:p>
          <a:p>
            <a:pPr lvl="1"/>
            <a:r>
              <a:rPr lang="ru-RU" dirty="0"/>
              <a:t>Мультиплексоры (использовать </a:t>
            </a:r>
            <a:r>
              <a:rPr lang="en-US" dirty="0"/>
              <a:t>switch/case)</a:t>
            </a:r>
          </a:p>
          <a:p>
            <a:pPr lvl="1"/>
            <a:r>
              <a:rPr lang="ru-RU" dirty="0"/>
              <a:t>Небольшие фрагменты памяти и сдвиговые регистры будут автоматически синтезированы в </a:t>
            </a:r>
            <a:r>
              <a:rPr lang="en-US" dirty="0"/>
              <a:t>LUT</a:t>
            </a:r>
            <a:endParaRPr lang="ru-RU" dirty="0"/>
          </a:p>
          <a:p>
            <a:r>
              <a:rPr lang="ru-RU" dirty="0"/>
              <a:t>Контролировать количество </a:t>
            </a:r>
            <a:r>
              <a:rPr lang="en-US" dirty="0"/>
              <a:t>LUT</a:t>
            </a:r>
            <a:r>
              <a:rPr lang="ru-RU" dirty="0"/>
              <a:t>, а не сложность выражений</a:t>
            </a:r>
          </a:p>
          <a:p>
            <a:pPr lvl="1"/>
            <a:r>
              <a:rPr lang="ru-RU" dirty="0"/>
              <a:t>Последовательные </a:t>
            </a:r>
            <a:r>
              <a:rPr lang="en-US" dirty="0"/>
              <a:t>LUT</a:t>
            </a:r>
            <a:r>
              <a:rPr lang="ru-RU" dirty="0"/>
              <a:t> в самой длинной цепочке определяют тактовую частоту проекта</a:t>
            </a:r>
          </a:p>
        </p:txBody>
      </p:sp>
      <p:pic>
        <p:nvPicPr>
          <p:cNvPr id="2050" name="Picture 2">
            <a:extLst>
              <a:ext uri="{FF2B5EF4-FFF2-40B4-BE49-F238E27FC236}">
                <a16:creationId xmlns:a16="http://schemas.microsoft.com/office/drawing/2014/main" id="{42F883A2-4E6B-41BA-9D11-CC54BE09B3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75" t="12292" r="10865" b="216"/>
          <a:stretch/>
        </p:blipFill>
        <p:spPr bwMode="auto">
          <a:xfrm>
            <a:off x="490879" y="200635"/>
            <a:ext cx="1276690" cy="1654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560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624A07-8CA9-4862-9E76-AD187FEB5FDC}"/>
              </a:ext>
            </a:extLst>
          </p:cNvPr>
          <p:cNvSpPr>
            <a:spLocks noGrp="1"/>
          </p:cNvSpPr>
          <p:nvPr>
            <p:ph type="title"/>
          </p:nvPr>
        </p:nvSpPr>
        <p:spPr/>
        <p:txBody>
          <a:bodyPr/>
          <a:lstStyle/>
          <a:p>
            <a:r>
              <a:rPr lang="ru-RU" dirty="0"/>
              <a:t>Комбинационная логика</a:t>
            </a:r>
          </a:p>
        </p:txBody>
      </p:sp>
      <p:sp>
        <p:nvSpPr>
          <p:cNvPr id="3" name="Объект 2">
            <a:extLst>
              <a:ext uri="{FF2B5EF4-FFF2-40B4-BE49-F238E27FC236}">
                <a16:creationId xmlns:a16="http://schemas.microsoft.com/office/drawing/2014/main" id="{00B437CF-6CBD-4EB2-BE88-8BFF6AD37480}"/>
              </a:ext>
            </a:extLst>
          </p:cNvPr>
          <p:cNvSpPr>
            <a:spLocks noGrp="1"/>
          </p:cNvSpPr>
          <p:nvPr>
            <p:ph idx="1"/>
          </p:nvPr>
        </p:nvSpPr>
        <p:spPr/>
        <p:txBody>
          <a:bodyPr/>
          <a:lstStyle/>
          <a:p>
            <a:r>
              <a:rPr lang="ru-RU" dirty="0"/>
              <a:t>Комбинационная логика. Особенности цифровых вентилей. Базисы Шеффера и Пирса и их применение. Реализация логических функций на базе LUT. Архитектура логической ячейки ПЛИС. Дополнительные компоненты ячейки ПЛИС.</a:t>
            </a:r>
          </a:p>
        </p:txBody>
      </p:sp>
    </p:spTree>
    <p:extLst>
      <p:ext uri="{BB962C8B-B14F-4D97-AF65-F5344CB8AC3E}">
        <p14:creationId xmlns:p14="http://schemas.microsoft.com/office/powerpoint/2010/main" val="203293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Логическая ячейка</a:t>
            </a:r>
          </a:p>
        </p:txBody>
      </p:sp>
      <p:pic>
        <p:nvPicPr>
          <p:cNvPr id="4" name="Объект 3"/>
          <p:cNvPicPr>
            <a:picLocks noGrp="1"/>
          </p:cNvPicPr>
          <p:nvPr>
            <p:ph idx="1"/>
          </p:nvPr>
        </p:nvPicPr>
        <p:blipFill>
          <a:blip r:embed="rId2" cstate="print"/>
          <a:srcRect/>
          <a:stretch>
            <a:fillRect/>
          </a:stretch>
        </p:blipFill>
        <p:spPr bwMode="auto">
          <a:xfrm>
            <a:off x="3016467" y="1821801"/>
            <a:ext cx="4666507" cy="3300770"/>
          </a:xfrm>
          <a:prstGeom prst="rect">
            <a:avLst/>
          </a:prstGeom>
          <a:noFill/>
          <a:ln w="9525">
            <a:noFill/>
            <a:miter lim="800000"/>
            <a:headEnd/>
            <a:tailEnd/>
          </a:ln>
        </p:spPr>
      </p:pic>
    </p:spTree>
    <p:extLst>
      <p:ext uri="{BB962C8B-B14F-4D97-AF65-F5344CB8AC3E}">
        <p14:creationId xmlns:p14="http://schemas.microsoft.com/office/powerpoint/2010/main" val="6980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155951" y="3835401"/>
            <a:ext cx="3275013" cy="2047875"/>
          </a:xfrm>
          <a:prstGeom prst="rect">
            <a:avLst/>
          </a:prstGeom>
          <a:solidFill>
            <a:srgbClr val="BBE5FF"/>
          </a:solidFill>
          <a:ln w="9525">
            <a:noFill/>
            <a:miter lim="800000"/>
            <a:headEnd/>
            <a:tailEnd/>
          </a:ln>
          <a:effectLst>
            <a:outerShdw dist="107763" dir="2700000" algn="ctr" rotWithShape="0">
              <a:srgbClr val="808080">
                <a:alpha val="50000"/>
              </a:srgbClr>
            </a:outerShdw>
          </a:effectLst>
        </p:spPr>
        <p:txBody>
          <a:bodyPr wrap="none" anchor="ctr"/>
          <a:lstStyle/>
          <a:p>
            <a:pPr>
              <a:defRPr/>
            </a:pPr>
            <a:endParaRPr lang="ru-RU"/>
          </a:p>
        </p:txBody>
      </p:sp>
      <p:grpSp>
        <p:nvGrpSpPr>
          <p:cNvPr id="10243" name="Group 3"/>
          <p:cNvGrpSpPr>
            <a:grpSpLocks/>
          </p:cNvGrpSpPr>
          <p:nvPr/>
        </p:nvGrpSpPr>
        <p:grpSpPr bwMode="auto">
          <a:xfrm>
            <a:off x="3155951" y="4081464"/>
            <a:ext cx="3248025" cy="1544637"/>
            <a:chOff x="1002" y="2259"/>
            <a:chExt cx="2046" cy="973"/>
          </a:xfrm>
        </p:grpSpPr>
        <p:sp>
          <p:nvSpPr>
            <p:cNvPr id="10316" name="Rectangle 4"/>
            <p:cNvSpPr>
              <a:spLocks noChangeArrowheads="1"/>
            </p:cNvSpPr>
            <p:nvPr/>
          </p:nvSpPr>
          <p:spPr bwMode="auto">
            <a:xfrm>
              <a:off x="1445" y="2419"/>
              <a:ext cx="1349" cy="78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ru-RU">
                <a:latin typeface="Calibri" pitchFamily="34" charset="0"/>
              </a:endParaRPr>
            </a:p>
          </p:txBody>
        </p:sp>
        <p:sp>
          <p:nvSpPr>
            <p:cNvPr id="10317" name="Arc 5"/>
            <p:cNvSpPr>
              <a:spLocks/>
            </p:cNvSpPr>
            <p:nvPr/>
          </p:nvSpPr>
          <p:spPr bwMode="auto">
            <a:xfrm>
              <a:off x="1723" y="2926"/>
              <a:ext cx="179" cy="113"/>
            </a:xfrm>
            <a:custGeom>
              <a:avLst/>
              <a:gdLst>
                <a:gd name="T0" fmla="*/ 0 w 21721"/>
                <a:gd name="T1" fmla="*/ 0 h 21600"/>
                <a:gd name="T2" fmla="*/ 0 w 21721"/>
                <a:gd name="T3" fmla="*/ 0 h 21600"/>
                <a:gd name="T4" fmla="*/ 0 w 21721"/>
                <a:gd name="T5" fmla="*/ 0 h 21600"/>
                <a:gd name="T6" fmla="*/ 0 60000 65536"/>
                <a:gd name="T7" fmla="*/ 0 60000 65536"/>
                <a:gd name="T8" fmla="*/ 0 60000 65536"/>
                <a:gd name="T9" fmla="*/ 0 w 21721"/>
                <a:gd name="T10" fmla="*/ 0 h 21600"/>
                <a:gd name="T11" fmla="*/ 21721 w 21721"/>
                <a:gd name="T12" fmla="*/ 21600 h 21600"/>
              </a:gdLst>
              <a:ahLst/>
              <a:cxnLst>
                <a:cxn ang="T6">
                  <a:pos x="T0" y="T1"/>
                </a:cxn>
                <a:cxn ang="T7">
                  <a:pos x="T2" y="T3"/>
                </a:cxn>
                <a:cxn ang="T8">
                  <a:pos x="T4" y="T5"/>
                </a:cxn>
              </a:cxnLst>
              <a:rect l="T9" t="T10" r="T11" b="T12"/>
              <a:pathLst>
                <a:path w="21721" h="21600" fill="none" extrusionOk="0">
                  <a:moveTo>
                    <a:pt x="0" y="0"/>
                  </a:moveTo>
                  <a:cubicBezTo>
                    <a:pt x="40" y="0"/>
                    <a:pt x="80" y="-1"/>
                    <a:pt x="121" y="0"/>
                  </a:cubicBezTo>
                  <a:cubicBezTo>
                    <a:pt x="12050" y="0"/>
                    <a:pt x="21721" y="9670"/>
                    <a:pt x="21721" y="21600"/>
                  </a:cubicBezTo>
                </a:path>
                <a:path w="21721" h="21600" stroke="0" extrusionOk="0">
                  <a:moveTo>
                    <a:pt x="0" y="0"/>
                  </a:moveTo>
                  <a:cubicBezTo>
                    <a:pt x="40" y="0"/>
                    <a:pt x="80" y="-1"/>
                    <a:pt x="121" y="0"/>
                  </a:cubicBezTo>
                  <a:cubicBezTo>
                    <a:pt x="12050" y="0"/>
                    <a:pt x="21721" y="9670"/>
                    <a:pt x="21721" y="21600"/>
                  </a:cubicBezTo>
                  <a:lnTo>
                    <a:pt x="121" y="21600"/>
                  </a:ln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ru-RU"/>
            </a:p>
          </p:txBody>
        </p:sp>
        <p:sp>
          <p:nvSpPr>
            <p:cNvPr id="10318" name="Arc 6"/>
            <p:cNvSpPr>
              <a:spLocks/>
            </p:cNvSpPr>
            <p:nvPr/>
          </p:nvSpPr>
          <p:spPr bwMode="auto">
            <a:xfrm>
              <a:off x="1719" y="3022"/>
              <a:ext cx="181" cy="113"/>
            </a:xfrm>
            <a:custGeom>
              <a:avLst/>
              <a:gdLst>
                <a:gd name="T0" fmla="*/ 0 w 21967"/>
                <a:gd name="T1" fmla="*/ 0 h 21600"/>
                <a:gd name="T2" fmla="*/ 0 w 21967"/>
                <a:gd name="T3" fmla="*/ 0 h 21600"/>
                <a:gd name="T4" fmla="*/ 0 w 21967"/>
                <a:gd name="T5" fmla="*/ 0 h 21600"/>
                <a:gd name="T6" fmla="*/ 0 60000 65536"/>
                <a:gd name="T7" fmla="*/ 0 60000 65536"/>
                <a:gd name="T8" fmla="*/ 0 60000 65536"/>
                <a:gd name="T9" fmla="*/ 0 w 21967"/>
                <a:gd name="T10" fmla="*/ 0 h 21600"/>
                <a:gd name="T11" fmla="*/ 21967 w 21967"/>
                <a:gd name="T12" fmla="*/ 21600 h 21600"/>
              </a:gdLst>
              <a:ahLst/>
              <a:cxnLst>
                <a:cxn ang="T6">
                  <a:pos x="T0" y="T1"/>
                </a:cxn>
                <a:cxn ang="T7">
                  <a:pos x="T2" y="T3"/>
                </a:cxn>
                <a:cxn ang="T8">
                  <a:pos x="T4" y="T5"/>
                </a:cxn>
              </a:cxnLst>
              <a:rect l="T9" t="T10" r="T11" b="T12"/>
              <a:pathLst>
                <a:path w="21967" h="21600" fill="none" extrusionOk="0">
                  <a:moveTo>
                    <a:pt x="21967" y="0"/>
                  </a:moveTo>
                  <a:cubicBezTo>
                    <a:pt x="21967" y="11929"/>
                    <a:pt x="12296" y="21600"/>
                    <a:pt x="367" y="21600"/>
                  </a:cubicBezTo>
                  <a:cubicBezTo>
                    <a:pt x="244" y="21600"/>
                    <a:pt x="122" y="21598"/>
                    <a:pt x="0" y="21596"/>
                  </a:cubicBezTo>
                </a:path>
                <a:path w="21967" h="21600" stroke="0" extrusionOk="0">
                  <a:moveTo>
                    <a:pt x="21967" y="0"/>
                  </a:moveTo>
                  <a:cubicBezTo>
                    <a:pt x="21967" y="11929"/>
                    <a:pt x="12296" y="21600"/>
                    <a:pt x="367" y="21600"/>
                  </a:cubicBezTo>
                  <a:cubicBezTo>
                    <a:pt x="244" y="21600"/>
                    <a:pt x="122" y="21598"/>
                    <a:pt x="0" y="21596"/>
                  </a:cubicBezTo>
                  <a:lnTo>
                    <a:pt x="367" y="0"/>
                  </a:lnTo>
                  <a:lnTo>
                    <a:pt x="21967"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ru-RU"/>
            </a:p>
          </p:txBody>
        </p:sp>
        <p:sp>
          <p:nvSpPr>
            <p:cNvPr id="10319" name="Line 7"/>
            <p:cNvSpPr>
              <a:spLocks noChangeShapeType="1"/>
            </p:cNvSpPr>
            <p:nvPr/>
          </p:nvSpPr>
          <p:spPr bwMode="auto">
            <a:xfrm flipH="1">
              <a:off x="1607" y="2931"/>
              <a:ext cx="12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20" name="Line 8"/>
            <p:cNvSpPr>
              <a:spLocks noChangeShapeType="1"/>
            </p:cNvSpPr>
            <p:nvPr/>
          </p:nvSpPr>
          <p:spPr bwMode="auto">
            <a:xfrm flipH="1">
              <a:off x="1607" y="3135"/>
              <a:ext cx="12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21" name="Line 9"/>
            <p:cNvSpPr>
              <a:spLocks noChangeShapeType="1"/>
            </p:cNvSpPr>
            <p:nvPr/>
          </p:nvSpPr>
          <p:spPr bwMode="auto">
            <a:xfrm>
              <a:off x="1613" y="2925"/>
              <a:ext cx="0" cy="21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22" name="Arc 10"/>
            <p:cNvSpPr>
              <a:spLocks/>
            </p:cNvSpPr>
            <p:nvPr/>
          </p:nvSpPr>
          <p:spPr bwMode="auto">
            <a:xfrm>
              <a:off x="2309" y="2802"/>
              <a:ext cx="333" cy="106"/>
            </a:xfrm>
            <a:custGeom>
              <a:avLst/>
              <a:gdLst>
                <a:gd name="T0" fmla="*/ 0 w 21599"/>
                <a:gd name="T1" fmla="*/ 0 h 21600"/>
                <a:gd name="T2" fmla="*/ 0 w 21599"/>
                <a:gd name="T3" fmla="*/ 0 h 21600"/>
                <a:gd name="T4" fmla="*/ 0 w 21599"/>
                <a:gd name="T5" fmla="*/ 0 h 21600"/>
                <a:gd name="T6" fmla="*/ 0 60000 65536"/>
                <a:gd name="T7" fmla="*/ 0 60000 65536"/>
                <a:gd name="T8" fmla="*/ 0 60000 65536"/>
                <a:gd name="T9" fmla="*/ 0 w 21599"/>
                <a:gd name="T10" fmla="*/ 0 h 21600"/>
                <a:gd name="T11" fmla="*/ 21599 w 21599"/>
                <a:gd name="T12" fmla="*/ 21600 h 21600"/>
              </a:gdLst>
              <a:ahLst/>
              <a:cxnLst>
                <a:cxn ang="T6">
                  <a:pos x="T0" y="T1"/>
                </a:cxn>
                <a:cxn ang="T7">
                  <a:pos x="T2" y="T3"/>
                </a:cxn>
                <a:cxn ang="T8">
                  <a:pos x="T4" y="T5"/>
                </a:cxn>
              </a:cxnLst>
              <a:rect l="T9" t="T10" r="T11" b="T12"/>
              <a:pathLst>
                <a:path w="21599" h="21600" fill="none" extrusionOk="0">
                  <a:moveTo>
                    <a:pt x="-1" y="0"/>
                  </a:moveTo>
                  <a:cubicBezTo>
                    <a:pt x="11849" y="0"/>
                    <a:pt x="21487" y="9546"/>
                    <a:pt x="21599" y="21395"/>
                  </a:cubicBezTo>
                </a:path>
                <a:path w="21599" h="21600" stroke="0" extrusionOk="0">
                  <a:moveTo>
                    <a:pt x="-1" y="0"/>
                  </a:moveTo>
                  <a:cubicBezTo>
                    <a:pt x="11849" y="0"/>
                    <a:pt x="21487" y="9546"/>
                    <a:pt x="21599" y="21395"/>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ru-RU"/>
            </a:p>
          </p:txBody>
        </p:sp>
        <p:sp>
          <p:nvSpPr>
            <p:cNvPr id="10323" name="Arc 11"/>
            <p:cNvSpPr>
              <a:spLocks/>
            </p:cNvSpPr>
            <p:nvPr/>
          </p:nvSpPr>
          <p:spPr bwMode="auto">
            <a:xfrm>
              <a:off x="2309" y="2904"/>
              <a:ext cx="333" cy="107"/>
            </a:xfrm>
            <a:custGeom>
              <a:avLst/>
              <a:gdLst>
                <a:gd name="T0" fmla="*/ 0 w 21600"/>
                <a:gd name="T1" fmla="*/ 0 h 21804"/>
                <a:gd name="T2" fmla="*/ 0 w 21600"/>
                <a:gd name="T3" fmla="*/ 0 h 21804"/>
                <a:gd name="T4" fmla="*/ 0 w 21600"/>
                <a:gd name="T5" fmla="*/ 0 h 21804"/>
                <a:gd name="T6" fmla="*/ 0 60000 65536"/>
                <a:gd name="T7" fmla="*/ 0 60000 65536"/>
                <a:gd name="T8" fmla="*/ 0 60000 65536"/>
                <a:gd name="T9" fmla="*/ 0 w 21600"/>
                <a:gd name="T10" fmla="*/ 0 h 21804"/>
                <a:gd name="T11" fmla="*/ 21600 w 21600"/>
                <a:gd name="T12" fmla="*/ 21804 h 21804"/>
              </a:gdLst>
              <a:ahLst/>
              <a:cxnLst>
                <a:cxn ang="T6">
                  <a:pos x="T0" y="T1"/>
                </a:cxn>
                <a:cxn ang="T7">
                  <a:pos x="T2" y="T3"/>
                </a:cxn>
                <a:cxn ang="T8">
                  <a:pos x="T4" y="T5"/>
                </a:cxn>
              </a:cxnLst>
              <a:rect l="T9" t="T10" r="T11" b="T12"/>
              <a:pathLst>
                <a:path w="21600" h="21804" fill="none" extrusionOk="0">
                  <a:moveTo>
                    <a:pt x="21599" y="-1"/>
                  </a:moveTo>
                  <a:cubicBezTo>
                    <a:pt x="21599" y="67"/>
                    <a:pt x="21600" y="135"/>
                    <a:pt x="21600" y="204"/>
                  </a:cubicBezTo>
                  <a:cubicBezTo>
                    <a:pt x="21600" y="12133"/>
                    <a:pt x="11929" y="21803"/>
                    <a:pt x="0" y="21804"/>
                  </a:cubicBezTo>
                </a:path>
                <a:path w="21600" h="21804" stroke="0" extrusionOk="0">
                  <a:moveTo>
                    <a:pt x="21599" y="-1"/>
                  </a:moveTo>
                  <a:cubicBezTo>
                    <a:pt x="21599" y="67"/>
                    <a:pt x="21600" y="135"/>
                    <a:pt x="21600" y="204"/>
                  </a:cubicBezTo>
                  <a:cubicBezTo>
                    <a:pt x="21600" y="12133"/>
                    <a:pt x="11929" y="21803"/>
                    <a:pt x="0" y="21804"/>
                  </a:cubicBezTo>
                  <a:lnTo>
                    <a:pt x="0" y="204"/>
                  </a:lnTo>
                  <a:lnTo>
                    <a:pt x="21599" y="-1"/>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ru-RU"/>
            </a:p>
          </p:txBody>
        </p:sp>
        <p:sp>
          <p:nvSpPr>
            <p:cNvPr id="10324" name="Arc 12"/>
            <p:cNvSpPr>
              <a:spLocks/>
            </p:cNvSpPr>
            <p:nvPr/>
          </p:nvSpPr>
          <p:spPr bwMode="auto">
            <a:xfrm>
              <a:off x="2309" y="2802"/>
              <a:ext cx="68" cy="106"/>
            </a:xfrm>
            <a:custGeom>
              <a:avLst/>
              <a:gdLst>
                <a:gd name="T0" fmla="*/ 0 w 21599"/>
                <a:gd name="T1" fmla="*/ 0 h 21600"/>
                <a:gd name="T2" fmla="*/ 0 w 21599"/>
                <a:gd name="T3" fmla="*/ 0 h 21600"/>
                <a:gd name="T4" fmla="*/ 0 w 21599"/>
                <a:gd name="T5" fmla="*/ 0 h 21600"/>
                <a:gd name="T6" fmla="*/ 0 60000 65536"/>
                <a:gd name="T7" fmla="*/ 0 60000 65536"/>
                <a:gd name="T8" fmla="*/ 0 60000 65536"/>
                <a:gd name="T9" fmla="*/ 0 w 21599"/>
                <a:gd name="T10" fmla="*/ 0 h 21600"/>
                <a:gd name="T11" fmla="*/ 21599 w 21599"/>
                <a:gd name="T12" fmla="*/ 21600 h 21600"/>
              </a:gdLst>
              <a:ahLst/>
              <a:cxnLst>
                <a:cxn ang="T6">
                  <a:pos x="T0" y="T1"/>
                </a:cxn>
                <a:cxn ang="T7">
                  <a:pos x="T2" y="T3"/>
                </a:cxn>
                <a:cxn ang="T8">
                  <a:pos x="T4" y="T5"/>
                </a:cxn>
              </a:cxnLst>
              <a:rect l="T9" t="T10" r="T11" b="T12"/>
              <a:pathLst>
                <a:path w="21599" h="21600" fill="none" extrusionOk="0">
                  <a:moveTo>
                    <a:pt x="-1" y="0"/>
                  </a:moveTo>
                  <a:cubicBezTo>
                    <a:pt x="11848" y="0"/>
                    <a:pt x="21485" y="9544"/>
                    <a:pt x="21599" y="21392"/>
                  </a:cubicBezTo>
                </a:path>
                <a:path w="21599" h="21600" stroke="0" extrusionOk="0">
                  <a:moveTo>
                    <a:pt x="-1" y="0"/>
                  </a:moveTo>
                  <a:cubicBezTo>
                    <a:pt x="11848" y="0"/>
                    <a:pt x="21485" y="9544"/>
                    <a:pt x="21599" y="21392"/>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ru-RU"/>
            </a:p>
          </p:txBody>
        </p:sp>
        <p:sp>
          <p:nvSpPr>
            <p:cNvPr id="10325" name="Arc 13"/>
            <p:cNvSpPr>
              <a:spLocks/>
            </p:cNvSpPr>
            <p:nvPr/>
          </p:nvSpPr>
          <p:spPr bwMode="auto">
            <a:xfrm>
              <a:off x="2309" y="2904"/>
              <a:ext cx="68" cy="107"/>
            </a:xfrm>
            <a:custGeom>
              <a:avLst/>
              <a:gdLst>
                <a:gd name="T0" fmla="*/ 0 w 21600"/>
                <a:gd name="T1" fmla="*/ 0 h 21807"/>
                <a:gd name="T2" fmla="*/ 0 w 21600"/>
                <a:gd name="T3" fmla="*/ 0 h 21807"/>
                <a:gd name="T4" fmla="*/ 0 w 21600"/>
                <a:gd name="T5" fmla="*/ 0 h 21807"/>
                <a:gd name="T6" fmla="*/ 0 60000 65536"/>
                <a:gd name="T7" fmla="*/ 0 60000 65536"/>
                <a:gd name="T8" fmla="*/ 0 60000 65536"/>
                <a:gd name="T9" fmla="*/ 0 w 21600"/>
                <a:gd name="T10" fmla="*/ 0 h 21807"/>
                <a:gd name="T11" fmla="*/ 21600 w 21600"/>
                <a:gd name="T12" fmla="*/ 21807 h 21807"/>
              </a:gdLst>
              <a:ahLst/>
              <a:cxnLst>
                <a:cxn ang="T6">
                  <a:pos x="T0" y="T1"/>
                </a:cxn>
                <a:cxn ang="T7">
                  <a:pos x="T2" y="T3"/>
                </a:cxn>
                <a:cxn ang="T8">
                  <a:pos x="T4" y="T5"/>
                </a:cxn>
              </a:cxnLst>
              <a:rect l="T9" t="T10" r="T11" b="T12"/>
              <a:pathLst>
                <a:path w="21600" h="21807" fill="none" extrusionOk="0">
                  <a:moveTo>
                    <a:pt x="21599" y="-1"/>
                  </a:moveTo>
                  <a:cubicBezTo>
                    <a:pt x="21599" y="68"/>
                    <a:pt x="21600" y="137"/>
                    <a:pt x="21600" y="207"/>
                  </a:cubicBezTo>
                  <a:cubicBezTo>
                    <a:pt x="21600" y="12136"/>
                    <a:pt x="11929" y="21806"/>
                    <a:pt x="0" y="21807"/>
                  </a:cubicBezTo>
                </a:path>
                <a:path w="21600" h="21807" stroke="0" extrusionOk="0">
                  <a:moveTo>
                    <a:pt x="21599" y="-1"/>
                  </a:moveTo>
                  <a:cubicBezTo>
                    <a:pt x="21599" y="68"/>
                    <a:pt x="21600" y="137"/>
                    <a:pt x="21600" y="207"/>
                  </a:cubicBezTo>
                  <a:cubicBezTo>
                    <a:pt x="21600" y="12136"/>
                    <a:pt x="11929" y="21806"/>
                    <a:pt x="0" y="21807"/>
                  </a:cubicBezTo>
                  <a:lnTo>
                    <a:pt x="0" y="207"/>
                  </a:lnTo>
                  <a:lnTo>
                    <a:pt x="21599" y="-1"/>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ru-RU"/>
            </a:p>
          </p:txBody>
        </p:sp>
        <p:sp>
          <p:nvSpPr>
            <p:cNvPr id="10326" name="AutoShape 14"/>
            <p:cNvSpPr>
              <a:spLocks noChangeArrowheads="1"/>
            </p:cNvSpPr>
            <p:nvPr/>
          </p:nvSpPr>
          <p:spPr bwMode="auto">
            <a:xfrm rot="5400000" flipH="1">
              <a:off x="1559" y="2496"/>
              <a:ext cx="212" cy="172"/>
            </a:xfrm>
            <a:prstGeom prst="triangle">
              <a:avLst>
                <a:gd name="adj" fmla="val 49977"/>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ru-RU">
                <a:latin typeface="Calibri" pitchFamily="34" charset="0"/>
              </a:endParaRPr>
            </a:p>
          </p:txBody>
        </p:sp>
        <p:sp>
          <p:nvSpPr>
            <p:cNvPr id="10327" name="Oval 15"/>
            <p:cNvSpPr>
              <a:spLocks noChangeArrowheads="1"/>
            </p:cNvSpPr>
            <p:nvPr/>
          </p:nvSpPr>
          <p:spPr bwMode="auto">
            <a:xfrm>
              <a:off x="1767" y="2552"/>
              <a:ext cx="60" cy="6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ru-RU">
                <a:latin typeface="Calibri" pitchFamily="34" charset="0"/>
              </a:endParaRPr>
            </a:p>
          </p:txBody>
        </p:sp>
        <p:sp>
          <p:nvSpPr>
            <p:cNvPr id="10328" name="Arc 16"/>
            <p:cNvSpPr>
              <a:spLocks/>
            </p:cNvSpPr>
            <p:nvPr/>
          </p:nvSpPr>
          <p:spPr bwMode="auto">
            <a:xfrm>
              <a:off x="2005" y="2546"/>
              <a:ext cx="178"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ru-RU"/>
            </a:p>
          </p:txBody>
        </p:sp>
        <p:sp>
          <p:nvSpPr>
            <p:cNvPr id="10329" name="Arc 17"/>
            <p:cNvSpPr>
              <a:spLocks/>
            </p:cNvSpPr>
            <p:nvPr/>
          </p:nvSpPr>
          <p:spPr bwMode="auto">
            <a:xfrm>
              <a:off x="2005" y="2643"/>
              <a:ext cx="178" cy="114"/>
            </a:xfrm>
            <a:custGeom>
              <a:avLst/>
              <a:gdLst>
                <a:gd name="T0" fmla="*/ 0 w 21600"/>
                <a:gd name="T1" fmla="*/ 0 h 21792"/>
                <a:gd name="T2" fmla="*/ 0 w 21600"/>
                <a:gd name="T3" fmla="*/ 0 h 21792"/>
                <a:gd name="T4" fmla="*/ 0 w 21600"/>
                <a:gd name="T5" fmla="*/ 0 h 21792"/>
                <a:gd name="T6" fmla="*/ 0 60000 65536"/>
                <a:gd name="T7" fmla="*/ 0 60000 65536"/>
                <a:gd name="T8" fmla="*/ 0 60000 65536"/>
                <a:gd name="T9" fmla="*/ 0 w 21600"/>
                <a:gd name="T10" fmla="*/ 0 h 21792"/>
                <a:gd name="T11" fmla="*/ 21600 w 21600"/>
                <a:gd name="T12" fmla="*/ 21792 h 21792"/>
              </a:gdLst>
              <a:ahLst/>
              <a:cxnLst>
                <a:cxn ang="T6">
                  <a:pos x="T0" y="T1"/>
                </a:cxn>
                <a:cxn ang="T7">
                  <a:pos x="T2" y="T3"/>
                </a:cxn>
                <a:cxn ang="T8">
                  <a:pos x="T4" y="T5"/>
                </a:cxn>
              </a:cxnLst>
              <a:rect l="T9" t="T10" r="T11" b="T12"/>
              <a:pathLst>
                <a:path w="21600" h="21792" fill="none" extrusionOk="0">
                  <a:moveTo>
                    <a:pt x="21599" y="-1"/>
                  </a:moveTo>
                  <a:cubicBezTo>
                    <a:pt x="21599" y="63"/>
                    <a:pt x="21600" y="127"/>
                    <a:pt x="21600" y="192"/>
                  </a:cubicBezTo>
                  <a:cubicBezTo>
                    <a:pt x="21600" y="12121"/>
                    <a:pt x="11929" y="21791"/>
                    <a:pt x="0" y="21792"/>
                  </a:cubicBezTo>
                </a:path>
                <a:path w="21600" h="21792" stroke="0" extrusionOk="0">
                  <a:moveTo>
                    <a:pt x="21599" y="-1"/>
                  </a:moveTo>
                  <a:cubicBezTo>
                    <a:pt x="21599" y="63"/>
                    <a:pt x="21600" y="127"/>
                    <a:pt x="21600" y="192"/>
                  </a:cubicBezTo>
                  <a:cubicBezTo>
                    <a:pt x="21600" y="12121"/>
                    <a:pt x="11929" y="21791"/>
                    <a:pt x="0" y="21792"/>
                  </a:cubicBezTo>
                  <a:lnTo>
                    <a:pt x="0" y="192"/>
                  </a:lnTo>
                  <a:lnTo>
                    <a:pt x="21599" y="-1"/>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ru-RU"/>
            </a:p>
          </p:txBody>
        </p:sp>
        <p:sp>
          <p:nvSpPr>
            <p:cNvPr id="10330" name="Line 18"/>
            <p:cNvSpPr>
              <a:spLocks noChangeShapeType="1"/>
            </p:cNvSpPr>
            <p:nvPr/>
          </p:nvSpPr>
          <p:spPr bwMode="auto">
            <a:xfrm flipH="1">
              <a:off x="1891" y="2551"/>
              <a:ext cx="12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31" name="Line 19"/>
            <p:cNvSpPr>
              <a:spLocks noChangeShapeType="1"/>
            </p:cNvSpPr>
            <p:nvPr/>
          </p:nvSpPr>
          <p:spPr bwMode="auto">
            <a:xfrm flipH="1">
              <a:off x="1891" y="2756"/>
              <a:ext cx="12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32" name="Line 20"/>
            <p:cNvSpPr>
              <a:spLocks noChangeShapeType="1"/>
            </p:cNvSpPr>
            <p:nvPr/>
          </p:nvSpPr>
          <p:spPr bwMode="auto">
            <a:xfrm>
              <a:off x="1897" y="2545"/>
              <a:ext cx="0" cy="21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33" name="Line 21"/>
            <p:cNvSpPr>
              <a:spLocks noChangeShapeType="1"/>
            </p:cNvSpPr>
            <p:nvPr/>
          </p:nvSpPr>
          <p:spPr bwMode="auto">
            <a:xfrm>
              <a:off x="1220" y="2584"/>
              <a:ext cx="34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34" name="Line 22"/>
            <p:cNvSpPr>
              <a:spLocks noChangeShapeType="1"/>
            </p:cNvSpPr>
            <p:nvPr/>
          </p:nvSpPr>
          <p:spPr bwMode="auto">
            <a:xfrm>
              <a:off x="1836" y="2582"/>
              <a:ext cx="5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35" name="Line 23"/>
            <p:cNvSpPr>
              <a:spLocks noChangeShapeType="1"/>
            </p:cNvSpPr>
            <p:nvPr/>
          </p:nvSpPr>
          <p:spPr bwMode="auto">
            <a:xfrm flipH="1">
              <a:off x="1203" y="2715"/>
              <a:ext cx="69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36" name="Line 24"/>
            <p:cNvSpPr>
              <a:spLocks noChangeShapeType="1"/>
            </p:cNvSpPr>
            <p:nvPr/>
          </p:nvSpPr>
          <p:spPr bwMode="auto">
            <a:xfrm flipH="1">
              <a:off x="1203" y="2980"/>
              <a:ext cx="41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37" name="Line 25"/>
            <p:cNvSpPr>
              <a:spLocks noChangeShapeType="1"/>
            </p:cNvSpPr>
            <p:nvPr/>
          </p:nvSpPr>
          <p:spPr bwMode="auto">
            <a:xfrm flipH="1">
              <a:off x="1203" y="3056"/>
              <a:ext cx="42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38" name="Line 26"/>
            <p:cNvSpPr>
              <a:spLocks noChangeShapeType="1"/>
            </p:cNvSpPr>
            <p:nvPr/>
          </p:nvSpPr>
          <p:spPr bwMode="auto">
            <a:xfrm>
              <a:off x="1902" y="3030"/>
              <a:ext cx="14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39" name="Line 27"/>
            <p:cNvSpPr>
              <a:spLocks noChangeShapeType="1"/>
            </p:cNvSpPr>
            <p:nvPr/>
          </p:nvSpPr>
          <p:spPr bwMode="auto">
            <a:xfrm flipV="1">
              <a:off x="2044" y="2938"/>
              <a:ext cx="0" cy="1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40" name="Line 28"/>
            <p:cNvSpPr>
              <a:spLocks noChangeShapeType="1"/>
            </p:cNvSpPr>
            <p:nvPr/>
          </p:nvSpPr>
          <p:spPr bwMode="auto">
            <a:xfrm>
              <a:off x="2046" y="2942"/>
              <a:ext cx="323"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41" name="Line 29"/>
            <p:cNvSpPr>
              <a:spLocks noChangeShapeType="1"/>
            </p:cNvSpPr>
            <p:nvPr/>
          </p:nvSpPr>
          <p:spPr bwMode="auto">
            <a:xfrm>
              <a:off x="2181" y="2651"/>
              <a:ext cx="9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42" name="Line 30"/>
            <p:cNvSpPr>
              <a:spLocks noChangeShapeType="1"/>
            </p:cNvSpPr>
            <p:nvPr/>
          </p:nvSpPr>
          <p:spPr bwMode="auto">
            <a:xfrm>
              <a:off x="2271" y="2654"/>
              <a:ext cx="0" cy="20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43" name="Line 31"/>
            <p:cNvSpPr>
              <a:spLocks noChangeShapeType="1"/>
            </p:cNvSpPr>
            <p:nvPr/>
          </p:nvSpPr>
          <p:spPr bwMode="auto">
            <a:xfrm>
              <a:off x="2275" y="2867"/>
              <a:ext cx="9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44" name="Line 32"/>
            <p:cNvSpPr>
              <a:spLocks noChangeShapeType="1"/>
            </p:cNvSpPr>
            <p:nvPr/>
          </p:nvSpPr>
          <p:spPr bwMode="auto">
            <a:xfrm>
              <a:off x="2640" y="2905"/>
              <a:ext cx="26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45" name="Rectangle 33"/>
            <p:cNvSpPr>
              <a:spLocks noChangeArrowheads="1"/>
            </p:cNvSpPr>
            <p:nvPr/>
          </p:nvSpPr>
          <p:spPr bwMode="auto">
            <a:xfrm>
              <a:off x="1580" y="2259"/>
              <a:ext cx="1023"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p>
              <a:pPr defTabSz="569913" eaLnBrk="0" hangingPunct="0">
                <a:lnSpc>
                  <a:spcPct val="90000"/>
                </a:lnSpc>
              </a:pPr>
              <a:r>
                <a:rPr lang="en-US" sz="1400" b="1">
                  <a:latin typeface="Calibri" pitchFamily="34" charset="0"/>
                </a:rPr>
                <a:t>Combinatorial Logic</a:t>
              </a:r>
            </a:p>
          </p:txBody>
        </p:sp>
        <p:sp>
          <p:nvSpPr>
            <p:cNvPr id="10346" name="Rectangle 34"/>
            <p:cNvSpPr>
              <a:spLocks noChangeArrowheads="1"/>
            </p:cNvSpPr>
            <p:nvPr/>
          </p:nvSpPr>
          <p:spPr bwMode="auto">
            <a:xfrm>
              <a:off x="1002" y="2456"/>
              <a:ext cx="2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eaLnBrk="0" hangingPunct="0"/>
              <a:r>
                <a:rPr lang="en-US" b="1">
                  <a:latin typeface="Calibri" pitchFamily="34" charset="0"/>
                </a:rPr>
                <a:t>A</a:t>
              </a:r>
              <a:endParaRPr lang="en-US" b="1">
                <a:solidFill>
                  <a:schemeClr val="tx2"/>
                </a:solidFill>
                <a:latin typeface="Calibri" pitchFamily="34" charset="0"/>
              </a:endParaRPr>
            </a:p>
          </p:txBody>
        </p:sp>
        <p:sp>
          <p:nvSpPr>
            <p:cNvPr id="10347" name="Rectangle 35"/>
            <p:cNvSpPr>
              <a:spLocks noChangeArrowheads="1"/>
            </p:cNvSpPr>
            <p:nvPr/>
          </p:nvSpPr>
          <p:spPr bwMode="auto">
            <a:xfrm>
              <a:off x="1002" y="2614"/>
              <a:ext cx="1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eaLnBrk="0" hangingPunct="0"/>
              <a:r>
                <a:rPr lang="en-US" b="1">
                  <a:latin typeface="Calibri" pitchFamily="34" charset="0"/>
                </a:rPr>
                <a:t>B</a:t>
              </a:r>
            </a:p>
          </p:txBody>
        </p:sp>
        <p:sp>
          <p:nvSpPr>
            <p:cNvPr id="10348" name="Rectangle 36"/>
            <p:cNvSpPr>
              <a:spLocks noChangeArrowheads="1"/>
            </p:cNvSpPr>
            <p:nvPr/>
          </p:nvSpPr>
          <p:spPr bwMode="auto">
            <a:xfrm>
              <a:off x="1002" y="28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eaLnBrk="0" hangingPunct="0"/>
              <a:r>
                <a:rPr lang="en-US" b="1">
                  <a:latin typeface="Calibri" pitchFamily="34" charset="0"/>
                </a:rPr>
                <a:t>C</a:t>
              </a:r>
              <a:endParaRPr lang="en-US" b="1">
                <a:solidFill>
                  <a:schemeClr val="tx2"/>
                </a:solidFill>
                <a:latin typeface="Calibri" pitchFamily="34" charset="0"/>
              </a:endParaRPr>
            </a:p>
          </p:txBody>
        </p:sp>
        <p:sp>
          <p:nvSpPr>
            <p:cNvPr id="10349" name="Rectangle 37"/>
            <p:cNvSpPr>
              <a:spLocks noChangeArrowheads="1"/>
            </p:cNvSpPr>
            <p:nvPr/>
          </p:nvSpPr>
          <p:spPr bwMode="auto">
            <a:xfrm>
              <a:off x="1002" y="3001"/>
              <a:ext cx="2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eaLnBrk="0" hangingPunct="0"/>
              <a:r>
                <a:rPr lang="en-US" b="1">
                  <a:latin typeface="Calibri" pitchFamily="34" charset="0"/>
                </a:rPr>
                <a:t>D</a:t>
              </a:r>
            </a:p>
          </p:txBody>
        </p:sp>
        <p:sp>
          <p:nvSpPr>
            <p:cNvPr id="10350" name="Rectangle 38"/>
            <p:cNvSpPr>
              <a:spLocks noChangeArrowheads="1"/>
            </p:cNvSpPr>
            <p:nvPr/>
          </p:nvSpPr>
          <p:spPr bwMode="auto">
            <a:xfrm>
              <a:off x="2863" y="2722"/>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eaLnBrk="0" hangingPunct="0"/>
              <a:r>
                <a:rPr lang="en-US" b="1">
                  <a:latin typeface="Calibri" pitchFamily="34" charset="0"/>
                </a:rPr>
                <a:t>Z</a:t>
              </a:r>
            </a:p>
          </p:txBody>
        </p:sp>
      </p:grpSp>
      <p:sp>
        <p:nvSpPr>
          <p:cNvPr id="21508" name="Rectangle 39"/>
          <p:cNvSpPr>
            <a:spLocks noGrp="1" noChangeArrowheads="1"/>
          </p:cNvSpPr>
          <p:nvPr>
            <p:ph type="title"/>
          </p:nvPr>
        </p:nvSpPr>
        <p:spPr/>
        <p:txBody>
          <a:bodyPr rtlCol="0">
            <a:normAutofit/>
          </a:bodyPr>
          <a:lstStyle/>
          <a:p>
            <a:pPr>
              <a:defRPr/>
            </a:pPr>
            <a:r>
              <a:rPr lang="ru-RU" sz="3600" dirty="0"/>
              <a:t>Комбинационная логика реализуется в таблице истинности </a:t>
            </a:r>
            <a:r>
              <a:rPr lang="en-US" sz="3600" dirty="0"/>
              <a:t>(LUT)</a:t>
            </a:r>
          </a:p>
        </p:txBody>
      </p:sp>
      <p:graphicFrame>
        <p:nvGraphicFramePr>
          <p:cNvPr id="95272" name="Group 40"/>
          <p:cNvGraphicFramePr>
            <a:graphicFrameLocks noGrp="1"/>
          </p:cNvGraphicFramePr>
          <p:nvPr/>
        </p:nvGraphicFramePr>
        <p:xfrm>
          <a:off x="8093075" y="1549400"/>
          <a:ext cx="1620838" cy="4022904"/>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5438">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323850">
                  <a:extLst>
                    <a:ext uri="{9D8B030D-6E8A-4147-A177-3AD203B41FA5}">
                      <a16:colId xmlns:a16="http://schemas.microsoft.com/office/drawing/2014/main" val="20004"/>
                    </a:ext>
                  </a:extLst>
                </a:gridCol>
              </a:tblGrid>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A</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B</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C</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D</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Z</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6"/>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endParaRPr kumimoji="0" lang="ru-RU" sz="1600" b="1" i="0" u="none" strike="noStrike" cap="none" normalizeH="0" baseline="0">
                        <a:ln>
                          <a:noFill/>
                        </a:ln>
                        <a:solidFill>
                          <a:schemeClr val="tx1"/>
                        </a:solidFill>
                        <a:effectLst/>
                        <a:latin typeface="Arial" charset="0"/>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endParaRPr kumimoji="0" lang="ru-RU" sz="1600" b="1"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7"/>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8"/>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9"/>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10"/>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bl>
          </a:graphicData>
        </a:graphic>
      </p:graphicFrame>
      <p:sp>
        <p:nvSpPr>
          <p:cNvPr id="95344" name="AutoShape 112"/>
          <p:cNvSpPr>
            <a:spLocks noChangeArrowheads="1"/>
          </p:cNvSpPr>
          <p:nvPr/>
        </p:nvSpPr>
        <p:spPr bwMode="auto">
          <a:xfrm>
            <a:off x="6696076" y="4749801"/>
            <a:ext cx="976313" cy="485775"/>
          </a:xfrm>
          <a:prstGeom prst="rightArrow">
            <a:avLst>
              <a:gd name="adj1" fmla="val 50000"/>
              <a:gd name="adj2" fmla="val 50245"/>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ru-RU"/>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3C06C0-F629-4CBF-A031-C9049301CC7F}"/>
              </a:ext>
            </a:extLst>
          </p:cNvPr>
          <p:cNvSpPr>
            <a:spLocks noGrp="1"/>
          </p:cNvSpPr>
          <p:nvPr>
            <p:ph type="title"/>
          </p:nvPr>
        </p:nvSpPr>
        <p:spPr/>
        <p:txBody>
          <a:bodyPr/>
          <a:lstStyle/>
          <a:p>
            <a:r>
              <a:rPr lang="ru-RU" dirty="0"/>
              <a:t>Логические вентили. Инвертор</a:t>
            </a:r>
          </a:p>
        </p:txBody>
      </p:sp>
      <p:sp>
        <p:nvSpPr>
          <p:cNvPr id="3" name="Объект 2">
            <a:extLst>
              <a:ext uri="{FF2B5EF4-FFF2-40B4-BE49-F238E27FC236}">
                <a16:creationId xmlns:a16="http://schemas.microsoft.com/office/drawing/2014/main" id="{C19E058F-8AE5-480E-A113-EBAD41324E95}"/>
              </a:ext>
            </a:extLst>
          </p:cNvPr>
          <p:cNvSpPr>
            <a:spLocks noGrp="1"/>
          </p:cNvSpPr>
          <p:nvPr>
            <p:ph idx="1"/>
          </p:nvPr>
        </p:nvSpPr>
        <p:spPr>
          <a:xfrm>
            <a:off x="5196568" y="1825625"/>
            <a:ext cx="6157232" cy="4351338"/>
          </a:xfrm>
        </p:spPr>
        <p:txBody>
          <a:bodyPr/>
          <a:lstStyle/>
          <a:p>
            <a:endParaRPr lang="ru-RU" dirty="0"/>
          </a:p>
        </p:txBody>
      </p:sp>
      <p:pic>
        <p:nvPicPr>
          <p:cNvPr id="4" name="Рисунок 3">
            <a:extLst>
              <a:ext uri="{FF2B5EF4-FFF2-40B4-BE49-F238E27FC236}">
                <a16:creationId xmlns:a16="http://schemas.microsoft.com/office/drawing/2014/main" id="{28664683-1B9B-4026-BD26-E026766EA2B1}"/>
              </a:ext>
            </a:extLst>
          </p:cNvPr>
          <p:cNvPicPr/>
          <p:nvPr/>
        </p:nvPicPr>
        <p:blipFill rotWithShape="1">
          <a:blip r:embed="rId2" cstate="print">
            <a:extLst>
              <a:ext uri="{28A0092B-C50C-407E-A947-70E740481C1C}">
                <a14:useLocalDpi xmlns:a14="http://schemas.microsoft.com/office/drawing/2010/main" val="0"/>
              </a:ext>
            </a:extLst>
          </a:blip>
          <a:srcRect l="3616" t="1694" r="7519" b="5068"/>
          <a:stretch/>
        </p:blipFill>
        <p:spPr bwMode="auto">
          <a:xfrm>
            <a:off x="1377496" y="2088106"/>
            <a:ext cx="3517900" cy="34982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4749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E0EEB0-90B2-4F42-BAD2-4719CAE2255A}"/>
              </a:ext>
            </a:extLst>
          </p:cNvPr>
          <p:cNvSpPr>
            <a:spLocks noGrp="1"/>
          </p:cNvSpPr>
          <p:nvPr>
            <p:ph type="title"/>
          </p:nvPr>
        </p:nvSpPr>
        <p:spPr/>
        <p:txBody>
          <a:bodyPr/>
          <a:lstStyle/>
          <a:p>
            <a:r>
              <a:rPr lang="ru-RU" dirty="0"/>
              <a:t>Базовые логические элементы</a:t>
            </a:r>
          </a:p>
        </p:txBody>
      </p:sp>
      <p:sp>
        <p:nvSpPr>
          <p:cNvPr id="3" name="Объект 2">
            <a:extLst>
              <a:ext uri="{FF2B5EF4-FFF2-40B4-BE49-F238E27FC236}">
                <a16:creationId xmlns:a16="http://schemas.microsoft.com/office/drawing/2014/main" id="{F5D54088-AE1C-43DE-84FB-DF09A417F5F3}"/>
              </a:ext>
            </a:extLst>
          </p:cNvPr>
          <p:cNvSpPr>
            <a:spLocks noGrp="1"/>
          </p:cNvSpPr>
          <p:nvPr>
            <p:ph idx="1"/>
          </p:nvPr>
        </p:nvSpPr>
        <p:spPr>
          <a:xfrm>
            <a:off x="838200" y="4449763"/>
            <a:ext cx="10515600" cy="1727200"/>
          </a:xfrm>
        </p:spPr>
        <p:txBody>
          <a:bodyPr>
            <a:normAutofit/>
          </a:bodyPr>
          <a:lstStyle/>
          <a:p>
            <a:r>
              <a:rPr lang="ru-RU" dirty="0"/>
              <a:t>Базовые логические элементы: логическое НЕ (инвертор), логическое И, логическое ИЛИ. Верхний ряд – изображение по IEEE, нижний ряд – по ЕСКД.</a:t>
            </a:r>
          </a:p>
        </p:txBody>
      </p:sp>
      <p:pic>
        <p:nvPicPr>
          <p:cNvPr id="5" name="Рисунок 4" descr="Изображение%20вентилей">
            <a:extLst>
              <a:ext uri="{FF2B5EF4-FFF2-40B4-BE49-F238E27FC236}">
                <a16:creationId xmlns:a16="http://schemas.microsoft.com/office/drawing/2014/main" id="{D187ED83-65D5-4DA4-9E61-D588D63779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57550" y="1873704"/>
            <a:ext cx="4819650" cy="2418896"/>
          </a:xfrm>
          <a:prstGeom prst="rect">
            <a:avLst/>
          </a:prstGeom>
          <a:noFill/>
          <a:ln>
            <a:noFill/>
          </a:ln>
        </p:spPr>
      </p:pic>
    </p:spTree>
    <p:extLst>
      <p:ext uri="{BB962C8B-B14F-4D97-AF65-F5344CB8AC3E}">
        <p14:creationId xmlns:p14="http://schemas.microsoft.com/office/powerpoint/2010/main" val="244095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82DB8C-E106-486D-893D-B75EC58995DD}"/>
              </a:ext>
            </a:extLst>
          </p:cNvPr>
          <p:cNvSpPr>
            <a:spLocks noGrp="1"/>
          </p:cNvSpPr>
          <p:nvPr>
            <p:ph type="title"/>
          </p:nvPr>
        </p:nvSpPr>
        <p:spPr/>
        <p:txBody>
          <a:bodyPr/>
          <a:lstStyle/>
          <a:p>
            <a:r>
              <a:rPr lang="ru-RU" dirty="0"/>
              <a:t>Вспомогательные логические элементы</a:t>
            </a:r>
          </a:p>
        </p:txBody>
      </p:sp>
      <p:sp>
        <p:nvSpPr>
          <p:cNvPr id="3" name="Объект 2">
            <a:extLst>
              <a:ext uri="{FF2B5EF4-FFF2-40B4-BE49-F238E27FC236}">
                <a16:creationId xmlns:a16="http://schemas.microsoft.com/office/drawing/2014/main" id="{F33D1251-5469-41A5-92D4-1C562302DEF2}"/>
              </a:ext>
            </a:extLst>
          </p:cNvPr>
          <p:cNvSpPr>
            <a:spLocks noGrp="1"/>
          </p:cNvSpPr>
          <p:nvPr>
            <p:ph idx="1"/>
          </p:nvPr>
        </p:nvSpPr>
        <p:spPr>
          <a:xfrm>
            <a:off x="838200" y="4914899"/>
            <a:ext cx="10515600" cy="1262063"/>
          </a:xfrm>
        </p:spPr>
        <p:txBody>
          <a:bodyPr/>
          <a:lstStyle/>
          <a:p>
            <a:r>
              <a:rPr lang="ru-RU" dirty="0"/>
              <a:t>Вспомогательные логические элементы: ИСКЛЮЧАЩЕЕ ИЛИ, И-НЕ, ИЛИ-НЕ. Верхний ряд – изображение по IEEE, нижний ряд – по ЕСКД.</a:t>
            </a:r>
          </a:p>
        </p:txBody>
      </p:sp>
      <p:pic>
        <p:nvPicPr>
          <p:cNvPr id="4" name="Рисунок 3" descr="Изображение%20вентилей%202">
            <a:extLst>
              <a:ext uri="{FF2B5EF4-FFF2-40B4-BE49-F238E27FC236}">
                <a16:creationId xmlns:a16="http://schemas.microsoft.com/office/drawing/2014/main" id="{0A6C478A-49B5-4F17-9659-BCC25CC816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53493" y="2028825"/>
            <a:ext cx="4623707" cy="2212975"/>
          </a:xfrm>
          <a:prstGeom prst="rect">
            <a:avLst/>
          </a:prstGeom>
          <a:noFill/>
          <a:ln>
            <a:noFill/>
          </a:ln>
        </p:spPr>
      </p:pic>
    </p:spTree>
    <p:extLst>
      <p:ext uri="{BB962C8B-B14F-4D97-AF65-F5344CB8AC3E}">
        <p14:creationId xmlns:p14="http://schemas.microsoft.com/office/powerpoint/2010/main" val="192081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5B9268-A1A8-4270-ABD3-2EEA6650EDEF}"/>
              </a:ext>
            </a:extLst>
          </p:cNvPr>
          <p:cNvSpPr>
            <a:spLocks noGrp="1"/>
          </p:cNvSpPr>
          <p:nvPr>
            <p:ph type="title"/>
          </p:nvPr>
        </p:nvSpPr>
        <p:spPr/>
        <p:txBody>
          <a:bodyPr/>
          <a:lstStyle/>
          <a:p>
            <a:r>
              <a:rPr lang="ru-RU" dirty="0"/>
              <a:t>Базис Шеффера (2И-НЕ)</a:t>
            </a:r>
          </a:p>
        </p:txBody>
      </p:sp>
      <p:sp>
        <p:nvSpPr>
          <p:cNvPr id="3" name="Объект 2">
            <a:extLst>
              <a:ext uri="{FF2B5EF4-FFF2-40B4-BE49-F238E27FC236}">
                <a16:creationId xmlns:a16="http://schemas.microsoft.com/office/drawing/2014/main" id="{140DF6DD-514E-46CE-A10C-0FD7EA4CE757}"/>
              </a:ext>
            </a:extLst>
          </p:cNvPr>
          <p:cNvSpPr>
            <a:spLocks noGrp="1"/>
          </p:cNvSpPr>
          <p:nvPr>
            <p:ph idx="1"/>
          </p:nvPr>
        </p:nvSpPr>
        <p:spPr/>
        <p:txBody>
          <a:bodyPr/>
          <a:lstStyle/>
          <a:p>
            <a:r>
              <a:rPr lang="ru-RU" dirty="0"/>
              <a:t>Таблицы истинности для элемента 2И-НЕ с инвертированными входами.</a:t>
            </a:r>
          </a:p>
          <a:p>
            <a:r>
              <a:rPr lang="ru-RU" dirty="0"/>
              <a:t>Элемент 2И-НЕ с инвертированными входами (эквивалентен элементу ИЛИ)</a:t>
            </a:r>
          </a:p>
          <a:p>
            <a:pPr marL="0" indent="0">
              <a:buNone/>
            </a:pPr>
            <a:r>
              <a:rPr lang="ru-RU" dirty="0"/>
              <a:t>A	B	Q</a:t>
            </a:r>
          </a:p>
          <a:p>
            <a:pPr marL="0" indent="0">
              <a:buNone/>
            </a:pPr>
            <a:r>
              <a:rPr lang="ru-RU" dirty="0"/>
              <a:t>0 (1)	0 (1)	0</a:t>
            </a:r>
          </a:p>
          <a:p>
            <a:pPr marL="0" indent="0">
              <a:buNone/>
            </a:pPr>
            <a:r>
              <a:rPr lang="ru-RU" dirty="0"/>
              <a:t>0 (1)	1 (0)	1</a:t>
            </a:r>
          </a:p>
          <a:p>
            <a:pPr marL="0" indent="0">
              <a:buNone/>
            </a:pPr>
            <a:r>
              <a:rPr lang="ru-RU" dirty="0"/>
              <a:t>1 (0)	0 (1)	1</a:t>
            </a:r>
          </a:p>
          <a:p>
            <a:pPr marL="0" indent="0">
              <a:buNone/>
            </a:pPr>
            <a:r>
              <a:rPr lang="ru-RU" dirty="0"/>
              <a:t>1 (0)	1 (0)	1</a:t>
            </a:r>
          </a:p>
          <a:p>
            <a:endParaRPr lang="ru-RU" dirty="0"/>
          </a:p>
        </p:txBody>
      </p:sp>
    </p:spTree>
    <p:extLst>
      <p:ext uri="{BB962C8B-B14F-4D97-AF65-F5344CB8AC3E}">
        <p14:creationId xmlns:p14="http://schemas.microsoft.com/office/powerpoint/2010/main" val="375498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D0CBC3-85DD-4DB7-9588-EB9E860AA22C}"/>
              </a:ext>
            </a:extLst>
          </p:cNvPr>
          <p:cNvSpPr>
            <a:spLocks noGrp="1"/>
          </p:cNvSpPr>
          <p:nvPr>
            <p:ph type="title"/>
          </p:nvPr>
        </p:nvSpPr>
        <p:spPr/>
        <p:txBody>
          <a:bodyPr/>
          <a:lstStyle/>
          <a:p>
            <a:r>
              <a:rPr lang="ru-RU" dirty="0"/>
              <a:t>Базис Пирса</a:t>
            </a:r>
          </a:p>
        </p:txBody>
      </p:sp>
      <p:sp>
        <p:nvSpPr>
          <p:cNvPr id="3" name="Объект 2">
            <a:extLst>
              <a:ext uri="{FF2B5EF4-FFF2-40B4-BE49-F238E27FC236}">
                <a16:creationId xmlns:a16="http://schemas.microsoft.com/office/drawing/2014/main" id="{F4FF2423-AFF5-4A62-B35D-84BCA4060B20}"/>
              </a:ext>
            </a:extLst>
          </p:cNvPr>
          <p:cNvSpPr>
            <a:spLocks noGrp="1"/>
          </p:cNvSpPr>
          <p:nvPr>
            <p:ph idx="1"/>
          </p:nvPr>
        </p:nvSpPr>
        <p:spPr/>
        <p:txBody>
          <a:bodyPr/>
          <a:lstStyle/>
          <a:p>
            <a:r>
              <a:rPr lang="ru-RU" dirty="0"/>
              <a:t>Базис Пирса основан на элементе 2ИЛИ-НЕ и позволяет получить три основные логические функции по аналогичным правилам</a:t>
            </a:r>
          </a:p>
        </p:txBody>
      </p:sp>
    </p:spTree>
    <p:extLst>
      <p:ext uri="{BB962C8B-B14F-4D97-AF65-F5344CB8AC3E}">
        <p14:creationId xmlns:p14="http://schemas.microsoft.com/office/powerpoint/2010/main" val="29654381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LAPSEDTIME" val="20.91"/>
  <p:tag name="ARTICULATE_SLIDE_PAUSE" val="0"/>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959</Words>
  <Application>Microsoft Office PowerPoint</Application>
  <PresentationFormat>Широкоэкранный</PresentationFormat>
  <Paragraphs>172</Paragraphs>
  <Slides>19</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19</vt:i4>
      </vt:variant>
    </vt:vector>
  </HeadingPairs>
  <TitlesOfParts>
    <vt:vector size="24" baseType="lpstr">
      <vt:lpstr>Arial</vt:lpstr>
      <vt:lpstr>Calibri</vt:lpstr>
      <vt:lpstr>Calibri Light</vt:lpstr>
      <vt:lpstr>Courier New</vt:lpstr>
      <vt:lpstr>Тема Office</vt:lpstr>
      <vt:lpstr>Схемотехника устройств компьютерных систем</vt:lpstr>
      <vt:lpstr>Комбинационная логика</vt:lpstr>
      <vt:lpstr>Логическая ячейка</vt:lpstr>
      <vt:lpstr>Комбинационная логика реализуется в таблице истинности (LUT)</vt:lpstr>
      <vt:lpstr>Логические вентили. Инвертор</vt:lpstr>
      <vt:lpstr>Базовые логические элементы</vt:lpstr>
      <vt:lpstr>Вспомогательные логические элементы</vt:lpstr>
      <vt:lpstr>Базис Шеффера (2И-НЕ)</vt:lpstr>
      <vt:lpstr>Базис Пирса</vt:lpstr>
      <vt:lpstr>Комбинационная логика</vt:lpstr>
      <vt:lpstr>Логический генератор в ячейке FPGA</vt:lpstr>
      <vt:lpstr>Распределенная память</vt:lpstr>
      <vt:lpstr>Сдвиговый регистр</vt:lpstr>
      <vt:lpstr>Структурная схема секции FPGA Xilinx серии 7</vt:lpstr>
      <vt:lpstr>Реализация LUT на структурном уровне</vt:lpstr>
      <vt:lpstr>Сложность схемы &lt;&gt; сложности выражения</vt:lpstr>
      <vt:lpstr>Мультиплексор 16-в-1</vt:lpstr>
      <vt:lpstr>Особенности реализации логических выражений в СБИС</vt:lpstr>
      <vt:lpstr>Что делать?...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Схемотехника устройств компьютерных систем</dc:title>
  <dc:creator>Ilya Tarasov</dc:creator>
  <cp:lastModifiedBy>Ilya Tarasov</cp:lastModifiedBy>
  <cp:revision>35</cp:revision>
  <dcterms:created xsi:type="dcterms:W3CDTF">2021-09-05T18:58:25Z</dcterms:created>
  <dcterms:modified xsi:type="dcterms:W3CDTF">2021-09-27T11:24:12Z</dcterms:modified>
</cp:coreProperties>
</file>