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54" r:id="rId4"/>
    <p:sldId id="361" r:id="rId5"/>
    <p:sldId id="370" r:id="rId6"/>
    <p:sldId id="349" r:id="rId7"/>
    <p:sldId id="351" r:id="rId8"/>
    <p:sldId id="359" r:id="rId9"/>
    <p:sldId id="360" r:id="rId10"/>
    <p:sldId id="352" r:id="rId11"/>
    <p:sldId id="353" r:id="rId12"/>
    <p:sldId id="362" r:id="rId13"/>
    <p:sldId id="355" r:id="rId14"/>
    <p:sldId id="371" r:id="rId15"/>
    <p:sldId id="356" r:id="rId16"/>
    <p:sldId id="363" r:id="rId17"/>
    <p:sldId id="372" r:id="rId18"/>
    <p:sldId id="364" r:id="rId19"/>
    <p:sldId id="365" r:id="rId20"/>
    <p:sldId id="373" r:id="rId21"/>
    <p:sldId id="366" r:id="rId22"/>
    <p:sldId id="374" r:id="rId23"/>
    <p:sldId id="357" r:id="rId24"/>
    <p:sldId id="368" r:id="rId25"/>
    <p:sldId id="369" r:id="rId26"/>
    <p:sldId id="358" r:id="rId27"/>
    <p:sldId id="367" r:id="rId28"/>
    <p:sldId id="348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19D24-2BFB-46F4-BAD3-F8ED0654A924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BFFE-1A12-4079-802B-16C0CC51B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37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2F991-A083-42E0-B0A6-878818CD0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90EE19-4E71-4EE0-8797-1D33FD01F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C9FF88-CBC8-4DEC-BAAF-BD9687A3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38D799-7FD1-4EC9-BF41-542859B7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584407-F220-469E-9996-A9DBA180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06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B6478-44DD-4EE5-B960-6EAE73CC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84291D-3467-4068-BF48-2542327A6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B3B26A-C4FF-4132-B547-08B72CAC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3C102E-F99F-4750-8620-6B70D699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43048C-359E-4115-AD90-7CF64EFF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5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020793A-536E-41B9-BDFA-E1796C0DE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0889A1-7172-4CCC-8E97-0FEF9ECA8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248869-D940-45BC-995E-045966EA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A84E65-8469-4AAC-80D6-027C13B7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5C398C-EDAC-4B66-8CB8-33D3B741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89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2883E-1095-4C20-9CDF-36D69CEA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A3AAD6-C6CB-4834-8D16-9BE79E82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CCC760-8FB7-443D-8096-1D13E455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81EBE8-A0F0-47D1-9E12-4F66D772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AA690D-2E98-40E8-96AD-9ABBAFE5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6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77C4B-8956-430F-81E1-75A04BEA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8D4CAF-002A-4556-B8ED-C3464BF4F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8C8D77-A141-4AEE-BCBF-2D149F96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2C11DF-C045-43C6-A476-B9DCDC68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8000CE-AF3A-44F3-B9E3-58736318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27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31749-726F-4F98-92B3-C1EF5817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7C295D-BFDE-4CB9-A501-CBBB717D0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A680A6-151F-4BEA-A08C-7FD5132C4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86F5CD-C7D6-4BA5-8259-E7E59CDE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9447AA-941D-4D0E-9DB1-BFB28027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FF10F1-7F07-40A9-BD97-795DF719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73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36000-1B41-417A-9007-E18B0A3E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6E3F4A-DACF-4613-9EB2-FC08E8E5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BDDBB2-E257-4DE8-87AB-A7E4611F4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04DDA8-7D7B-4864-B14A-C0D0A2AB1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14EF0C-E07A-4F4A-A758-F89CD0C8A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21B68DF-7B08-4E2E-9A18-55328D65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B8F4FF-8551-4C05-B887-459872B6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5BE88A8-8CA3-4578-B4F2-52AD5E0C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8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89FAD-0E9D-4A15-9A07-A9ED52B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7ED7FD-1E25-45BF-A6FF-511C3404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992BF7-D0FF-4F36-9946-B5CEE777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C4A5424-530D-497A-BBC5-84763A6F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94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8935B85-9E47-4BF5-B138-CB1EC697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1DE2494-B94C-40D7-91DB-57874DCA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5CF5CA-B502-4568-9826-089A4F42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66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79DBA-957B-4B3D-A342-51808C22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34C834-D8F9-4E0B-924F-AECFFA42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9B23D4-AF02-46FB-AD9C-9B97CFA8F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5312C0-2598-4BA9-B78F-A5FECBFA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134847-17FB-4F06-8A2B-0A12715B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57C1C6-0CA3-4659-B597-C6E9235E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38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9C034-905C-402E-A55E-F99AACAB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D5EF11-ACDE-4226-A0C4-C65AAFBA5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945454-4FB5-4520-85D4-5085AB4AF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9026B5-2463-4333-B246-5CB958A5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772D-8D8C-4271-91DC-380589CB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CF67D5-801E-424F-8940-0FC02EFD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22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A490F-D69A-4184-B5E8-D81E5D7C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58552A-761D-463A-8AA2-EBC62B6F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5BF88B-A150-4DC1-A65F-4FB75E7F3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73FBB-4924-4630-8E4D-86219B750398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27505-612F-40CD-A79D-E9B959D2B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75A9FC-E36C-4D47-8A58-0D0DA39AA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35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8EDF2-1BDA-4129-84ED-213C25084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Схемотехника устройств компьютерных систем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0455E5-96D4-474C-9CF6-71E123D86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5.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Реализация основных арифметических функций.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804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610F0-C1B8-41E4-867F-644DD04F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Вычитание.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E89CDB-79AF-418F-88B1-BE47B387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Вычитание также использует цепи ускоренного переноса</a:t>
            </a:r>
          </a:p>
          <a:p>
            <a:r>
              <a:rPr lang="ru-RU" dirty="0"/>
              <a:t>Рекомендация аналогичная – использовать выражение вида </a:t>
            </a:r>
            <a:r>
              <a:rPr lang="en-US" dirty="0"/>
              <a:t>a – b</a:t>
            </a:r>
            <a:r>
              <a:rPr lang="ru-RU" dirty="0"/>
              <a:t>, рассчитывая на применение цепей ускоренного переноса</a:t>
            </a:r>
          </a:p>
        </p:txBody>
      </p:sp>
    </p:spTree>
    <p:extLst>
      <p:ext uri="{BB962C8B-B14F-4D97-AF65-F5344CB8AC3E}">
        <p14:creationId xmlns:p14="http://schemas.microsoft.com/office/powerpoint/2010/main" val="8821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8DB2B-07A1-4E1D-8C6D-B899AAD7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Смена знака.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E63991-8E38-4E40-9238-FE64F5F5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знаковом представлении для смена знака достаточно сменить старший разряд.</a:t>
            </a:r>
          </a:p>
          <a:p>
            <a:r>
              <a:rPr lang="ru-RU" dirty="0"/>
              <a:t>В дополнительной двоичной арифметике:</a:t>
            </a:r>
          </a:p>
          <a:p>
            <a:pPr lvl="1"/>
            <a:r>
              <a:rPr lang="ru-RU" dirty="0"/>
              <a:t>Инвертируем все разряды</a:t>
            </a:r>
          </a:p>
          <a:p>
            <a:pPr lvl="1"/>
            <a:r>
              <a:rPr lang="ru-RU" dirty="0"/>
              <a:t>Добавляем 1</a:t>
            </a:r>
          </a:p>
          <a:p>
            <a:pPr lvl="1"/>
            <a:r>
              <a:rPr lang="ru-RU" dirty="0"/>
              <a:t>Проверка: </a:t>
            </a:r>
            <a:endParaRPr lang="en-US" dirty="0"/>
          </a:p>
          <a:p>
            <a:pPr lvl="2"/>
            <a:r>
              <a:rPr lang="ru-RU" dirty="0"/>
              <a:t>11111111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ru-RU" dirty="0">
                <a:cs typeface="Times New Roman" panose="02020603050405020304" pitchFamily="18" charset="0"/>
              </a:rPr>
              <a:t>00000000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dirty="0">
                <a:cs typeface="Times New Roman" panose="02020603050405020304" pitchFamily="18" charset="0"/>
              </a:rPr>
              <a:t> 00000001</a:t>
            </a:r>
          </a:p>
          <a:p>
            <a:pPr lvl="2"/>
            <a:r>
              <a:rPr lang="en-US" dirty="0">
                <a:cs typeface="Times New Roman" panose="02020603050405020304" pitchFamily="18" charset="0"/>
              </a:rPr>
              <a:t>00000001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ru-RU" dirty="0"/>
              <a:t>1111111</a:t>
            </a:r>
            <a:r>
              <a:rPr lang="en-US" dirty="0"/>
              <a:t>0</a:t>
            </a:r>
            <a:r>
              <a:rPr lang="ru-RU" dirty="0"/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/>
              <a:t>11111111</a:t>
            </a:r>
            <a:endParaRPr lang="en-US" dirty="0"/>
          </a:p>
          <a:p>
            <a:r>
              <a:rPr lang="ru-RU" dirty="0"/>
              <a:t>В ПЛИС операции сложения и вычитания над одинаковыми операндами синтезатор может объединить в один компонент </a:t>
            </a:r>
            <a:r>
              <a:rPr lang="en-US" dirty="0"/>
              <a:t>adder/subtractor</a:t>
            </a:r>
            <a:r>
              <a:rPr lang="ru-RU" dirty="0"/>
              <a:t> (проверяется в отчете синтезатора)</a:t>
            </a:r>
          </a:p>
        </p:txBody>
      </p:sp>
    </p:spTree>
    <p:extLst>
      <p:ext uri="{BB962C8B-B14F-4D97-AF65-F5344CB8AC3E}">
        <p14:creationId xmlns:p14="http://schemas.microsoft.com/office/powerpoint/2010/main" val="425395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AD40F-179B-42FB-BB3A-45C39679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ABA4B1-3181-4489-8257-792C5A29A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904" y="1825625"/>
            <a:ext cx="6736895" cy="4351338"/>
          </a:xfrm>
        </p:spPr>
        <p:txBody>
          <a:bodyPr/>
          <a:lstStyle/>
          <a:p>
            <a:r>
              <a:rPr lang="ru-RU" dirty="0"/>
              <a:t>Прямая реализация умножения воспроизводит умножение в столбик – сочетания сдвигов и сложений</a:t>
            </a:r>
          </a:p>
          <a:p>
            <a:r>
              <a:rPr lang="ru-RU" dirty="0"/>
              <a:t>Промежуточные суммы – результаты умножения на 1 (элемент И)</a:t>
            </a:r>
          </a:p>
          <a:p>
            <a:r>
              <a:rPr lang="ru-RU" dirty="0"/>
              <a:t>Образующаяся структура – «дерево сумматоров» (</a:t>
            </a:r>
            <a:r>
              <a:rPr lang="en-US" dirty="0"/>
              <a:t>adder tree)</a:t>
            </a:r>
            <a:endParaRPr lang="ru-RU" dirty="0"/>
          </a:p>
          <a:p>
            <a:pPr lvl="1"/>
            <a:r>
              <a:rPr lang="ru-RU" dirty="0"/>
              <a:t>Сложно для оптимальной реализации в СБИС</a:t>
            </a:r>
          </a:p>
          <a:p>
            <a:pPr lvl="1"/>
            <a:r>
              <a:rPr lang="ru-RU" dirty="0"/>
              <a:t>В ПЛИС – аппаратный компонент </a:t>
            </a:r>
            <a:r>
              <a:rPr lang="en-US" dirty="0"/>
              <a:t>DSP48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CD13BD-1FFD-439A-8D98-FB5A1F8F6BD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7" y="3839483"/>
            <a:ext cx="3956050" cy="24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58E1F3-D889-4A45-A87A-84BB673E514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" y="1825625"/>
            <a:ext cx="1474470" cy="1736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708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67F32-4EEC-4FCF-A391-106D5C5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Умножение.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EB637-892B-4A14-BB0B-CDC09C50E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36" y="1825625"/>
            <a:ext cx="10676164" cy="4351338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некоторых случаях требуется использовать умножение на константу</a:t>
            </a:r>
            <a:endParaRPr lang="ru-RU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4 +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2;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 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shl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2) + 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shl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1);</a:t>
            </a:r>
          </a:p>
          <a:p>
            <a:r>
              <a:rPr lang="ru-RU" dirty="0"/>
              <a:t>Реализация сдвигами и сложениями может оказаться более экономной</a:t>
            </a:r>
          </a:p>
        </p:txBody>
      </p:sp>
    </p:spTree>
    <p:extLst>
      <p:ext uri="{BB962C8B-B14F-4D97-AF65-F5344CB8AC3E}">
        <p14:creationId xmlns:p14="http://schemas.microsoft.com/office/powerpoint/2010/main" val="349639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1A1FA-951C-4E7F-9771-BC234515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 </a:t>
            </a:r>
            <a:r>
              <a:rPr lang="en-US" dirty="0"/>
              <a:t>DSP48</a:t>
            </a:r>
            <a:r>
              <a:rPr lang="ru-RU" dirty="0"/>
              <a:t> в ПЛИС </a:t>
            </a:r>
            <a:r>
              <a:rPr lang="en-US" dirty="0"/>
              <a:t>Xilinx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16974D-4265-4DA6-8AB4-6077745C7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8118" y="1825625"/>
            <a:ext cx="5185682" cy="4351338"/>
          </a:xfrm>
        </p:spPr>
        <p:txBody>
          <a:bodyPr/>
          <a:lstStyle/>
          <a:p>
            <a:r>
              <a:rPr lang="ru-RU" dirty="0"/>
              <a:t>Умножение</a:t>
            </a:r>
          </a:p>
          <a:p>
            <a:r>
              <a:rPr lang="ru-RU" dirty="0"/>
              <a:t>Умножение с накоплением</a:t>
            </a:r>
          </a:p>
          <a:p>
            <a:r>
              <a:rPr lang="ru-RU" dirty="0"/>
              <a:t>Применение компонента происходит автоматически, по мере использования оператора умножения</a:t>
            </a:r>
          </a:p>
          <a:p>
            <a:r>
              <a:rPr lang="ru-RU" dirty="0"/>
              <a:t>4 – 14288 в разных ПЛИС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963E36-84B4-4FDA-9F77-1A70E17F58B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1" y="1825625"/>
            <a:ext cx="5082358" cy="24146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298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91CBD-EA2C-4B39-9E45-4BBCFD27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Деление.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E2C45F-00E9-4906-93AD-2BCE92E88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621" y="1825625"/>
            <a:ext cx="8341179" cy="4351338"/>
          </a:xfrm>
        </p:spPr>
        <p:txBody>
          <a:bodyPr/>
          <a:lstStyle/>
          <a:p>
            <a:r>
              <a:rPr lang="ru-RU" dirty="0"/>
              <a:t>Деление в столбик сложно воспроизвести за один такт</a:t>
            </a:r>
          </a:p>
          <a:p>
            <a:r>
              <a:rPr lang="ru-RU" dirty="0"/>
              <a:t>Многие процессоры реализуют целочисленное деление по схеме «один бит результата за один такт»</a:t>
            </a:r>
          </a:p>
          <a:p>
            <a:r>
              <a:rPr lang="ru-RU" dirty="0"/>
              <a:t>Основа для реализации – последовательные операции «вычитание со сдвигом»</a:t>
            </a:r>
          </a:p>
          <a:p>
            <a:r>
              <a:rPr lang="ru-RU" dirty="0"/>
              <a:t>Деление на целые степени двойки реализуется сдвигом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AEEDCB-971F-4916-AF38-E8971AD1BA9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25" y="1915205"/>
            <a:ext cx="1903730" cy="204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912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957FD1-2379-4331-866B-83CA002F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AB0A49-6047-4C2D-A5C6-0A14E063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582" y="1825625"/>
            <a:ext cx="6206218" cy="4351338"/>
          </a:xfrm>
        </p:spPr>
        <p:txBody>
          <a:bodyPr/>
          <a:lstStyle/>
          <a:p>
            <a:r>
              <a:rPr lang="en-US" dirty="0"/>
              <a:t>IP</a:t>
            </a:r>
            <a:r>
              <a:rPr lang="ru-RU" dirty="0"/>
              <a:t>-ядро </a:t>
            </a:r>
            <a:r>
              <a:rPr lang="en-US" dirty="0"/>
              <a:t>Divider Generator</a:t>
            </a:r>
            <a:r>
              <a:rPr lang="ru-RU" dirty="0"/>
              <a:t> генерирует </a:t>
            </a:r>
            <a:r>
              <a:rPr lang="en-US" dirty="0"/>
              <a:t>HDL</a:t>
            </a:r>
            <a:r>
              <a:rPr lang="ru-RU" dirty="0"/>
              <a:t>-представление для модуля, реализующего деление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F84CB2-10E6-487B-B94B-B38BB7F3DB09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6230"/>
            <a:ext cx="3959860" cy="4309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304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743FE-35FC-4BFB-9427-753DB125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Числа с фиксированной точкой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6776F5-2E76-40E2-8A37-AD9995D2D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Веса разрядов могут быть не только 1, 2, 4, 8, но и ½, ¼, 1/8 и т.д.</a:t>
            </a:r>
          </a:p>
          <a:p>
            <a:r>
              <a:rPr lang="ru-RU" dirty="0"/>
              <a:t>Можно представить положение двоичной точки в определенном месте записи числа и использовать это правило при интерпретации результата</a:t>
            </a:r>
          </a:p>
          <a:p>
            <a:r>
              <a:rPr lang="ru-RU" dirty="0"/>
              <a:t>При сложении и вычитании нет никакой разницы с целочисленным представлением</a:t>
            </a:r>
          </a:p>
          <a:p>
            <a:r>
              <a:rPr lang="ru-RU" dirty="0"/>
              <a:t>При умножении и делении необходимо учитывать положение точки в результате</a:t>
            </a:r>
          </a:p>
          <a:p>
            <a:pPr lvl="1"/>
            <a:r>
              <a:rPr lang="ru-RU" dirty="0"/>
              <a:t>0001.0000 * 0001.0000 = 00000</a:t>
            </a:r>
            <a:r>
              <a:rPr lang="ru-RU" dirty="0">
                <a:solidFill>
                  <a:srgbClr val="00B050"/>
                </a:solidFill>
              </a:rPr>
              <a:t>0001.0000</a:t>
            </a:r>
            <a:r>
              <a:rPr lang="ru-RU" dirty="0"/>
              <a:t>0000</a:t>
            </a:r>
          </a:p>
          <a:p>
            <a:pPr lvl="1"/>
            <a:r>
              <a:rPr lang="ru-RU" dirty="0"/>
              <a:t>Формат записи такого выражения 4.4 * 4.4 = 8.8 – указывается количество разрядов до точки и после точки в операндах и результате</a:t>
            </a:r>
          </a:p>
        </p:txBody>
      </p:sp>
    </p:spTree>
    <p:extLst>
      <p:ext uri="{BB962C8B-B14F-4D97-AF65-F5344CB8AC3E}">
        <p14:creationId xmlns:p14="http://schemas.microsoft.com/office/powerpoint/2010/main" val="1847506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F1B7D-F7A1-43E7-9DA0-F798C4ED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Числа с плавающей точкой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E870EE-B623-4AD6-8CF1-49D45FAA1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6" y="1825625"/>
            <a:ext cx="6638924" cy="4351338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Можно не фиксировать положение точки, а указать, после какого разряда она находится</a:t>
            </a:r>
          </a:p>
          <a:p>
            <a:r>
              <a:rPr lang="ru-RU" dirty="0"/>
              <a:t>Значение числа – мантисса (</a:t>
            </a:r>
            <a:r>
              <a:rPr lang="en-US" dirty="0"/>
              <a:t>M)</a:t>
            </a:r>
            <a:r>
              <a:rPr lang="ru-RU" dirty="0"/>
              <a:t>, количество разрядов после точки – порядок (</a:t>
            </a:r>
            <a:r>
              <a:rPr lang="en-US" dirty="0"/>
              <a:t>E, Exponent)  M*2</a:t>
            </a:r>
            <a:r>
              <a:rPr lang="en-US" baseline="30000" dirty="0"/>
              <a:t>E</a:t>
            </a:r>
          </a:p>
          <a:p>
            <a:r>
              <a:rPr lang="ru-RU" dirty="0"/>
              <a:t>Экспонента обычно смещена, чтобы можно было передвигать точку влево и вправо. Например, для 8-разрядной экспоненты</a:t>
            </a:r>
            <a:r>
              <a:rPr lang="en-US" dirty="0"/>
              <a:t> </a:t>
            </a:r>
            <a:r>
              <a:rPr lang="ru-RU" dirty="0"/>
              <a:t>значение 127 соответствует 2</a:t>
            </a:r>
            <a:r>
              <a:rPr lang="ru-RU" baseline="30000" dirty="0"/>
              <a:t>0</a:t>
            </a:r>
          </a:p>
          <a:p>
            <a:r>
              <a:rPr lang="ru-RU" dirty="0"/>
              <a:t>Может быть разное сочетание мантисс и порядка для одного и того же числа. Например, 1*2</a:t>
            </a:r>
            <a:r>
              <a:rPr lang="ru-RU" baseline="30000" dirty="0"/>
              <a:t>1</a:t>
            </a:r>
            <a:r>
              <a:rPr lang="ru-RU" dirty="0"/>
              <a:t> или 2 *2</a:t>
            </a:r>
            <a:r>
              <a:rPr lang="ru-RU" baseline="30000" dirty="0"/>
              <a:t>0</a:t>
            </a:r>
            <a:r>
              <a:rPr lang="ru-RU" dirty="0"/>
              <a:t>. Мантисса должна быть </a:t>
            </a:r>
            <a:r>
              <a:rPr lang="ru-RU" i="1" dirty="0"/>
              <a:t>нормализована</a:t>
            </a:r>
            <a:r>
              <a:rPr lang="ru-RU" dirty="0"/>
              <a:t>, т.е. быть в диапазоне 0.5 .. 1</a:t>
            </a:r>
            <a:endParaRPr lang="ru-RU" baseline="30000" dirty="0"/>
          </a:p>
          <a:p>
            <a:pPr marL="0" indent="0">
              <a:buNone/>
            </a:pPr>
            <a:endParaRPr lang="ru-RU" baseline="30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E6B83F-B6F4-48C1-994E-B4812C089F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37" y="1907358"/>
            <a:ext cx="3959860" cy="13042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9AE3BF45-7DF1-47A5-8711-32B10F5E8A6B}"/>
              </a:ext>
            </a:extLst>
          </p:cNvPr>
          <p:cNvSpPr txBox="1">
            <a:spLocks/>
          </p:cNvSpPr>
          <p:nvPr/>
        </p:nvSpPr>
        <p:spPr>
          <a:xfrm>
            <a:off x="657226" y="3984172"/>
            <a:ext cx="3551464" cy="2228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Некоторые форматы чисел с плавающей точкой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baseline="30000" dirty="0"/>
          </a:p>
        </p:txBody>
      </p:sp>
    </p:spTree>
    <p:extLst>
      <p:ext uri="{BB962C8B-B14F-4D97-AF65-F5344CB8AC3E}">
        <p14:creationId xmlns:p14="http://schemas.microsoft.com/office/powerpoint/2010/main" val="2792209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5440A-F92B-4A80-8E39-BDECED9E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Сложение и вычитание чисел с плавающей точкой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98C09E-7CAF-43E5-B08A-A8CDC1590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032" y="3477987"/>
            <a:ext cx="10606768" cy="269897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Операция выравнивания порядков называется </a:t>
            </a:r>
            <a:r>
              <a:rPr lang="ru-RU" dirty="0" err="1"/>
              <a:t>денормализацией</a:t>
            </a:r>
            <a:endParaRPr lang="ru-RU" dirty="0"/>
          </a:p>
          <a:p>
            <a:r>
              <a:rPr lang="ru-RU" dirty="0"/>
              <a:t>Сдвигать мантиссу по одному разряду слишком долго, можно применять «устройство барабанного сдвига» (</a:t>
            </a:r>
            <a:r>
              <a:rPr lang="en-US" dirty="0"/>
              <a:t>barrel shifter)</a:t>
            </a:r>
            <a:endParaRPr lang="ru-RU" dirty="0"/>
          </a:p>
          <a:p>
            <a:r>
              <a:rPr lang="ru-RU" dirty="0"/>
              <a:t>Возможны компромиссы – </a:t>
            </a:r>
            <a:r>
              <a:rPr lang="en-US" dirty="0"/>
              <a:t>barrel shifter </a:t>
            </a:r>
            <a:r>
              <a:rPr lang="ru-RU" dirty="0"/>
              <a:t>до 4-8-16 разрядов и </a:t>
            </a:r>
            <a:r>
              <a:rPr lang="ru-RU" dirty="0" err="1"/>
              <a:t>денормализация</a:t>
            </a:r>
            <a:r>
              <a:rPr lang="ru-RU" dirty="0"/>
              <a:t> за несколько тактов (это предмет оптимизации)</a:t>
            </a:r>
          </a:p>
          <a:p>
            <a:r>
              <a:rPr lang="ru-RU" dirty="0"/>
              <a:t>После сложения может потребоваться нормализация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FD289A-30D0-49C6-828C-22583608F21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" t="199" r="268" b="15332"/>
          <a:stretch/>
        </p:blipFill>
        <p:spPr bwMode="auto">
          <a:xfrm>
            <a:off x="1172935" y="1546222"/>
            <a:ext cx="7571015" cy="17317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3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24A07-8CA9-4862-9E76-AD187FEB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437CF-6CBD-4EB2-BE88-8BFF6AD37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Сумматор и его логическая функция. Особенности описания сумматора. Цепи ускоренного переноса. Вычитание. Смена знака. Умножение. Деление. Вычисление трансцендентных функций на базе алгоритма CORDIC. Табличная реализация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2032937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7CAB4-38BA-4207-AF22-FA5E194D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Умножение и деление чисел с плавающей точкой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3170AD-7356-4165-A9CE-67DD0855D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Умножение</a:t>
            </a:r>
          </a:p>
          <a:p>
            <a:pPr lvl="1"/>
            <a:r>
              <a:rPr lang="ru-RU" dirty="0"/>
              <a:t>Умножаются мантиссы</a:t>
            </a:r>
          </a:p>
          <a:p>
            <a:pPr lvl="1"/>
            <a:r>
              <a:rPr lang="ru-RU" dirty="0"/>
              <a:t>Складываются порядки</a:t>
            </a:r>
          </a:p>
          <a:p>
            <a:pPr lvl="1"/>
            <a:r>
              <a:rPr lang="ru-RU" dirty="0"/>
              <a:t>Знак определяется по </a:t>
            </a:r>
            <a:r>
              <a:rPr lang="en-US" dirty="0" err="1"/>
              <a:t>xor</a:t>
            </a:r>
            <a:endParaRPr lang="ru-RU" dirty="0"/>
          </a:p>
          <a:p>
            <a:r>
              <a:rPr lang="ru-RU" dirty="0"/>
              <a:t>Деление</a:t>
            </a:r>
          </a:p>
          <a:p>
            <a:pPr lvl="1"/>
            <a:r>
              <a:rPr lang="ru-RU" dirty="0"/>
              <a:t>Делятся мантиссы</a:t>
            </a:r>
          </a:p>
          <a:p>
            <a:pPr lvl="1"/>
            <a:r>
              <a:rPr lang="ru-RU" dirty="0"/>
              <a:t>Вычитаются порядки</a:t>
            </a:r>
          </a:p>
          <a:p>
            <a:pPr lvl="1"/>
            <a:r>
              <a:rPr lang="ru-RU" dirty="0"/>
              <a:t>Знак определяется по </a:t>
            </a:r>
            <a:r>
              <a:rPr lang="en-US" dirty="0" err="1"/>
              <a:t>xor</a:t>
            </a:r>
            <a:endParaRPr lang="ru-RU" dirty="0"/>
          </a:p>
          <a:p>
            <a:r>
              <a:rPr lang="ru-RU" dirty="0"/>
              <a:t>Умножение и деление не требует </a:t>
            </a:r>
            <a:r>
              <a:rPr lang="ru-RU" dirty="0" err="1"/>
              <a:t>денормализации</a:t>
            </a:r>
            <a:r>
              <a:rPr lang="ru-RU" dirty="0"/>
              <a:t>, однако мантисса результата может потребовать нормализации 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876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1E5602-9F7B-4D08-9DE5-56FF1D08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</a:t>
            </a:r>
            <a:r>
              <a:rPr lang="ru-RU" dirty="0"/>
              <a:t>-ядро для операций над числами с плавающей точкой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1F0A97-711B-40FD-80F8-7595A5B31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468" y="1825625"/>
            <a:ext cx="5052332" cy="4351338"/>
          </a:xfrm>
        </p:spPr>
        <p:txBody>
          <a:bodyPr/>
          <a:lstStyle/>
          <a:p>
            <a:r>
              <a:rPr lang="en-US" dirty="0"/>
              <a:t>IP</a:t>
            </a:r>
            <a:r>
              <a:rPr lang="ru-RU" dirty="0"/>
              <a:t>-ядро генерирует вычислительные модули для выполнения различных операций</a:t>
            </a:r>
          </a:p>
          <a:p>
            <a:r>
              <a:rPr lang="ru-RU" dirty="0"/>
              <a:t>Как правило, модули выполняют операции за несколько тактов (увеличение количества тактов также увеличивает тактовую частоту)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A17D0B-BB8F-46DB-A085-533672C278F7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91652"/>
            <a:ext cx="5052332" cy="4600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7275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B9112-CDBA-491C-8362-DCC8F9B3B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388" y="365125"/>
            <a:ext cx="9545411" cy="1325563"/>
          </a:xfrm>
        </p:spPr>
        <p:txBody>
          <a:bodyPr/>
          <a:lstStyle/>
          <a:p>
            <a:r>
              <a:rPr lang="ru-RU" dirty="0"/>
              <a:t>Целые числа, числа с фиксированной точкой или числа с плавающей точкой?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DED13D-AD6C-483E-9AC8-4B61ED1B5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838" y="2001157"/>
            <a:ext cx="10516961" cy="4351338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Пример: энергия</a:t>
            </a:r>
          </a:p>
          <a:p>
            <a:pPr lvl="1"/>
            <a:r>
              <a:rPr lang="ru-RU" sz="1600" b="0" i="0" dirty="0">
                <a:solidFill>
                  <a:srgbClr val="4D5156"/>
                </a:solidFill>
                <a:effectLst/>
              </a:rPr>
              <a:t>Постоянная Планка 6,626 ⋅10</a:t>
            </a:r>
            <a:r>
              <a:rPr lang="ru-RU" sz="1600" b="0" i="0" baseline="30000" dirty="0">
                <a:solidFill>
                  <a:srgbClr val="4D5156"/>
                </a:solidFill>
                <a:effectLst/>
              </a:rPr>
              <a:t>−34</a:t>
            </a:r>
            <a:r>
              <a:rPr lang="ru-RU" sz="1600" dirty="0"/>
              <a:t> </a:t>
            </a:r>
          </a:p>
          <a:p>
            <a:pPr lvl="1"/>
            <a:r>
              <a:rPr lang="ru-RU" sz="1600" dirty="0"/>
              <a:t>Частота … 10</a:t>
            </a:r>
            <a:r>
              <a:rPr lang="ru-RU" sz="1600" baseline="30000" dirty="0">
                <a:solidFill>
                  <a:srgbClr val="4D5156"/>
                </a:solidFill>
              </a:rPr>
              <a:t>1</a:t>
            </a:r>
            <a:r>
              <a:rPr lang="ru-RU" sz="1600" b="0" i="0" baseline="30000" dirty="0">
                <a:solidFill>
                  <a:srgbClr val="4D5156"/>
                </a:solidFill>
                <a:effectLst/>
              </a:rPr>
              <a:t>4</a:t>
            </a:r>
            <a:r>
              <a:rPr lang="ru-RU" sz="1600" dirty="0"/>
              <a:t> (или больше)</a:t>
            </a:r>
          </a:p>
          <a:p>
            <a:pPr lvl="1"/>
            <a:r>
              <a:rPr lang="ru-RU" sz="1600" dirty="0"/>
              <a:t>50 десятичных порядков – приблизительно 170 двоичных разрядов</a:t>
            </a:r>
          </a:p>
          <a:p>
            <a:pPr lvl="1"/>
            <a:r>
              <a:rPr lang="ru-RU" sz="1600" dirty="0"/>
              <a:t>Для таких вычислений нецелесообразно выбирать «квант» и представлять все данные в виде этих квантов</a:t>
            </a:r>
          </a:p>
          <a:p>
            <a:pPr lvl="1"/>
            <a:r>
              <a:rPr lang="ru-RU" sz="1600" dirty="0"/>
              <a:t>Многие физические процессы требуют для расчетов плавающую точку. Смысл требования – адекватное представление чисел с сильно отличающимся порядком.</a:t>
            </a:r>
          </a:p>
          <a:p>
            <a:r>
              <a:rPr lang="ru-RU" sz="2000" dirty="0"/>
              <a:t>Если динамический диапазон (т.е. </a:t>
            </a:r>
            <a:r>
              <a:rPr lang="en-US" sz="2000" dirty="0" err="1"/>
              <a:t>Xmax</a:t>
            </a:r>
            <a:r>
              <a:rPr lang="en-US" sz="2000" dirty="0"/>
              <a:t>/</a:t>
            </a:r>
            <a:r>
              <a:rPr lang="en-US" sz="2000" dirty="0" err="1"/>
              <a:t>Xmin</a:t>
            </a:r>
            <a:r>
              <a:rPr lang="en-US" sz="2000" dirty="0"/>
              <a:t>) </a:t>
            </a:r>
            <a:r>
              <a:rPr lang="ru-RU" sz="2000" dirty="0"/>
              <a:t>относительно невелик, целесообразно использовать целочисленный формат или формат с фиксированной точкой</a:t>
            </a:r>
          </a:p>
          <a:p>
            <a:r>
              <a:rPr lang="ru-RU" sz="2000" dirty="0"/>
              <a:t>Можно также принять единицу измерения в виде небольшого числа (например, 0,001) и вести расчеты в этих единицах с целочисленными данными</a:t>
            </a:r>
          </a:p>
          <a:p>
            <a:r>
              <a:rPr lang="ru-RU" sz="2000" dirty="0"/>
              <a:t>Цифровая обработка сигналов часто использует целочисленное представление (блоки </a:t>
            </a:r>
            <a:r>
              <a:rPr lang="en-US" sz="2000" dirty="0"/>
              <a:t>DSP)</a:t>
            </a:r>
            <a:endParaRPr lang="ru-RU" sz="2000" dirty="0"/>
          </a:p>
          <a:p>
            <a:r>
              <a:rPr lang="ru-RU" sz="2000" dirty="0"/>
              <a:t>Одна из тенденций – целочисленные данные с АЦП и коэффициенты фильтров в формате с плавающей точкой</a:t>
            </a:r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ED93C2-6E08-4886-B260-36401D37D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465" y="2001157"/>
            <a:ext cx="990600" cy="3143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61F3BB-4482-4CA1-8A90-44769E0DB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19" y="166849"/>
            <a:ext cx="1590006" cy="172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03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DC37E-510C-4731-87D7-03ADC4A9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CORDIC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D80B6F-DA16-416C-B611-704180418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2217" y="1253218"/>
            <a:ext cx="6960053" cy="492374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 =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φ) =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 α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∙ 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φ –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 α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∙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φ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 =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φ) =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 α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∙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φ +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 α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∙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φ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Вынесем за скобку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φ: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 =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φ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∙  1 –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∙ 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φ)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y’ = cos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φ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(y  ∙ 1 + x  ∙ 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φ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Последовательные повороты на углы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, где </a:t>
            </a:r>
            <a:r>
              <a:rPr lang="en-US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tg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φ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= 2^n (1/2, ¼, 1/8…) 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приведут к тому, что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x, y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будут соответствовать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cos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φ,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sin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φ</a:t>
            </a:r>
            <a:endParaRPr lang="en-US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Потребуется коррекция, поскольку при каждом повороте за скобку выносился множитель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cos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φ</a:t>
            </a:r>
            <a:r>
              <a:rPr lang="en-US" sz="18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коррекция однократная и может быть учтена заранее, выбором вектора большей длины)</a:t>
            </a:r>
            <a:endParaRPr lang="ru-RU" sz="18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68FF75-F548-417D-B583-AABFEFEF9F5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5" y="1825625"/>
            <a:ext cx="3959860" cy="3240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141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14F9E-3D9D-4660-8B40-DB4CB0B9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</a:t>
            </a:r>
            <a:r>
              <a:rPr lang="ru-RU" dirty="0"/>
              <a:t>-ядро </a:t>
            </a:r>
            <a:r>
              <a:rPr lang="en-US" dirty="0"/>
              <a:t>CORDIC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3ADA83-3E0E-4110-8393-0F18981C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690688"/>
            <a:ext cx="4953000" cy="44862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IP</a:t>
            </a:r>
            <a:r>
              <a:rPr lang="ru-RU" dirty="0"/>
              <a:t>-ядро позволяет создавать генераторы для различных вариантов трансцендентных функций</a:t>
            </a:r>
          </a:p>
          <a:p>
            <a:r>
              <a:rPr lang="ru-RU" dirty="0"/>
              <a:t>Вычисления по принципу «один бит за один такт»</a:t>
            </a:r>
          </a:p>
          <a:p>
            <a:r>
              <a:rPr lang="ru-RU" dirty="0"/>
              <a:t>Возможен конвейерный или последовательный режим</a:t>
            </a:r>
          </a:p>
          <a:p>
            <a:r>
              <a:rPr lang="ru-RU" dirty="0"/>
              <a:t>Ядро занимает относительно много места в ПЛИС (3600/700 ячеек в конвейерном/последовательном режиме для 32-разрядных данных)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10CC39-6BD7-4CB8-9E23-E824A7380956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769155"/>
            <a:ext cx="5664654" cy="4292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463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BCFB9-50E4-4755-B487-A27F942C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использования </a:t>
            </a:r>
            <a:r>
              <a:rPr lang="en-US" dirty="0"/>
              <a:t>CORDIC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12863C-36E7-47D3-8B06-CECE2EEA8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= (e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e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/ 2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= (e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e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/ 2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Сложив левые и правые части этих уравнений, получаем: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+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= e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–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= e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–x</a:t>
            </a:r>
            <a:endParaRPr lang="ru-RU" sz="1800" baseline="30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Аргумент такой функции ограничен, поскольку конец вектора должен двигаться по гиперболической кривой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ru-RU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ru-RU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1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3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AF301-F5BF-4913-81EC-5B90F135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Табличная реализация функций.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38EC97-381B-4260-8274-AB2A3CCB8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Функция может быть представлена:</a:t>
            </a:r>
          </a:p>
          <a:p>
            <a:pPr lvl="1"/>
            <a:r>
              <a:rPr lang="ru-RU" dirty="0"/>
              <a:t>Выражением</a:t>
            </a:r>
          </a:p>
          <a:p>
            <a:pPr lvl="1"/>
            <a:r>
              <a:rPr lang="ru-RU" dirty="0"/>
              <a:t>Графиком</a:t>
            </a:r>
          </a:p>
          <a:p>
            <a:pPr lvl="1"/>
            <a:r>
              <a:rPr lang="ru-RU" dirty="0"/>
              <a:t>Таблицей</a:t>
            </a:r>
          </a:p>
          <a:p>
            <a:r>
              <a:rPr lang="ru-RU" dirty="0"/>
              <a:t>Графическое представление в цифровой электронике весьма сомнительно</a:t>
            </a:r>
          </a:p>
          <a:p>
            <a:r>
              <a:rPr lang="ru-RU" dirty="0"/>
              <a:t>Если разрядность аргумента невелика, таблица может быть наилучшим вариантом</a:t>
            </a:r>
          </a:p>
          <a:p>
            <a:pPr lvl="1"/>
            <a:r>
              <a:rPr lang="ru-RU" dirty="0"/>
              <a:t>100! = </a:t>
            </a:r>
            <a:r>
              <a:rPr lang="en-US" dirty="0"/>
              <a:t>9,3326e+157</a:t>
            </a:r>
            <a:r>
              <a:rPr lang="ru-RU" dirty="0"/>
              <a:t>, потребует 100 циклов и умножителя с разрядностью </a:t>
            </a:r>
            <a:r>
              <a:rPr lang="en-US" dirty="0"/>
              <a:t>&gt;530 </a:t>
            </a:r>
            <a:r>
              <a:rPr lang="ru-RU" dirty="0"/>
              <a:t>бит</a:t>
            </a:r>
          </a:p>
          <a:p>
            <a:pPr lvl="1"/>
            <a:r>
              <a:rPr lang="ru-RU" dirty="0"/>
              <a:t>Альтернатива - таблица на 100 значений факториала</a:t>
            </a:r>
          </a:p>
          <a:p>
            <a:pPr lvl="1"/>
            <a:r>
              <a:rPr lang="ru-RU" dirty="0"/>
              <a:t>Перемножение 4-разрядных чисел дает 2</a:t>
            </a:r>
            <a:r>
              <a:rPr lang="en-US" dirty="0"/>
              <a:t>^8</a:t>
            </a:r>
            <a:r>
              <a:rPr lang="ru-RU" dirty="0"/>
              <a:t> = 256 вариантов сочетаний операндов, вычисление может быть заменено таблицей</a:t>
            </a:r>
          </a:p>
        </p:txBody>
      </p:sp>
    </p:spTree>
    <p:extLst>
      <p:ext uri="{BB962C8B-B14F-4D97-AF65-F5344CB8AC3E}">
        <p14:creationId xmlns:p14="http://schemas.microsoft.com/office/powerpoint/2010/main" val="703676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B9757-0F9A-4675-9BE1-BA6FD2DB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функций </a:t>
            </a:r>
            <a:r>
              <a:rPr lang="en-US" dirty="0"/>
              <a:t>sin, cos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E7341A-84AD-46A3-B965-0FED530EB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 α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∙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 β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 α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∙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 β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 α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∙ 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 β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 α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∙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 β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/>
              <a:t>Если задать таблицу «грубых» значений (0..90 с шагом в 1 градус) и таблицу «точных» значений (0..1 с шагом… ? ), то можно разложить любой угол на сумму «грубого» и «точного»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5337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8905D-49F2-4DFF-B0A8-12B509BC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614" y="365125"/>
            <a:ext cx="6690632" cy="1325563"/>
          </a:xfrm>
        </p:spPr>
        <p:txBody>
          <a:bodyPr/>
          <a:lstStyle/>
          <a:p>
            <a:r>
              <a:rPr lang="ru-RU" dirty="0"/>
              <a:t>Что делать?...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EBFAA6-45CF-41EF-A78E-6C2B3D082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36" y="2029732"/>
            <a:ext cx="10447564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Сумматоры и </a:t>
            </a:r>
            <a:r>
              <a:rPr lang="ru-RU" dirty="0" err="1"/>
              <a:t>вычитатели</a:t>
            </a:r>
            <a:r>
              <a:rPr lang="ru-RU" dirty="0"/>
              <a:t> синтезируются автоматически</a:t>
            </a:r>
          </a:p>
          <a:p>
            <a:pPr lvl="1"/>
            <a:r>
              <a:rPr lang="en-US" dirty="0"/>
              <a:t>C &lt;= a + b; </a:t>
            </a:r>
            <a:endParaRPr lang="ru-RU" dirty="0"/>
          </a:p>
          <a:p>
            <a:pPr lvl="1"/>
            <a:r>
              <a:rPr lang="en-US" dirty="0"/>
              <a:t>C &lt;= a – b</a:t>
            </a:r>
            <a:r>
              <a:rPr lang="ru-RU" dirty="0"/>
              <a:t> 	(проверяем, что применены </a:t>
            </a:r>
            <a:r>
              <a:rPr lang="en-US" dirty="0"/>
              <a:t>fast carry chain </a:t>
            </a:r>
            <a:r>
              <a:rPr lang="ru-RU" dirty="0"/>
              <a:t>в ПЛИС)</a:t>
            </a:r>
          </a:p>
          <a:p>
            <a:r>
              <a:rPr lang="ru-RU" dirty="0"/>
              <a:t>Умножение – это аппаратный компонент в ПЛИС</a:t>
            </a:r>
          </a:p>
          <a:p>
            <a:pPr lvl="1"/>
            <a:r>
              <a:rPr lang="en-US" dirty="0"/>
              <a:t>C &lt;= a * b; </a:t>
            </a:r>
            <a:endParaRPr lang="ru-RU" dirty="0"/>
          </a:p>
          <a:p>
            <a:pPr lvl="1"/>
            <a:r>
              <a:rPr lang="en-US" dirty="0"/>
              <a:t>Sum &lt;= Sum + K * x</a:t>
            </a:r>
            <a:r>
              <a:rPr lang="ru-RU" dirty="0"/>
              <a:t>;</a:t>
            </a:r>
            <a:r>
              <a:rPr lang="en-US" dirty="0"/>
              <a:t> </a:t>
            </a:r>
            <a:r>
              <a:rPr lang="ru-RU" dirty="0"/>
              <a:t>(проверяем, что применены блоки </a:t>
            </a:r>
            <a:r>
              <a:rPr lang="en-US" dirty="0"/>
              <a:t>DSP)</a:t>
            </a:r>
            <a:endParaRPr lang="ru-RU" dirty="0"/>
          </a:p>
          <a:p>
            <a:r>
              <a:rPr lang="ru-RU" dirty="0"/>
              <a:t>Деление – </a:t>
            </a:r>
            <a:r>
              <a:rPr lang="en-US" dirty="0"/>
              <a:t>IP</a:t>
            </a:r>
            <a:r>
              <a:rPr lang="ru-RU" dirty="0"/>
              <a:t>-ядро, несколько тактов</a:t>
            </a:r>
          </a:p>
          <a:p>
            <a:r>
              <a:rPr lang="ru-RU" dirty="0"/>
              <a:t>Плавающая точка – </a:t>
            </a:r>
            <a:r>
              <a:rPr lang="en-US" dirty="0"/>
              <a:t>IP</a:t>
            </a:r>
            <a:r>
              <a:rPr lang="ru-RU" dirty="0"/>
              <a:t>-ядро, несколько тактов</a:t>
            </a:r>
          </a:p>
          <a:p>
            <a:r>
              <a:rPr lang="en-US" dirty="0"/>
              <a:t>Sin/cos, </a:t>
            </a:r>
            <a:r>
              <a:rPr lang="en-US" dirty="0" err="1"/>
              <a:t>sinh</a:t>
            </a:r>
            <a:r>
              <a:rPr lang="en-US" dirty="0"/>
              <a:t>/</a:t>
            </a:r>
            <a:r>
              <a:rPr lang="en-US" dirty="0" err="1"/>
              <a:t>cosh</a:t>
            </a:r>
            <a:r>
              <a:rPr lang="en-US" dirty="0"/>
              <a:t> – IP</a:t>
            </a:r>
            <a:r>
              <a:rPr lang="ru-RU" dirty="0"/>
              <a:t>-ядро (</a:t>
            </a:r>
            <a:r>
              <a:rPr lang="en-US" dirty="0"/>
              <a:t>CORDIC)</a:t>
            </a:r>
            <a:r>
              <a:rPr lang="ru-RU" dirty="0"/>
              <a:t>, несколько тактов</a:t>
            </a:r>
          </a:p>
          <a:p>
            <a:r>
              <a:rPr lang="ru-RU" b="1" dirty="0"/>
              <a:t>Иногда вычисление можно заменить таблицей (признак – небольшая разрядность аргумента)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7C9B5-522B-48A3-8F57-A40D3DD15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87" y="212690"/>
            <a:ext cx="1590006" cy="172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6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0E065-944E-4AC9-BC6D-58E85769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представления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6D16FC-2E58-4F93-94F3-9BC25353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программировании существуют знаковые и беззнаковые числа</a:t>
            </a:r>
          </a:p>
          <a:p>
            <a:r>
              <a:rPr lang="en-US" dirty="0"/>
              <a:t>Signed char: -128..+127</a:t>
            </a:r>
          </a:p>
          <a:p>
            <a:r>
              <a:rPr lang="en-US" dirty="0"/>
              <a:t>Unsigned char: 0..+255</a:t>
            </a:r>
          </a:p>
          <a:p>
            <a:r>
              <a:rPr lang="ru-RU" dirty="0"/>
              <a:t>В памяти это одно и то же число, разница заключается в интерпретации</a:t>
            </a:r>
          </a:p>
        </p:txBody>
      </p:sp>
    </p:spTree>
    <p:extLst>
      <p:ext uri="{BB962C8B-B14F-4D97-AF65-F5344CB8AC3E}">
        <p14:creationId xmlns:p14="http://schemas.microsoft.com/office/powerpoint/2010/main" val="24286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6489AA-2C3B-4563-A437-276FE611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Дополнительная двоичная арифметика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B16D24-B8D7-4D31-8FBC-5AFB2D9D9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Рассмотрим пример: 0 – 1 = ?</a:t>
            </a:r>
          </a:p>
          <a:p>
            <a:r>
              <a:rPr lang="ru-RU" dirty="0"/>
              <a:t>Ответ -1 = 0</a:t>
            </a:r>
            <a:r>
              <a:rPr lang="en-US" dirty="0"/>
              <a:t>b11111111</a:t>
            </a:r>
          </a:p>
          <a:p>
            <a:r>
              <a:rPr lang="ru-RU" dirty="0"/>
              <a:t>Проверка: -1 + 1 = 0</a:t>
            </a:r>
          </a:p>
          <a:p>
            <a:r>
              <a:rPr lang="ru-RU" dirty="0"/>
              <a:t>Границу можно установить в любом месте диапазона, она имеет значение только при интерпретации результата:</a:t>
            </a:r>
          </a:p>
          <a:p>
            <a:pPr lvl="1"/>
            <a:r>
              <a:rPr lang="ru-RU" dirty="0"/>
              <a:t>0..+255</a:t>
            </a:r>
          </a:p>
          <a:p>
            <a:pPr lvl="1"/>
            <a:r>
              <a:rPr lang="ru-RU" dirty="0"/>
              <a:t>-128..+127  (обычно используется этот вариант)</a:t>
            </a:r>
          </a:p>
          <a:p>
            <a:pPr lvl="1"/>
            <a:r>
              <a:rPr lang="ru-RU" dirty="0"/>
              <a:t>-1..+254</a:t>
            </a:r>
          </a:p>
          <a:p>
            <a:pPr lvl="1"/>
            <a:r>
              <a:rPr lang="ru-RU" dirty="0"/>
              <a:t>…</a:t>
            </a:r>
          </a:p>
          <a:p>
            <a:r>
              <a:rPr lang="ru-RU" dirty="0"/>
              <a:t>При последовательных сложениях и вычитаниях результат будет правильным, если он не выходит за пределы диапазона (даже если промежуточный результат пересекает границу знака)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CFF767-2D19-4EE4-A9CC-ABFABA897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179" y="1283360"/>
            <a:ext cx="2578553" cy="181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1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7655C-CF08-4CFA-B04F-1D62A2AD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Знаковые числа в двоичном представлении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1DDFDE-1EA9-4F7A-B8C4-B41621561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974" y="1825625"/>
            <a:ext cx="8124825" cy="4351338"/>
          </a:xfrm>
        </p:spPr>
        <p:txBody>
          <a:bodyPr/>
          <a:lstStyle/>
          <a:p>
            <a:r>
              <a:rPr lang="ru-RU" dirty="0"/>
              <a:t>Числа с модификатором </a:t>
            </a:r>
            <a:r>
              <a:rPr lang="en-US" dirty="0"/>
              <a:t>signed</a:t>
            </a:r>
            <a:r>
              <a:rPr lang="ru-RU" dirty="0"/>
              <a:t> имеют другой формат</a:t>
            </a:r>
          </a:p>
          <a:p>
            <a:r>
              <a:rPr lang="ru-RU" dirty="0"/>
              <a:t>Такой формат удобен для умножения и деления, поскольку можно перемножить абсолютные значения, а знак результата получается операцией </a:t>
            </a:r>
            <a:r>
              <a:rPr lang="en-US" dirty="0" err="1"/>
              <a:t>xor</a:t>
            </a:r>
            <a:endParaRPr lang="ru-RU" dirty="0"/>
          </a:p>
          <a:p>
            <a:r>
              <a:rPr lang="ru-RU" dirty="0"/>
              <a:t>Для сложения и вычитания формат неудобен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32313A-0B12-4380-80B3-D893DF6C1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" t="2939" r="13516" b="2790"/>
          <a:stretch/>
        </p:blipFill>
        <p:spPr>
          <a:xfrm>
            <a:off x="385082" y="2684008"/>
            <a:ext cx="2390775" cy="785813"/>
          </a:xfrm>
          <a:prstGeom prst="rect">
            <a:avLst/>
          </a:prstGeom>
        </p:spPr>
      </p:pic>
      <p:sp>
        <p:nvSpPr>
          <p:cNvPr id="6" name="Пузырек для мыслей: облако 5">
            <a:extLst>
              <a:ext uri="{FF2B5EF4-FFF2-40B4-BE49-F238E27FC236}">
                <a16:creationId xmlns:a16="http://schemas.microsoft.com/office/drawing/2014/main" id="{18D1F74F-50F6-4B4F-9CCA-08167A2B34EB}"/>
              </a:ext>
            </a:extLst>
          </p:cNvPr>
          <p:cNvSpPr/>
          <p:nvPr/>
        </p:nvSpPr>
        <p:spPr>
          <a:xfrm>
            <a:off x="838200" y="1376589"/>
            <a:ext cx="1379765" cy="898071"/>
          </a:xfrm>
          <a:prstGeom prst="cloudCallout">
            <a:avLst>
              <a:gd name="adj1" fmla="val -52500"/>
              <a:gd name="adj2" fmla="val 11249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Знак</a:t>
            </a:r>
          </a:p>
        </p:txBody>
      </p:sp>
      <p:sp>
        <p:nvSpPr>
          <p:cNvPr id="7" name="Левая фигурная скобка 6">
            <a:extLst>
              <a:ext uri="{FF2B5EF4-FFF2-40B4-BE49-F238E27FC236}">
                <a16:creationId xmlns:a16="http://schemas.microsoft.com/office/drawing/2014/main" id="{7603EAAB-EC57-43A2-BBC1-F0F9A21C65EB}"/>
              </a:ext>
            </a:extLst>
          </p:cNvPr>
          <p:cNvSpPr/>
          <p:nvPr/>
        </p:nvSpPr>
        <p:spPr>
          <a:xfrm rot="16200000">
            <a:off x="1532845" y="2886075"/>
            <a:ext cx="369434" cy="145528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3B64A-A0E4-4FF1-B600-117371AA0991}"/>
              </a:ext>
            </a:extLst>
          </p:cNvPr>
          <p:cNvSpPr txBox="1"/>
          <p:nvPr/>
        </p:nvSpPr>
        <p:spPr>
          <a:xfrm>
            <a:off x="989920" y="3830409"/>
            <a:ext cx="181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Абсолютное значение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6A4B4-987E-4589-8514-899492CCC3D4}"/>
              </a:ext>
            </a:extLst>
          </p:cNvPr>
          <p:cNvSpPr txBox="1"/>
          <p:nvPr/>
        </p:nvSpPr>
        <p:spPr>
          <a:xfrm>
            <a:off x="661308" y="4739367"/>
            <a:ext cx="2390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Это число -1</a:t>
            </a:r>
          </a:p>
        </p:txBody>
      </p:sp>
    </p:spTree>
    <p:extLst>
      <p:ext uri="{BB962C8B-B14F-4D97-AF65-F5344CB8AC3E}">
        <p14:creationId xmlns:p14="http://schemas.microsoft.com/office/powerpoint/2010/main" val="422237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6A5E0-50E5-410E-BEF9-B6A8776A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Сумматор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9F8D8-B44D-4E28-9017-1D399D858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 + 0 = 00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 + 1 = 01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 + 0 = 01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 + 1 = 10 (1 переносится в следующий разряд)</a:t>
            </a:r>
          </a:p>
          <a:p>
            <a:endParaRPr lang="ru-RU" sz="1800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Реализация на 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HDL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top(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input [31:0] a,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input [31:0] b,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output [31:0] c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assign c = a + b;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endmodule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Символ &quot;Запрещено&quot; 3">
            <a:extLst>
              <a:ext uri="{FF2B5EF4-FFF2-40B4-BE49-F238E27FC236}">
                <a16:creationId xmlns:a16="http://schemas.microsoft.com/office/drawing/2014/main" id="{F26811D7-F432-4DFF-B722-ED2A1A07E340}"/>
              </a:ext>
            </a:extLst>
          </p:cNvPr>
          <p:cNvSpPr/>
          <p:nvPr/>
        </p:nvSpPr>
        <p:spPr>
          <a:xfrm>
            <a:off x="5935436" y="1343025"/>
            <a:ext cx="1718582" cy="156346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D0D7C-C508-4F75-91B6-DFD12B95BF1B}"/>
              </a:ext>
            </a:extLst>
          </p:cNvPr>
          <p:cNvSpPr txBox="1"/>
          <p:nvPr/>
        </p:nvSpPr>
        <p:spPr>
          <a:xfrm>
            <a:off x="7939767" y="1886715"/>
            <a:ext cx="31881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 таблицы истинности видно, что нужны вентили </a:t>
            </a:r>
            <a:r>
              <a:rPr lang="en-US" dirty="0" err="1"/>
              <a:t>xor</a:t>
            </a:r>
            <a:r>
              <a:rPr lang="ru-RU" dirty="0"/>
              <a:t> и </a:t>
            </a:r>
            <a:r>
              <a:rPr lang="en-US" dirty="0"/>
              <a:t>and</a:t>
            </a:r>
          </a:p>
          <a:p>
            <a:endParaRPr lang="ru-RU" dirty="0"/>
          </a:p>
          <a:p>
            <a:r>
              <a:rPr lang="ru-RU" dirty="0"/>
              <a:t>Реализация на базе вентилей будет неэффективна. В ПЛИС существуют аппаратные компоненты для сумматоров</a:t>
            </a:r>
          </a:p>
          <a:p>
            <a:endParaRPr lang="ru-RU" dirty="0"/>
          </a:p>
          <a:p>
            <a:r>
              <a:rPr lang="ru-RU" dirty="0"/>
              <a:t>(В СБИС по-прежнему следует обращать внимание на реализацию)</a:t>
            </a:r>
          </a:p>
        </p:txBody>
      </p:sp>
    </p:spTree>
    <p:extLst>
      <p:ext uri="{BB962C8B-B14F-4D97-AF65-F5344CB8AC3E}">
        <p14:creationId xmlns:p14="http://schemas.microsoft.com/office/powerpoint/2010/main" val="146392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87203-4156-43DA-8405-0303F99B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Цепи ускоренного переноса.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4FA015-9E37-4F7B-8547-2A827BC2E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872" y="1825625"/>
            <a:ext cx="6340928" cy="4351338"/>
          </a:xfrm>
        </p:spPr>
        <p:txBody>
          <a:bodyPr/>
          <a:lstStyle/>
          <a:p>
            <a:r>
              <a:rPr lang="ru-RU" dirty="0"/>
              <a:t>Цепь ускоренного переноса (</a:t>
            </a:r>
            <a:r>
              <a:rPr lang="en-US" dirty="0"/>
              <a:t>fast carry chain)</a:t>
            </a:r>
            <a:r>
              <a:rPr lang="ru-RU" dirty="0"/>
              <a:t> встроена в ячейки ПЛИС</a:t>
            </a:r>
          </a:p>
          <a:p>
            <a:r>
              <a:rPr lang="ru-RU" dirty="0"/>
              <a:t>Цепи применяются автоматически по мере обнаружения знаков + - в </a:t>
            </a:r>
            <a:r>
              <a:rPr lang="en-US" dirty="0"/>
              <a:t>HDL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3721D2-0C3A-4D80-B6A7-03F5924736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1" y="2070372"/>
            <a:ext cx="3952240" cy="3354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745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B0A07-7B2E-40E2-8FAE-2F34138E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 сумматора после синтеза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5A1D44-EB81-4C92-9F12-3433092AD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3439" y="1833789"/>
            <a:ext cx="3630386" cy="4351338"/>
          </a:xfrm>
        </p:spPr>
        <p:txBody>
          <a:bodyPr/>
          <a:lstStyle/>
          <a:p>
            <a:r>
              <a:rPr lang="ru-RU" dirty="0"/>
              <a:t>САПР автоматически использует </a:t>
            </a:r>
            <a:r>
              <a:rPr lang="en-US" dirty="0"/>
              <a:t>fast carry chain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DF72BB-2CB1-478C-A064-C221040D0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77" t="22493" r="22187" b="30034"/>
          <a:stretch/>
        </p:blipFill>
        <p:spPr>
          <a:xfrm>
            <a:off x="429985" y="1763485"/>
            <a:ext cx="7450871" cy="42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9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CBE75-64BC-4C5B-9646-5400F0F7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 сумматора после трассировки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109F6D-F475-4FE6-A33D-9C3A9676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390" y="1825625"/>
            <a:ext cx="3830410" cy="4351338"/>
          </a:xfrm>
        </p:spPr>
        <p:txBody>
          <a:bodyPr/>
          <a:lstStyle/>
          <a:p>
            <a:r>
              <a:rPr lang="ru-RU" dirty="0"/>
              <a:t>САПР автоматически использует </a:t>
            </a:r>
            <a:r>
              <a:rPr lang="en-US" dirty="0"/>
              <a:t>fast carry chain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7C3DC56-A19E-4FDC-8881-77DAF739D9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22" t="16188" r="892" b="14582"/>
          <a:stretch/>
        </p:blipFill>
        <p:spPr>
          <a:xfrm>
            <a:off x="355829" y="1715294"/>
            <a:ext cx="691106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236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1610</Words>
  <Application>Microsoft Office PowerPoint</Application>
  <PresentationFormat>Широкоэкранный</PresentationFormat>
  <Paragraphs>175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Times New Roman</vt:lpstr>
      <vt:lpstr>Тема Office</vt:lpstr>
      <vt:lpstr>Схемотехника устройств компьютерных систем</vt:lpstr>
      <vt:lpstr>Презентация PowerPoint</vt:lpstr>
      <vt:lpstr>Особенности представления чисел</vt:lpstr>
      <vt:lpstr>Дополнительная двоичная арифметика</vt:lpstr>
      <vt:lpstr>Знаковые числа в двоичном представлении</vt:lpstr>
      <vt:lpstr>Сумматор</vt:lpstr>
      <vt:lpstr>Цепи ускоренного переноса.</vt:lpstr>
      <vt:lpstr>Вид сумматора после синтеза</vt:lpstr>
      <vt:lpstr>Вид сумматора после трассировки</vt:lpstr>
      <vt:lpstr>Вычитание.</vt:lpstr>
      <vt:lpstr>Смена знака.</vt:lpstr>
      <vt:lpstr>Умножение</vt:lpstr>
      <vt:lpstr>Умножение.</vt:lpstr>
      <vt:lpstr>Компонент DSP48 в ПЛИС Xilinx</vt:lpstr>
      <vt:lpstr>Деление.</vt:lpstr>
      <vt:lpstr>Деление</vt:lpstr>
      <vt:lpstr>Числа с фиксированной точкой</vt:lpstr>
      <vt:lpstr>Числа с плавающей точкой</vt:lpstr>
      <vt:lpstr>Сложение и вычитание чисел с плавающей точкой</vt:lpstr>
      <vt:lpstr>Умножение и деление чисел с плавающей точкой</vt:lpstr>
      <vt:lpstr>IP-ядро для операций над числами с плавающей точкой</vt:lpstr>
      <vt:lpstr>Целые числа, числа с фиксированной точкой или числа с плавающей точкой?</vt:lpstr>
      <vt:lpstr>CORDIC</vt:lpstr>
      <vt:lpstr>IP-ядро CORDIC</vt:lpstr>
      <vt:lpstr>Варианты использования CORDIC</vt:lpstr>
      <vt:lpstr>Табличная реализация функций.</vt:lpstr>
      <vt:lpstr>Вычисление функций sin, cos</vt:lpstr>
      <vt:lpstr>Что делать?...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Схемотехника устройств компьютерных систем</dc:title>
  <dc:creator>Ilya Tarasov</dc:creator>
  <cp:lastModifiedBy>Ilya Tarasov</cp:lastModifiedBy>
  <cp:revision>64</cp:revision>
  <dcterms:created xsi:type="dcterms:W3CDTF">2021-09-05T18:58:25Z</dcterms:created>
  <dcterms:modified xsi:type="dcterms:W3CDTF">2021-10-04T20:30:25Z</dcterms:modified>
</cp:coreProperties>
</file>