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60" r:id="rId11"/>
    <p:sldId id="356" r:id="rId12"/>
    <p:sldId id="357" r:id="rId13"/>
    <p:sldId id="358" r:id="rId14"/>
    <p:sldId id="359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4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9D24-2BFB-46F4-BAD3-F8ED0654A924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BFFE-1A12-4079-802B-16C0CC51B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2F991-A083-42E0-B0A6-878818CD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90EE19-4E71-4EE0-8797-1D33FD01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9FF88-CBC8-4DEC-BAAF-BD9687A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8D799-7FD1-4EC9-BF41-542859B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4407-F220-469E-9996-A9DBA18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6478-44DD-4EE5-B960-6EAE73C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84291D-3467-4068-BF48-2542327A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3B26A-C4FF-4132-B547-08B72CAC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C102E-F99F-4750-8620-6B70D699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3048C-359E-4115-AD90-7CF64E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20793A-536E-41B9-BDFA-E1796C0D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889A1-7172-4CCC-8E97-0FEF9ECA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48869-D940-45BC-995E-045966E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84E65-8469-4AAC-80D6-027C13B7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C398C-EDAC-4B66-8CB8-33D3B741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2883E-1095-4C20-9CDF-36D69CE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3AAD6-C6CB-4834-8D16-9BE79E82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C760-8FB7-443D-8096-1D13E45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1EBE8-A0F0-47D1-9E12-4F66D77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A690D-2E98-40E8-96AD-9ABBAFE5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7C4B-8956-430F-81E1-75A04BEA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D4CAF-002A-4556-B8ED-C3464BF4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C8D77-A141-4AEE-BCBF-2D149F9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11DF-C045-43C6-A476-B9DCDC6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00CE-AF3A-44F3-B9E3-5873631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1749-726F-4F98-92B3-C1EF581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C295D-BFDE-4CB9-A501-CBBB717D0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80A6-151F-4BEA-A08C-7FD5132C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6F5CD-C7D6-4BA5-8259-E7E59CD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447AA-941D-4D0E-9DB1-BFB2802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FF10F1-7F07-40A9-BD97-795DF71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6000-1B41-417A-9007-E18B0A3E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3F4A-DACF-4613-9EB2-FC08E8E5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DDBB2-E257-4DE8-87AB-A7E4611F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4DDA8-7D7B-4864-B14A-C0D0A2AB1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4EF0C-E07A-4F4A-A758-F89CD0C8A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1B68DF-7B08-4E2E-9A18-55328D6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B8F4FF-8551-4C05-B887-459872B6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BE88A8-8CA3-4578-B4F2-52AD5E0C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FAD-0E9D-4A15-9A07-A9ED52B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7ED7FD-1E25-45BF-A6FF-511C340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992BF7-D0FF-4F36-9946-B5CEE777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4A5424-530D-497A-BBC5-84763A6F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935B85-9E47-4BF5-B138-CB1EC69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DE2494-B94C-40D7-91DB-57874DCA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5CF5CA-B502-4568-9826-089A4F4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9DBA-957B-4B3D-A342-51808C2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4C834-D8F9-4E0B-924F-AECFFA42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9B23D4-AF02-46FB-AD9C-9B97CFA8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312C0-2598-4BA9-B78F-A5FECBF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34847-17FB-4F06-8A2B-0A12715B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7C1C6-0CA3-4659-B597-C6E9235E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8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9C034-905C-402E-A55E-F99AACA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5EF11-ACDE-4226-A0C4-C65AAFBA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45454-4FB5-4520-85D4-5085AB4A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026B5-2463-4333-B246-5CB958A5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772D-8D8C-4271-91DC-380589CB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F67D5-801E-424F-8940-0FC02EF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A490F-D69A-4184-B5E8-D81E5D7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8552A-761D-463A-8AA2-EBC62B6F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BF88B-A150-4DC1-A65F-4FB75E7F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3FBB-4924-4630-8E4D-86219B750398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27505-612F-40CD-A79D-E9B959D2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5A9FC-E36C-4D47-8A58-0D0DA39A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8EDF2-1BDA-4129-84ED-213C25084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Схемотехника устройств компьютерных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455E5-96D4-474C-9CF6-71E123D86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6</a:t>
            </a:r>
            <a:r>
              <a:rPr lang="ru-RU" dirty="0"/>
              <a:t>.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Реализация основных синхронных устройств.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0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09996-F898-480C-860D-12AB3D74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292F5-5ECC-4FD0-8905-C93B2E24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поведенческой модели триггеры находятся в состоянии </a:t>
            </a:r>
            <a:r>
              <a:rPr lang="en-US" dirty="0"/>
              <a:t>Undefined (</a:t>
            </a:r>
            <a:r>
              <a:rPr lang="ru-RU" dirty="0"/>
              <a:t>«не определено»)</a:t>
            </a:r>
          </a:p>
          <a:p>
            <a:r>
              <a:rPr lang="ru-RU" dirty="0"/>
              <a:t>В ПЛИС триггеры будут принудительно установлены в 0 (по умолчанию) или в 1 (если такое указано в </a:t>
            </a:r>
            <a:r>
              <a:rPr lang="en-US" dirty="0"/>
              <a:t>HDL</a:t>
            </a:r>
            <a:r>
              <a:rPr lang="ru-RU" dirty="0"/>
              <a:t>-коде)</a:t>
            </a:r>
          </a:p>
          <a:p>
            <a:r>
              <a:rPr lang="ru-RU" dirty="0"/>
              <a:t>Чтобы не увидеть сигналы в состоянии </a:t>
            </a:r>
            <a:r>
              <a:rPr lang="en-US" dirty="0"/>
              <a:t>‘U’</a:t>
            </a:r>
            <a:r>
              <a:rPr lang="ru-RU" dirty="0"/>
              <a:t>, можно сделать следующее:</a:t>
            </a:r>
          </a:p>
          <a:p>
            <a:pPr lvl="1"/>
            <a:r>
              <a:rPr lang="ru-RU" dirty="0"/>
              <a:t>Инициализировать триггеры в </a:t>
            </a:r>
            <a:r>
              <a:rPr lang="en-US" dirty="0"/>
              <a:t>HDL</a:t>
            </a:r>
            <a:r>
              <a:rPr lang="ru-RU" dirty="0"/>
              <a:t>-описании</a:t>
            </a:r>
          </a:p>
          <a:p>
            <a:pPr lvl="1"/>
            <a:r>
              <a:rPr lang="ru-RU" dirty="0"/>
              <a:t>Описать сброс и реализовать его в модели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4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68D9A-C3AA-4854-978D-3B31398D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«управляющего набора» </a:t>
            </a:r>
            <a:r>
              <a:rPr lang="en-US" dirty="0"/>
              <a:t>(control set)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58443-B4E0-4D86-82CF-B2DC187D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Сигналы </a:t>
            </a:r>
            <a:r>
              <a:rPr lang="nn-NO" dirty="0"/>
              <a:t>clk, ce и sr (set/reset) </a:t>
            </a:r>
            <a:r>
              <a:rPr lang="ru-RU" dirty="0"/>
              <a:t>в триггере ПЛИС образуют «управляющий набор» (</a:t>
            </a:r>
            <a:r>
              <a:rPr lang="en-US" dirty="0"/>
              <a:t>control set)</a:t>
            </a:r>
          </a:p>
          <a:p>
            <a:r>
              <a:rPr lang="ru-RU" dirty="0"/>
              <a:t>Все триггеры секции имеют общий управляющий набор</a:t>
            </a:r>
          </a:p>
          <a:p>
            <a:pPr lvl="1"/>
            <a:r>
              <a:rPr lang="ru-RU" dirty="0"/>
              <a:t>Это означает не только то, что сигналы сброса должны иметь высокий активный уровень, но и то, что сигнал сброса </a:t>
            </a:r>
            <a:r>
              <a:rPr lang="ru-RU" i="1" dirty="0"/>
              <a:t>один и тот же </a:t>
            </a:r>
            <a:r>
              <a:rPr lang="ru-RU" dirty="0"/>
              <a:t>для всех триггеров секции</a:t>
            </a:r>
          </a:p>
          <a:p>
            <a:r>
              <a:rPr lang="ru-RU" dirty="0"/>
              <a:t>Это не правило проектирования, а особенность современных </a:t>
            </a:r>
            <a:r>
              <a:rPr lang="en-US" dirty="0"/>
              <a:t>FPGA</a:t>
            </a:r>
            <a:endParaRPr lang="ru-RU" dirty="0"/>
          </a:p>
          <a:p>
            <a:pPr lvl="1"/>
            <a:r>
              <a:rPr lang="ru-RU" dirty="0"/>
              <a:t>Смысл – сократить количество трассировочных линий</a:t>
            </a:r>
          </a:p>
          <a:p>
            <a:pPr lvl="1"/>
            <a:r>
              <a:rPr lang="ru-RU" dirty="0"/>
              <a:t>Такое ограничение не мешает проектировать многоразрядные устройства, потому что у них часто общий контрольный набор для всех разрядов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9319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68283-F519-4501-84ED-BC16A4A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приемы преобразования управляющих сигналов в сигналы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486BE-57FE-47FE-908A-D58D8808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864" y="1825625"/>
            <a:ext cx="6887936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Если триггеры в секции все-таки должны использовать разные управляющие наборы, можно имитировать их с помощью </a:t>
            </a:r>
            <a:r>
              <a:rPr lang="en-US" dirty="0"/>
              <a:t>LUT </a:t>
            </a:r>
            <a:r>
              <a:rPr lang="ru-RU" dirty="0"/>
              <a:t>(«</a:t>
            </a:r>
            <a:r>
              <a:rPr lang="en-US" dirty="0"/>
              <a:t>moving control set to </a:t>
            </a:r>
            <a:r>
              <a:rPr lang="en-US" dirty="0" err="1"/>
              <a:t>datapath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Минусом является привлечение </a:t>
            </a:r>
            <a:r>
              <a:rPr lang="en-US" dirty="0"/>
              <a:t>LUT</a:t>
            </a:r>
            <a:r>
              <a:rPr lang="ru-RU" dirty="0"/>
              <a:t> для такой имитации</a:t>
            </a:r>
          </a:p>
          <a:p>
            <a:r>
              <a:rPr lang="ru-RU" dirty="0"/>
              <a:t>В конкретном проекте можно экспериментировать, проверяя разные варианты</a:t>
            </a:r>
          </a:p>
          <a:p>
            <a:r>
              <a:rPr lang="ru-RU" dirty="0"/>
              <a:t>Структурное описание прямо указывает на конкретный режим работы триггера и требует «ручного» соединения сигналов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4EE413-D4AB-46EF-BAB8-E46C96335C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08" y="1969452"/>
            <a:ext cx="3908425" cy="1718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97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622A3-0429-40F3-8CE1-AA07C3EE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преобразования управляющих сигналов в операции </a:t>
            </a:r>
            <a:r>
              <a:rPr lang="en-US" dirty="0"/>
              <a:t>LUT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9EA87-78E6-4CEB-BF15-CA3B6864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6" y="1825625"/>
            <a:ext cx="4561114" cy="4351338"/>
          </a:xfrm>
        </p:spPr>
        <p:txBody>
          <a:bodyPr/>
          <a:lstStyle/>
          <a:p>
            <a:r>
              <a:rPr lang="ru-RU" dirty="0"/>
              <a:t>Общее правило – что-нибудь обязательно записывается:</a:t>
            </a:r>
          </a:p>
          <a:p>
            <a:pPr lvl="1"/>
            <a:r>
              <a:rPr lang="ru-RU" dirty="0"/>
              <a:t>Входное значение</a:t>
            </a:r>
            <a:endParaRPr lang="en-US" dirty="0"/>
          </a:p>
          <a:p>
            <a:pPr lvl="1"/>
            <a:r>
              <a:rPr lang="ru-RU" dirty="0"/>
              <a:t>Старое значение </a:t>
            </a:r>
            <a:r>
              <a:rPr lang="en-US" dirty="0"/>
              <a:t>(</a:t>
            </a:r>
            <a:r>
              <a:rPr lang="en-US" dirty="0" err="1"/>
              <a:t>ce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0</a:t>
            </a:r>
            <a:r>
              <a:rPr lang="en-US" dirty="0"/>
              <a:t> (reset)</a:t>
            </a:r>
            <a:endParaRPr lang="ru-RU" dirty="0"/>
          </a:p>
          <a:p>
            <a:pPr lvl="1"/>
            <a:r>
              <a:rPr lang="ru-RU" dirty="0"/>
              <a:t>1</a:t>
            </a:r>
            <a:r>
              <a:rPr lang="en-US" dirty="0"/>
              <a:t> (set)</a:t>
            </a:r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3B2A2C-FED7-483A-8B02-EEC59CF9A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52350"/>
              </p:ext>
            </p:extLst>
          </p:nvPr>
        </p:nvGraphicFramePr>
        <p:xfrm>
          <a:off x="1029061" y="1998486"/>
          <a:ext cx="5281931" cy="35981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1258">
                  <a:extLst>
                    <a:ext uri="{9D8B030D-6E8A-4147-A177-3AD203B41FA5}">
                      <a16:colId xmlns:a16="http://schemas.microsoft.com/office/drawing/2014/main" val="3718727718"/>
                    </a:ext>
                  </a:extLst>
                </a:gridCol>
                <a:gridCol w="3000673">
                  <a:extLst>
                    <a:ext uri="{9D8B030D-6E8A-4147-A177-3AD203B41FA5}">
                      <a16:colId xmlns:a16="http://schemas.microsoft.com/office/drawing/2014/main" val="809045256"/>
                    </a:ext>
                  </a:extLst>
                </a:gridCol>
              </a:tblGrid>
              <a:tr h="696063">
                <a:tc>
                  <a:txBody>
                    <a:bodyPr/>
                    <a:lstStyle/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</a:rPr>
                        <a:t>Синтезируется аппаратный вход </a:t>
                      </a:r>
                      <a:r>
                        <a:rPr lang="en-US" sz="1100">
                          <a:effectLst/>
                        </a:rPr>
                        <a:t>ce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</a:rPr>
                        <a:t>Поведение </a:t>
                      </a:r>
                      <a:r>
                        <a:rPr lang="en-US" sz="1100">
                          <a:effectLst/>
                        </a:rPr>
                        <a:t>ce</a:t>
                      </a:r>
                      <a:r>
                        <a:rPr lang="ru-RU" sz="1100">
                          <a:effectLst/>
                        </a:rPr>
                        <a:t> эмулируется в </a:t>
                      </a:r>
                      <a:r>
                        <a:rPr lang="en-US" sz="1100">
                          <a:effectLst/>
                        </a:rPr>
                        <a:t>LUT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931260"/>
                  </a:ext>
                </a:extLst>
              </a:tr>
              <a:tr h="2902069">
                <a:tc>
                  <a:txBody>
                    <a:bodyPr/>
                    <a:lstStyle/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process(</a:t>
                      </a:r>
                      <a:r>
                        <a:rPr lang="en-US" sz="1100" dirty="0" err="1">
                          <a:effectLst/>
                        </a:rPr>
                        <a:t>clk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begin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if </a:t>
                      </a:r>
                      <a:r>
                        <a:rPr lang="en-US" sz="1100" dirty="0" err="1">
                          <a:effectLst/>
                        </a:rPr>
                        <a:t>rising_edge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clk</a:t>
                      </a:r>
                      <a:r>
                        <a:rPr lang="en-US" sz="1100" dirty="0">
                          <a:effectLst/>
                        </a:rPr>
                        <a:t>) then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  if </a:t>
                      </a:r>
                      <a:r>
                        <a:rPr lang="en-US" sz="1100" dirty="0" err="1">
                          <a:effectLst/>
                        </a:rPr>
                        <a:t>ce</a:t>
                      </a:r>
                      <a:r>
                        <a:rPr lang="en-US" sz="1100" dirty="0">
                          <a:effectLst/>
                        </a:rPr>
                        <a:t> = ‘1’  then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    q &lt;= a;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  end if;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end if;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end process;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process(</a:t>
                      </a:r>
                      <a:r>
                        <a:rPr lang="en-US" sz="1100" dirty="0" err="1">
                          <a:effectLst/>
                        </a:rPr>
                        <a:t>clk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begin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if </a:t>
                      </a:r>
                      <a:r>
                        <a:rPr lang="en-US" sz="1100" dirty="0" err="1">
                          <a:effectLst/>
                        </a:rPr>
                        <a:t>rising_edge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clk</a:t>
                      </a:r>
                      <a:r>
                        <a:rPr lang="en-US" sz="1100" dirty="0">
                          <a:effectLst/>
                        </a:rPr>
                        <a:t>) then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     q &lt;= ((</a:t>
                      </a:r>
                      <a:r>
                        <a:rPr lang="en-US" sz="1100" dirty="0" err="1">
                          <a:effectLst/>
                        </a:rPr>
                        <a:t>ce</a:t>
                      </a:r>
                      <a:r>
                        <a:rPr lang="en-US" sz="1100" dirty="0">
                          <a:effectLst/>
                        </a:rPr>
                        <a:t> and a) or (not </a:t>
                      </a:r>
                      <a:r>
                        <a:rPr lang="en-US" sz="1100" dirty="0" err="1">
                          <a:effectLst/>
                        </a:rPr>
                        <a:t>ce</a:t>
                      </a:r>
                      <a:r>
                        <a:rPr lang="en-US" sz="1100" dirty="0">
                          <a:effectLst/>
                        </a:rPr>
                        <a:t> and q);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end if;</a:t>
                      </a:r>
                      <a:endParaRPr lang="ru-RU" sz="1100" dirty="0">
                        <a:effectLst/>
                      </a:endParaRPr>
                    </a:p>
                    <a:p>
                      <a:pPr indent="16510"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end process;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234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86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14F89-8F65-4E53-A765-38A244A5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Счетчик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0B5C4-3B81-429E-B87E-D9E9DB33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870" y="1825625"/>
            <a:ext cx="6340929" cy="4351338"/>
          </a:xfrm>
        </p:spPr>
        <p:txBody>
          <a:bodyPr/>
          <a:lstStyle/>
          <a:p>
            <a:r>
              <a:rPr lang="ru-RU" dirty="0"/>
              <a:t>Это простейший счетчик, его переполнение произойдет при </a:t>
            </a:r>
            <a:r>
              <a:rPr lang="en-US" dirty="0" err="1"/>
              <a:t>cnt</a:t>
            </a:r>
            <a:r>
              <a:rPr lang="en-US" dirty="0"/>
              <a:t> = 255</a:t>
            </a:r>
            <a:endParaRPr lang="ru-RU" dirty="0"/>
          </a:p>
          <a:p>
            <a:r>
              <a:rPr lang="ru-RU" dirty="0"/>
              <a:t>Без проверок можно считать до целых степеней двойки, выбирая соответствующие разрядности счетчика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B1CF5-42CE-40AC-940C-D3D521E769FE}"/>
              </a:ext>
            </a:extLst>
          </p:cNvPr>
          <p:cNvSpPr txBox="1"/>
          <p:nvPr/>
        </p:nvSpPr>
        <p:spPr>
          <a:xfrm>
            <a:off x="668451" y="2130496"/>
            <a:ext cx="37688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 [7:0]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3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BB292-CD46-4CD8-AD84-2501C513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счетчика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68672-7645-42AB-B20E-C91D74DF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09" y="1548039"/>
            <a:ext cx="10515600" cy="4351338"/>
          </a:xfrm>
        </p:spPr>
        <p:txBody>
          <a:bodyPr/>
          <a:lstStyle/>
          <a:p>
            <a:r>
              <a:rPr lang="ru-RU" dirty="0"/>
              <a:t>Для счетчиков используются следующие возможности:</a:t>
            </a:r>
          </a:p>
          <a:p>
            <a:pPr lvl="1"/>
            <a:r>
              <a:rPr lang="ru-RU" dirty="0"/>
              <a:t>разрешение счета;</a:t>
            </a:r>
          </a:p>
          <a:p>
            <a:pPr lvl="1"/>
            <a:r>
              <a:rPr lang="ru-RU" dirty="0"/>
              <a:t>регулируемое направление счета (</a:t>
            </a:r>
            <a:r>
              <a:rPr lang="ru-RU" dirty="0" err="1"/>
              <a:t>up</a:t>
            </a:r>
            <a:r>
              <a:rPr lang="ru-RU" dirty="0"/>
              <a:t>/</a:t>
            </a:r>
            <a:r>
              <a:rPr lang="ru-RU" dirty="0" err="1"/>
              <a:t>down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возможность сброса;</a:t>
            </a:r>
          </a:p>
          <a:p>
            <a:pPr lvl="1"/>
            <a:r>
              <a:rPr lang="ru-RU" dirty="0"/>
              <a:t>возможность загрузки начального значения (</a:t>
            </a:r>
            <a:r>
              <a:rPr lang="en-US" dirty="0"/>
              <a:t>load + </a:t>
            </a:r>
            <a:r>
              <a:rPr lang="en-US" dirty="0" err="1"/>
              <a:t>d_in</a:t>
            </a:r>
            <a:r>
              <a:rPr lang="en-US" dirty="0"/>
              <a:t>[ ] )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69380-CDC1-4541-9CC7-E6C3B459E78F}"/>
              </a:ext>
            </a:extLst>
          </p:cNvPr>
          <p:cNvSpPr txBox="1"/>
          <p:nvPr/>
        </p:nvSpPr>
        <p:spPr>
          <a:xfrm>
            <a:off x="941954" y="4176823"/>
            <a:ext cx="60966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 [7:0] cnt;</a:t>
            </a:r>
            <a:endParaRPr lang="ru-RU" sz="180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ru-RU" sz="180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@(posedge clk)</a:t>
            </a:r>
            <a:endParaRPr lang="ru-RU" sz="180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(up_down)</a:t>
            </a:r>
            <a:endParaRPr lang="ru-RU" sz="180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cnt &lt;= cnt  + 1;</a:t>
            </a:r>
            <a:endParaRPr lang="ru-RU" sz="180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r>
              <a:rPr lang="ru-RU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cnt &lt;= cnt - 1;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77D67-4365-4B2C-A1E0-7939F57EBCE4}"/>
              </a:ext>
            </a:extLst>
          </p:cNvPr>
          <p:cNvSpPr txBox="1"/>
          <p:nvPr/>
        </p:nvSpPr>
        <p:spPr>
          <a:xfrm>
            <a:off x="5199629" y="3761324"/>
            <a:ext cx="60966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 [7:0]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@(posedge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(reset)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0;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if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(load)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172543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1580D-D77A-477B-A6A5-624C6193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состояний счетчика – код Грэя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46D73-1B36-45AB-8160-CEC87B9B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378" y="1825625"/>
            <a:ext cx="5222421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вводе данных из внешних устройств может возникнуть ситуация несинхронного изменения разрядов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0111</a:t>
            </a:r>
            <a:r>
              <a:rPr lang="ru-RU" dirty="0"/>
              <a:t> →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111</a:t>
            </a:r>
            <a:r>
              <a:rPr lang="ru-RU" dirty="0"/>
              <a:t> →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1000</a:t>
            </a:r>
          </a:p>
          <a:p>
            <a:r>
              <a:rPr lang="ru-RU" dirty="0"/>
              <a:t>Код Грэя – пример кодирования, при котором переход к следующему состоянию происходит изменением только одного разряда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47330-93D6-478D-9CB2-13F655077EBC}"/>
              </a:ext>
            </a:extLst>
          </p:cNvPr>
          <p:cNvSpPr txBox="1"/>
          <p:nvPr/>
        </p:nvSpPr>
        <p:spPr>
          <a:xfrm>
            <a:off x="541904" y="1603633"/>
            <a:ext cx="60966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gray_width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8;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  [gray_width-1:0]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  [gray_width-1:0]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gray_value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@(posedge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(reset) begin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{{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gray_width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{1'b0}}, 1'b1};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gray_value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gray_width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{1'b0}};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end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if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begin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gray_value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&gt;&gt; 1) ^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57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A85D4-0E84-487F-842C-3082D54B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– Linear Feedback Shift Register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0485B-6035-4015-B79A-23D94992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325" y="1825625"/>
            <a:ext cx="6467475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Другой вариант кодирования – сдвиг текущего значения и вычисление вдвигаемого бита на основе текущего значения</a:t>
            </a:r>
          </a:p>
          <a:p>
            <a:r>
              <a:rPr lang="en-US" dirty="0"/>
              <a:t>LFSR</a:t>
            </a:r>
            <a:r>
              <a:rPr lang="ru-RU" dirty="0"/>
              <a:t> создает </a:t>
            </a:r>
            <a:r>
              <a:rPr lang="ru-RU" dirty="0" err="1"/>
              <a:t>одинаковую,заранее</a:t>
            </a:r>
            <a:r>
              <a:rPr lang="ru-RU" dirty="0"/>
              <a:t>  вычисляемую последовательность, которая </a:t>
            </a:r>
            <a:r>
              <a:rPr lang="ru-RU" i="1" dirty="0"/>
              <a:t>выглядит</a:t>
            </a:r>
            <a:r>
              <a:rPr lang="ru-RU" dirty="0"/>
              <a:t> случайно</a:t>
            </a:r>
          </a:p>
          <a:p>
            <a:r>
              <a:rPr lang="ru-RU" dirty="0"/>
              <a:t>Счетчик </a:t>
            </a:r>
            <a:r>
              <a:rPr lang="en-US" dirty="0"/>
              <a:t>LFSR</a:t>
            </a:r>
            <a:r>
              <a:rPr lang="ru-RU" dirty="0"/>
              <a:t> может использоваться для генерации тестовых данных</a:t>
            </a:r>
          </a:p>
          <a:p>
            <a:r>
              <a:rPr lang="ru-RU" dirty="0">
                <a:solidFill>
                  <a:srgbClr val="FF0000"/>
                </a:solidFill>
              </a:rPr>
              <a:t>Не является</a:t>
            </a:r>
            <a:r>
              <a:rPr lang="ru-RU" dirty="0"/>
              <a:t> генератором случайных чисел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6CD15-07FE-400C-BAFB-470C6536E05D}"/>
              </a:ext>
            </a:extLst>
          </p:cNvPr>
          <p:cNvSpPr txBox="1"/>
          <p:nvPr/>
        </p:nvSpPr>
        <p:spPr>
          <a:xfrm>
            <a:off x="741929" y="2091435"/>
            <a:ext cx="43117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 [3:0]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lfsr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@(posedge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(reset)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lfsr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4'h0;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if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begin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lfsr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[3:1] &lt;=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lfsr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[2:0];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lfsr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[0] &lt;= ~^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lfsr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[4:3];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1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3D3A4-3959-4EB9-A43A-A8CA72C1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Делитель частоты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47C6C-3999-486F-973F-D20BBB5D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496" y="1825625"/>
            <a:ext cx="5912304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делителя частоты необходим счетчик</a:t>
            </a:r>
          </a:p>
          <a:p>
            <a:r>
              <a:rPr lang="ru-RU" dirty="0"/>
              <a:t>Когда счетчик достигает максимального значения…</a:t>
            </a:r>
          </a:p>
          <a:p>
            <a:pPr lvl="1"/>
            <a:r>
              <a:rPr lang="ru-RU" dirty="0"/>
              <a:t>… или нуля</a:t>
            </a:r>
          </a:p>
          <a:p>
            <a:pPr lvl="1"/>
            <a:r>
              <a:rPr lang="ru-RU" dirty="0"/>
              <a:t>… или любого другого – все это произойдет один раз за цикл счета</a:t>
            </a:r>
          </a:p>
          <a:p>
            <a:r>
              <a:rPr lang="ru-RU" dirty="0"/>
              <a:t>… формируется выходной сигнал</a:t>
            </a:r>
          </a:p>
          <a:p>
            <a:r>
              <a:rPr lang="ru-RU" dirty="0">
                <a:solidFill>
                  <a:srgbClr val="FF0000"/>
                </a:solidFill>
              </a:rPr>
              <a:t>Выход </a:t>
            </a:r>
            <a:r>
              <a:rPr lang="en-US" dirty="0" err="1">
                <a:solidFill>
                  <a:srgbClr val="FF0000"/>
                </a:solidFill>
              </a:rPr>
              <a:t>clk_out</a:t>
            </a:r>
            <a:r>
              <a:rPr lang="ru-RU" dirty="0">
                <a:solidFill>
                  <a:srgbClr val="FF0000"/>
                </a:solidFill>
              </a:rPr>
              <a:t> не должен использоваться в качестве тактового сигнала</a:t>
            </a:r>
          </a:p>
          <a:p>
            <a:r>
              <a:rPr lang="ru-RU" b="1" dirty="0"/>
              <a:t>Это сигнал разрешения счета для других компонентов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36A2A-958B-4C53-9D88-D5253AF81B9C}"/>
              </a:ext>
            </a:extLst>
          </p:cNvPr>
          <p:cNvSpPr txBox="1"/>
          <p:nvPr/>
        </p:nvSpPr>
        <p:spPr>
          <a:xfrm>
            <a:off x="462643" y="1862364"/>
            <a:ext cx="60966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div_clk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output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clk_out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);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 [7:0]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800" u="sng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199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0;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assign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clk_out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0) ? 1 : 0; 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8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47064-A604-46D3-9032-540002FB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Сторожевой таймер </a:t>
            </a:r>
            <a:r>
              <a:rPr lang="en-US" dirty="0"/>
              <a:t>(watchdog timer)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83565-B5A8-4F56-9C56-9B02336E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996" y="1825625"/>
            <a:ext cx="5340803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Используются для проверки того, что какое-то событие продолжает появляться не реже чем через заданный интервал времени</a:t>
            </a:r>
          </a:p>
          <a:p>
            <a:r>
              <a:rPr lang="ru-RU" dirty="0"/>
              <a:t>Если есть сигнал </a:t>
            </a:r>
            <a:r>
              <a:rPr lang="en-US" dirty="0"/>
              <a:t>reload</a:t>
            </a:r>
            <a:r>
              <a:rPr lang="ru-RU" dirty="0"/>
              <a:t>, счетчик сбрасывается, иначе считает до максимума (и останавливается)</a:t>
            </a:r>
          </a:p>
          <a:p>
            <a:r>
              <a:rPr lang="ru-RU" dirty="0"/>
              <a:t>Смысл устройства – если событие перестало происходить, сформировать сигнал тревоги/сброса/прерывания (и т.д.)</a:t>
            </a:r>
            <a:endParaRPr lang="en-US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E5B7A-14D1-4952-8095-82B6C6F6D7E3}"/>
              </a:ext>
            </a:extLst>
          </p:cNvPr>
          <p:cNvSpPr txBox="1"/>
          <p:nvPr/>
        </p:nvSpPr>
        <p:spPr>
          <a:xfrm>
            <a:off x="448014" y="1877635"/>
            <a:ext cx="60966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timer(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 reload,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output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timer_out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);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 [7:0]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(reload)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0;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if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199)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assign timer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199) ? 1 : 0; 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1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4A07-8CA9-4862-9E76-AD187FE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437CF-6CBD-4EB2-BE88-8BFF6AD3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Триггер, его разновидности и порядок описания. Асинхронный и синхронный сброс, рекомендуемые практики применения управляющих сигналов. Управляющие наборы (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sets</a:t>
            </a:r>
            <a:r>
              <a:rPr lang="ru-RU" dirty="0"/>
              <a:t>) в ПЛИС. Особенности проектирования и моделирования сигнала сброса. Разработка счетчика.</a:t>
            </a:r>
          </a:p>
        </p:txBody>
      </p:sp>
    </p:spTree>
    <p:extLst>
      <p:ext uri="{BB962C8B-B14F-4D97-AF65-F5344CB8AC3E}">
        <p14:creationId xmlns:p14="http://schemas.microsoft.com/office/powerpoint/2010/main" val="203293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07F58-A4D5-4E7B-AC65-E74D1E00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Широтно-импульсная модуляция (ШИМ, </a:t>
            </a:r>
            <a:r>
              <a:rPr lang="en-US" dirty="0"/>
              <a:t>Pulse-Width Modulation, PWM)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D7F1E-A93C-4266-A52D-688E9E3B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621" y="1789372"/>
            <a:ext cx="6055179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Если быстро переключать мощное устройство, его мощность будет пропорциональна интервалу времени, в течение которого оно включено</a:t>
            </a:r>
          </a:p>
          <a:p>
            <a:pPr lvl="1"/>
            <a:r>
              <a:rPr lang="en-US" dirty="0"/>
              <a:t>LED</a:t>
            </a:r>
          </a:p>
          <a:p>
            <a:pPr lvl="1"/>
            <a:r>
              <a:rPr lang="ru-RU" dirty="0"/>
              <a:t>Электромотор</a:t>
            </a:r>
          </a:p>
          <a:p>
            <a:pPr lvl="1"/>
            <a:r>
              <a:rPr lang="ru-RU" dirty="0"/>
              <a:t>Нагреватель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Почти предельная эффективность с точки зрения силовой электроники – нет потерь на балластном элементе, рассеивающем часть мощности (потери есть только на переключающем элементе)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DEC49-FCA9-4374-A45C-8C760B275E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" y="5858374"/>
            <a:ext cx="3959860" cy="36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23DF6-09F0-4CB9-89C9-535BE9713654}"/>
              </a:ext>
            </a:extLst>
          </p:cNvPr>
          <p:cNvSpPr txBox="1"/>
          <p:nvPr/>
        </p:nvSpPr>
        <p:spPr>
          <a:xfrm>
            <a:off x="472507" y="1789372"/>
            <a:ext cx="47240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input [7:0] d,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output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pwm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);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 [7:0]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assign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(d &gt;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? 1 : 0;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74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FFFCA-A371-432E-849A-42A8B91A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ШИМ для ПЛИС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019C8-62E4-48BF-AFDD-5FDD9BF0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ШИМ – простое устройство для современных ПЛИС, аппаратные затраты весьма малы</a:t>
            </a:r>
          </a:p>
          <a:p>
            <a:r>
              <a:rPr lang="ru-RU" dirty="0"/>
              <a:t>Можно разместить десятки контроллеров ШИМ с высокой тактовой частотой</a:t>
            </a:r>
          </a:p>
          <a:p>
            <a:pPr lvl="1"/>
            <a:r>
              <a:rPr lang="ru-RU" dirty="0"/>
              <a:t>Частота переключения должна быть достаточно большой (например, для </a:t>
            </a:r>
            <a:r>
              <a:rPr lang="en-US" dirty="0"/>
              <a:t>LED</a:t>
            </a:r>
            <a:r>
              <a:rPr lang="ru-RU" dirty="0"/>
              <a:t> больше 50 Гц)</a:t>
            </a:r>
          </a:p>
          <a:p>
            <a:pPr lvl="1"/>
            <a:r>
              <a:rPr lang="ru-RU" dirty="0"/>
              <a:t>Чем больше частота, тем меньше нужен размер дросселя для сглаживания выходного напряжения</a:t>
            </a:r>
          </a:p>
          <a:p>
            <a:pPr lvl="1"/>
            <a:r>
              <a:rPr lang="ru-RU" dirty="0"/>
              <a:t>При слишком высокой частоте переключения увеличиваются потери на регулирующем элементе</a:t>
            </a:r>
          </a:p>
          <a:p>
            <a:r>
              <a:rPr lang="ru-RU" dirty="0"/>
              <a:t>Перспективные модификации</a:t>
            </a:r>
          </a:p>
          <a:p>
            <a:pPr lvl="1"/>
            <a:r>
              <a:rPr lang="ru-RU" dirty="0"/>
              <a:t>Несколько согласованно работающих каналов</a:t>
            </a:r>
          </a:p>
          <a:p>
            <a:pPr lvl="1"/>
            <a:r>
              <a:rPr lang="ru-RU" dirty="0"/>
              <a:t>Плавный запуск/останов</a:t>
            </a:r>
          </a:p>
          <a:p>
            <a:pPr lvl="1"/>
            <a:r>
              <a:rPr lang="ru-RU" dirty="0"/>
              <a:t>Останов по аварийному сигналу</a:t>
            </a:r>
          </a:p>
        </p:txBody>
      </p:sp>
    </p:spTree>
    <p:extLst>
      <p:ext uri="{BB962C8B-B14F-4D97-AF65-F5344CB8AC3E}">
        <p14:creationId xmlns:p14="http://schemas.microsoft.com/office/powerpoint/2010/main" val="23679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8905D-49F2-4DFF-B0A8-12B509BC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14" y="365125"/>
            <a:ext cx="6690632" cy="1325563"/>
          </a:xfrm>
        </p:spPr>
        <p:txBody>
          <a:bodyPr/>
          <a:lstStyle/>
          <a:p>
            <a:r>
              <a:rPr lang="ru-RU" dirty="0"/>
              <a:t>Что делать?...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BFAA6-45CF-41EF-A78E-6C2B3D08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4" y="1608364"/>
            <a:ext cx="10145486" cy="477270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Только синхронный стиль (один тактовый сигнал для модуля)</a:t>
            </a:r>
          </a:p>
          <a:p>
            <a:r>
              <a:rPr lang="ru-RU" dirty="0"/>
              <a:t>Основной триггер – </a:t>
            </a:r>
            <a:r>
              <a:rPr lang="en-US" dirty="0"/>
              <a:t>D</a:t>
            </a:r>
            <a:r>
              <a:rPr lang="ru-RU" dirty="0"/>
              <a:t>-триггер (с разрешением счета)</a:t>
            </a:r>
          </a:p>
          <a:p>
            <a:r>
              <a:rPr lang="ru-RU" dirty="0"/>
              <a:t>Сброс – синхронный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FPGA</a:t>
            </a:r>
            <a:r>
              <a:rPr lang="ru-RU" dirty="0"/>
              <a:t> необязателен, выполняется при загрузке конфигурации</a:t>
            </a:r>
          </a:p>
          <a:p>
            <a:pPr lvl="1"/>
            <a:r>
              <a:rPr lang="ru-RU" dirty="0"/>
              <a:t>В СБИС обязателен, нельзя надеяться, что все триггеры будут сброшены при включении питания</a:t>
            </a:r>
          </a:p>
          <a:p>
            <a:r>
              <a:rPr lang="ru-RU" dirty="0"/>
              <a:t>Про «управляющие наборы» можно помнить, но не стоит уделять им слишком много внимания (только как ответ на вопрос «почему эти триггеры не попали в одну секцию»)</a:t>
            </a:r>
          </a:p>
          <a:p>
            <a:r>
              <a:rPr lang="ru-RU" dirty="0"/>
              <a:t>Счетчик – не самостоятельная ценность</a:t>
            </a:r>
          </a:p>
          <a:p>
            <a:r>
              <a:rPr lang="ru-RU" dirty="0"/>
              <a:t>Сигналы счетчиков и делителей не могут быть тактовыми (см. «только синхронный стиль»), вместо этого их проверка должна формировать сигналы разрешения счета и сброса</a:t>
            </a:r>
          </a:p>
          <a:p>
            <a:r>
              <a:rPr lang="ru-RU" dirty="0"/>
              <a:t>ШИМ для мощной нагрузки – перспективное направление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7C9B5-522B-48A3-8F57-A40D3DD15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" y="166849"/>
            <a:ext cx="1590006" cy="17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A1D17-EAB6-4058-AB44-E14C17BC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FD7D9-0AB9-4F34-A568-9142244D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182" y="1285875"/>
            <a:ext cx="6172200" cy="489108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 – вход тактового сигнала;</a:t>
            </a:r>
          </a:p>
          <a:p>
            <a:r>
              <a:rPr lang="ru-RU" dirty="0"/>
              <a:t>D – вход данных;</a:t>
            </a:r>
          </a:p>
          <a:p>
            <a:r>
              <a:rPr lang="ru-RU" dirty="0"/>
              <a:t>CE – вход разрешения записи (</a:t>
            </a:r>
            <a:r>
              <a:rPr lang="ru-RU" dirty="0" err="1"/>
              <a:t>clock</a:t>
            </a:r>
            <a:r>
              <a:rPr lang="ru-RU" dirty="0"/>
              <a:t> </a:t>
            </a:r>
            <a:r>
              <a:rPr lang="ru-RU" dirty="0" err="1"/>
              <a:t>enable</a:t>
            </a:r>
            <a:r>
              <a:rPr lang="ru-RU" dirty="0"/>
              <a:t>);</a:t>
            </a:r>
          </a:p>
          <a:p>
            <a:r>
              <a:rPr lang="ru-RU" dirty="0"/>
              <a:t>CLR – вход асинхронного сброса (</a:t>
            </a:r>
            <a:r>
              <a:rPr lang="ru-RU" dirty="0" err="1"/>
              <a:t>clear</a:t>
            </a:r>
            <a:r>
              <a:rPr lang="ru-RU" dirty="0"/>
              <a:t>);</a:t>
            </a:r>
          </a:p>
          <a:p>
            <a:r>
              <a:rPr lang="ru-RU" dirty="0"/>
              <a:t>PRE – вход асинхронной установки в логическую единицу (</a:t>
            </a:r>
            <a:r>
              <a:rPr lang="ru-RU" dirty="0" err="1"/>
              <a:t>preset</a:t>
            </a:r>
            <a:r>
              <a:rPr lang="ru-RU" dirty="0"/>
              <a:t>);</a:t>
            </a:r>
          </a:p>
          <a:p>
            <a:r>
              <a:rPr lang="ru-RU" dirty="0"/>
              <a:t>R – вход синхронного сброса (</a:t>
            </a:r>
            <a:r>
              <a:rPr lang="ru-RU" dirty="0" err="1"/>
              <a:t>reset</a:t>
            </a:r>
            <a:r>
              <a:rPr lang="ru-RU" dirty="0"/>
              <a:t>);</a:t>
            </a:r>
          </a:p>
          <a:p>
            <a:r>
              <a:rPr lang="ru-RU" dirty="0"/>
              <a:t>S – вход синхронной установки в логическую единицу (</a:t>
            </a:r>
            <a:r>
              <a:rPr lang="ru-RU" dirty="0" err="1"/>
              <a:t>set</a:t>
            </a:r>
            <a:r>
              <a:rPr lang="ru-RU" dirty="0"/>
              <a:t>);</a:t>
            </a:r>
          </a:p>
          <a:p>
            <a:r>
              <a:rPr lang="ru-RU" dirty="0"/>
              <a:t>Q – выход данных.</a:t>
            </a:r>
          </a:p>
          <a:p>
            <a:r>
              <a:rPr lang="ru-RU" dirty="0">
                <a:solidFill>
                  <a:srgbClr val="00B050"/>
                </a:solidFill>
              </a:rPr>
              <a:t>На самом деле сигнал сброса/установки только один – </a:t>
            </a:r>
            <a:r>
              <a:rPr lang="en-US" dirty="0">
                <a:solidFill>
                  <a:srgbClr val="00B050"/>
                </a:solidFill>
              </a:rPr>
              <a:t>SR (set/reset)</a:t>
            </a:r>
            <a:r>
              <a:rPr lang="ru-RU" dirty="0">
                <a:solidFill>
                  <a:srgbClr val="00B050"/>
                </a:solidFill>
              </a:rPr>
              <a:t>, он реализует функции </a:t>
            </a:r>
            <a:r>
              <a:rPr lang="en-US" dirty="0">
                <a:solidFill>
                  <a:srgbClr val="00B050"/>
                </a:solidFill>
              </a:rPr>
              <a:t>CLR, PRE, R, S</a:t>
            </a:r>
            <a:r>
              <a:rPr lang="ru-RU" dirty="0">
                <a:solidFill>
                  <a:srgbClr val="00B050"/>
                </a:solidFill>
              </a:rPr>
              <a:t>, но только одну из них в конкретном триггере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CC675F-075E-46ED-B9A8-E6AA4316EC4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911" y="1842928"/>
            <a:ext cx="2071370" cy="202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2BAF0403-BD1A-4E21-B3B5-A6D472DD033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0" y="3915569"/>
            <a:ext cx="5138057" cy="2142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9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5650B-5584-45C7-81C5-D13E3A88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D</a:t>
            </a:r>
            <a:r>
              <a:rPr lang="ru-RU" dirty="0"/>
              <a:t>-триггера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7CE1D-740B-4177-866B-20FACA1AC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2" y="4482191"/>
            <a:ext cx="4661807" cy="1886631"/>
          </a:xfrm>
        </p:spPr>
        <p:txBody>
          <a:bodyPr/>
          <a:lstStyle/>
          <a:p>
            <a:r>
              <a:rPr lang="ru-RU" dirty="0"/>
              <a:t>В интерфейсе триггера выход описывается как </a:t>
            </a:r>
            <a:r>
              <a:rPr lang="en-US" dirty="0"/>
              <a:t>reg </a:t>
            </a:r>
            <a:r>
              <a:rPr lang="ru-RU" dirty="0"/>
              <a:t>в </a:t>
            </a:r>
            <a:r>
              <a:rPr lang="en-US" dirty="0"/>
              <a:t>Verilog (</a:t>
            </a:r>
            <a:r>
              <a:rPr lang="ru-RU" dirty="0"/>
              <a:t>в </a:t>
            </a:r>
            <a:r>
              <a:rPr lang="en-US" dirty="0"/>
              <a:t>VHDL</a:t>
            </a:r>
            <a:r>
              <a:rPr lang="ru-RU" dirty="0"/>
              <a:t> нет такого разделения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850B3-D8A0-4374-9849-2500977B3491}"/>
              </a:ext>
            </a:extLst>
          </p:cNvPr>
          <p:cNvSpPr txBox="1"/>
          <p:nvPr/>
        </p:nvSpPr>
        <p:spPr>
          <a:xfrm>
            <a:off x="729683" y="1760488"/>
            <a:ext cx="53663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input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input d,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output reg q);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q &lt;= d;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E3ED5-4D3A-45BC-A0FE-25F927DD3E0C}"/>
              </a:ext>
            </a:extLst>
          </p:cNvPr>
          <p:cNvSpPr txBox="1"/>
          <p:nvPr/>
        </p:nvSpPr>
        <p:spPr>
          <a:xfrm>
            <a:off x="6175261" y="1454059"/>
            <a:ext cx="609668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library IEEE;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 IEEE.STD_LOGIC_1164.ALL;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entity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 (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in  STD_LOGIC;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d : in  STD_LOGIC;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q : out  STD_LOGIC);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Behavioral of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rising_edge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then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q &lt;= d;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end if;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process;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Behavioral;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8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5A42-1E31-42A3-98D2-948924F6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 с синхронным сбросом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17D4E-91ED-4404-889C-786F7E17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14" y="1825625"/>
            <a:ext cx="6716486" cy="4351338"/>
          </a:xfrm>
        </p:spPr>
        <p:txBody>
          <a:bodyPr/>
          <a:lstStyle/>
          <a:p>
            <a:r>
              <a:rPr lang="ru-RU" dirty="0"/>
              <a:t>В списке чувствительности только </a:t>
            </a:r>
            <a:r>
              <a:rPr lang="en-US" dirty="0" err="1"/>
              <a:t>clk</a:t>
            </a:r>
            <a:endParaRPr lang="ru-RU" dirty="0"/>
          </a:p>
          <a:p>
            <a:r>
              <a:rPr lang="ru-RU" dirty="0"/>
              <a:t>Сначала проверяется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AC01C-A41B-4378-920C-6EDD9582C873}"/>
              </a:ext>
            </a:extLst>
          </p:cNvPr>
          <p:cNvSpPr txBox="1"/>
          <p:nvPr/>
        </p:nvSpPr>
        <p:spPr>
          <a:xfrm>
            <a:off x="762341" y="1952349"/>
            <a:ext cx="37933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@(posedge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(reset)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begin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q &lt;= 0;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end else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begin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q &lt;= d;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8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6366E-8A2C-43D2-ABDE-D8A3885D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 с асинхронным сбросом и разрешением счета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A7F35-6E66-4DE1-B55F-CF665A89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118" y="1825625"/>
            <a:ext cx="5185682" cy="4351338"/>
          </a:xfrm>
        </p:spPr>
        <p:txBody>
          <a:bodyPr/>
          <a:lstStyle/>
          <a:p>
            <a:r>
              <a:rPr lang="ru-RU" dirty="0"/>
              <a:t>В список чувствительности добавляется сигнал сброса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2981B-D2B6-4936-905A-1B80F11F75F9}"/>
              </a:ext>
            </a:extLst>
          </p:cNvPr>
          <p:cNvSpPr txBox="1"/>
          <p:nvPr/>
        </p:nvSpPr>
        <p:spPr>
          <a:xfrm>
            <a:off x="627629" y="2110966"/>
            <a:ext cx="60966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always @(posedge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reset)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(reset) begin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q &lt;= 0;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end else if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begin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&lt;= d;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1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5E51B-34DC-4580-997C-41ED4B5A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396" y="365125"/>
            <a:ext cx="8998403" cy="1325563"/>
          </a:xfrm>
        </p:spPr>
        <p:txBody>
          <a:bodyPr/>
          <a:lstStyle/>
          <a:p>
            <a:r>
              <a:rPr lang="ru-RU" dirty="0"/>
              <a:t>Синхронный или асинхронный сброс?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50A93C-FEFE-40A7-A1E6-78CB763D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Асинхронный сброс выглядит привлекательнее. Триггер можно сбросить в любой момент, даже коротким импульсом. Для синхронного сброса нужно дождаться фронта тактового сигнала.</a:t>
            </a:r>
          </a:p>
          <a:p>
            <a:r>
              <a:rPr lang="ru-RU" dirty="0"/>
              <a:t>«</a:t>
            </a:r>
            <a:r>
              <a:rPr lang="ru-RU" dirty="0">
                <a:solidFill>
                  <a:srgbClr val="FF0000"/>
                </a:solidFill>
              </a:rPr>
              <a:t>Даже коротким импульсом</a:t>
            </a:r>
            <a:r>
              <a:rPr lang="ru-RU" dirty="0"/>
              <a:t>». При уменьшении технологических норм это становится проблемой. Логическая модель покажет короткие импульсы, реальный кристалл из-за вариаций техпроцесса может исказить их длительность и момент прихода на входы триггеров.</a:t>
            </a:r>
          </a:p>
          <a:p>
            <a:r>
              <a:rPr lang="ru-RU" dirty="0">
                <a:solidFill>
                  <a:srgbClr val="FF0000"/>
                </a:solidFill>
              </a:rPr>
              <a:t>Правильно работающая модель с асинхронными сбросами не является доказательством того, что реальный кристалл воспроизведет эти импульсы так же. Некоторые триггеры могут не воспринять короткий сигнал сброса.</a:t>
            </a:r>
          </a:p>
          <a:p>
            <a:r>
              <a:rPr lang="ru-RU" b="1" dirty="0">
                <a:solidFill>
                  <a:srgbClr val="00B050"/>
                </a:solidFill>
              </a:rPr>
              <a:t>Сброс – синхронный.</a:t>
            </a:r>
          </a:p>
          <a:p>
            <a:r>
              <a:rPr lang="ru-RU" dirty="0"/>
              <a:t>Внешние источники сигналов сброса асинхронны по отношению к проекту. В этом случае требуется </a:t>
            </a:r>
            <a:r>
              <a:rPr lang="ru-RU" i="1" dirty="0"/>
              <a:t>синхронизация</a:t>
            </a:r>
            <a:r>
              <a:rPr lang="ru-RU" dirty="0"/>
              <a:t> сигналов</a:t>
            </a:r>
            <a:r>
              <a:rPr lang="en-US" dirty="0"/>
              <a:t> (</a:t>
            </a:r>
            <a:r>
              <a:rPr lang="ru-RU" dirty="0"/>
              <a:t>Лекция 8).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A87A11-8E0C-41F5-BFDC-6371B7788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12" y="103511"/>
            <a:ext cx="1590006" cy="17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6C364-BF33-4986-BD5F-DC67187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слишком ли много сброса?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13542-282E-4867-880A-098E004DA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710" y="1825625"/>
            <a:ext cx="5504089" cy="4351338"/>
          </a:xfrm>
        </p:spPr>
        <p:txBody>
          <a:bodyPr/>
          <a:lstStyle/>
          <a:p>
            <a:r>
              <a:rPr lang="ru-RU" dirty="0"/>
              <a:t>Трассировочные ресурсы, затраченные на избыточный сигнал сброса (пример из материалов </a:t>
            </a:r>
            <a:r>
              <a:rPr lang="ru-RU" dirty="0" err="1"/>
              <a:t>Xilinx</a:t>
            </a:r>
            <a:r>
              <a:rPr lang="ru-RU" dirty="0"/>
              <a:t>)</a:t>
            </a:r>
          </a:p>
          <a:p>
            <a:r>
              <a:rPr lang="ru-RU" dirty="0"/>
              <a:t>До 15% трассировочных ресурсов могут быть потрачены на сигналы сброса, которые на самом деле не требуются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4E10B4-9A59-4819-866E-97B02B33BB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" y="2022837"/>
            <a:ext cx="4085590" cy="3147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99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6E414-6C79-4FBC-8C3D-94B25F4A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2FB59-DC5A-4C3A-978A-7B45C58A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Лучшим приемом является отказ от глобального сброса, поскольку он уже реализован в ПЛИС.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Массивы памяти не могут быть сброшены, описание сброса приведет к реализации памяти в триггерах вместо </a:t>
            </a:r>
            <a:r>
              <a:rPr lang="en-US" dirty="0"/>
              <a:t>BRAM</a:t>
            </a:r>
            <a:r>
              <a:rPr lang="ru-RU" dirty="0"/>
              <a:t> (сброс выходного регистра данных возможен)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Локальные сигналы сброса, если они необходимы для проекта, должны быть синхронными и использовать высокий логический уровень.</a:t>
            </a:r>
          </a:p>
          <a:p>
            <a:pPr lvl="1"/>
            <a:r>
              <a:rPr lang="ru-RU" dirty="0"/>
              <a:t>Исключением является аппаратный контроллер FIFO, входящий в состав блоков BRAM36. Он имеет асинхронный сброс, который требуется удерживать в течение пяти тактов.</a:t>
            </a:r>
          </a:p>
          <a:p>
            <a:r>
              <a:rPr lang="ru-RU" dirty="0"/>
              <a:t>При поведенческом описании сигналов можно использовать инициализацию, например:</a:t>
            </a:r>
          </a:p>
          <a:p>
            <a:pPr lvl="1"/>
            <a:r>
              <a:rPr lang="ru-RU" dirty="0" err="1"/>
              <a:t>signal</a:t>
            </a:r>
            <a:r>
              <a:rPr lang="ru-RU" dirty="0"/>
              <a:t> x : </a:t>
            </a:r>
            <a:r>
              <a:rPr lang="ru-RU" dirty="0" err="1"/>
              <a:t>std_logic_vector</a:t>
            </a:r>
            <a:r>
              <a:rPr lang="ru-RU" dirty="0"/>
              <a:t>(7 </a:t>
            </a:r>
            <a:r>
              <a:rPr lang="ru-RU" dirty="0" err="1"/>
              <a:t>downto</a:t>
            </a:r>
            <a:r>
              <a:rPr lang="ru-RU" dirty="0"/>
              <a:t> 0) := “00000001”;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401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1950</Words>
  <Application>Microsoft Office PowerPoint</Application>
  <PresentationFormat>Широкоэкранный</PresentationFormat>
  <Paragraphs>263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Тема Office</vt:lpstr>
      <vt:lpstr>Схемотехника устройств компьютерных систем</vt:lpstr>
      <vt:lpstr>Презентация PowerPoint</vt:lpstr>
      <vt:lpstr>Триггер</vt:lpstr>
      <vt:lpstr>Описание D-триггера</vt:lpstr>
      <vt:lpstr>Триггер с синхронным сбросом</vt:lpstr>
      <vt:lpstr>Триггер с асинхронным сбросом и разрешением счета</vt:lpstr>
      <vt:lpstr>Синхронный или асинхронный сброс?</vt:lpstr>
      <vt:lpstr>Не слишком ли много сброса?</vt:lpstr>
      <vt:lpstr>Рекомендации</vt:lpstr>
      <vt:lpstr>Моделирование</vt:lpstr>
      <vt:lpstr>Понятие «управляющего набора» (control set)</vt:lpstr>
      <vt:lpstr>Некоторые приемы преобразования управляющих сигналов в сигналы данных</vt:lpstr>
      <vt:lpstr>Пример преобразования управляющих сигналов в операции LUT</vt:lpstr>
      <vt:lpstr>Счетчик</vt:lpstr>
      <vt:lpstr>Варианты счетчика</vt:lpstr>
      <vt:lpstr>Кодирование состояний счетчика – код Грэя</vt:lpstr>
      <vt:lpstr>LFSR – Linear Feedback Shift Register</vt:lpstr>
      <vt:lpstr>Делитель частоты</vt:lpstr>
      <vt:lpstr>Сторожевой таймер (watchdog timer)</vt:lpstr>
      <vt:lpstr>Широтно-импульсная модуляция (ШИМ, Pulse-Width Modulation, PWM)</vt:lpstr>
      <vt:lpstr>ШИМ для ПЛИС</vt:lpstr>
      <vt:lpstr>Что делать?...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Схемотехника устройств компьютерных систем</dc:title>
  <dc:creator>Ilya Tarasov</dc:creator>
  <cp:lastModifiedBy>Ilya Tarasov</cp:lastModifiedBy>
  <cp:revision>79</cp:revision>
  <dcterms:created xsi:type="dcterms:W3CDTF">2021-09-05T18:58:25Z</dcterms:created>
  <dcterms:modified xsi:type="dcterms:W3CDTF">2021-10-09T22:13:04Z</dcterms:modified>
</cp:coreProperties>
</file>