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60" r:id="rId4"/>
    <p:sldId id="349" r:id="rId5"/>
    <p:sldId id="350" r:id="rId6"/>
    <p:sldId id="359" r:id="rId7"/>
    <p:sldId id="364" r:id="rId8"/>
    <p:sldId id="365" r:id="rId9"/>
    <p:sldId id="362" r:id="rId10"/>
    <p:sldId id="367" r:id="rId11"/>
    <p:sldId id="361" r:id="rId12"/>
    <p:sldId id="354" r:id="rId13"/>
    <p:sldId id="351" r:id="rId14"/>
    <p:sldId id="366" r:id="rId15"/>
    <p:sldId id="352" r:id="rId16"/>
    <p:sldId id="353" r:id="rId17"/>
    <p:sldId id="355" r:id="rId18"/>
    <p:sldId id="363" r:id="rId19"/>
    <p:sldId id="356" r:id="rId20"/>
    <p:sldId id="357" r:id="rId21"/>
    <p:sldId id="368" r:id="rId22"/>
    <p:sldId id="369" r:id="rId23"/>
    <p:sldId id="358" r:id="rId24"/>
    <p:sldId id="34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7" d="100"/>
          <a:sy n="117" d="100"/>
        </p:scale>
        <p:origin x="3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19D24-2BFB-46F4-BAD3-F8ED0654A924}" type="datetimeFigureOut">
              <a:rPr lang="ru-RU" smtClean="0"/>
              <a:t>25.02.2022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EBFFE-1A12-4079-802B-16C0CC51B5B3}" type="slidenum">
              <a:rPr lang="ru-RU" smtClean="0"/>
              <a:t>‹#›</a:t>
            </a:fld>
            <a:endParaRPr lang="ru-RU"/>
          </a:p>
        </p:txBody>
      </p:sp>
    </p:spTree>
    <p:extLst>
      <p:ext uri="{BB962C8B-B14F-4D97-AF65-F5344CB8AC3E}">
        <p14:creationId xmlns:p14="http://schemas.microsoft.com/office/powerpoint/2010/main" val="46137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2F991-A083-42E0-B0A6-878818CD05B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990EE19-4E71-4EE0-8797-1D33FD01F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9C9FF88-CBC8-4DEC-BAAF-BD9687A3120B}"/>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4138D799-7FD1-4EC9-BF41-542859B781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584407-F220-469E-9996-A9DBA180C557}"/>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83806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B6478-44DD-4EE5-B960-6EAE73CC549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B84291D-3467-4068-BF48-2542327A635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B3B26A-C4FF-4132-B547-08B72CAC1D3E}"/>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353C102E-F99F-4750-8620-6B70D6996F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43048C-359E-4115-AD90-7CF64EFF44D1}"/>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020793A-536E-41B9-BDFA-E1796C0DED4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60889A1-7172-4CCC-8E97-0FEF9ECA8A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248869-D940-45BC-995E-045966EA4539}"/>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79A84E65-8469-4AAC-80D6-027C13B7FF1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5C398C-EDAC-4B66-8CB8-33D3B7414613}"/>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9208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52883E-1095-4C20-9CDF-36D69CEA2EF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A3AAD6-C6CB-4834-8D16-9BE79E82D37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CCC760-8FB7-443D-8096-1D13E4554E97}"/>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ED81EBE8-A0F0-47D1-9E12-4F66D7728F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AA690D-2E98-40E8-96AD-9ABBAFE595E0}"/>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2916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77C4B-8956-430F-81E1-75A04BEA51E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88D4CAF-002A-4556-B8ED-C3464BF4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78C8D77-A141-4AEE-BCBF-2D149F961F17}"/>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E12C11DF-C045-43C6-A476-B9DCDC6880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8000CE-AF3A-44F3-B9E3-58736318F04E}"/>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8652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31749-726F-4F98-92B3-C1EF58177A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47C295D-BFDE-4CB9-A501-CBBB717D034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A680A6-151F-4BEA-A08C-7FD5132C45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486F5CD-C7D6-4BA5-8259-E7E59CDE7E24}"/>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6" name="Нижний колонтитул 5">
            <a:extLst>
              <a:ext uri="{FF2B5EF4-FFF2-40B4-BE49-F238E27FC236}">
                <a16:creationId xmlns:a16="http://schemas.microsoft.com/office/drawing/2014/main" id="{609447AA-941D-4D0E-9DB1-BFB280277B6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FF10F1-7F07-40A9-BD97-795DF7193F25}"/>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41677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6000-1B41-417A-9007-E18B0A3E469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6E3F4A-DACF-4613-9EB2-FC08E8E5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FBDDBB2-E257-4DE8-87AB-A7E4611F4A8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604DDA8-7D7B-4864-B14A-C0D0A2AB1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114EF0C-E07A-4F4A-A758-F89CD0C8AD0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21B68DF-7B08-4E2E-9A18-55328D65ACBB}"/>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8" name="Нижний колонтитул 7">
            <a:extLst>
              <a:ext uri="{FF2B5EF4-FFF2-40B4-BE49-F238E27FC236}">
                <a16:creationId xmlns:a16="http://schemas.microsoft.com/office/drawing/2014/main" id="{8EB8F4FF-8551-4C05-B887-459872B6F77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5BE88A8-8CA3-4578-B4F2-52AD5E0C278A}"/>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55478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89FAD-0E9D-4A15-9A07-A9ED52BA83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27ED7FD-1E25-45BF-A6FF-511C34044D5C}"/>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4" name="Нижний колонтитул 3">
            <a:extLst>
              <a:ext uri="{FF2B5EF4-FFF2-40B4-BE49-F238E27FC236}">
                <a16:creationId xmlns:a16="http://schemas.microsoft.com/office/drawing/2014/main" id="{F7992BF7-D0FF-4F36-9946-B5CEE777D54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C4A5424-530D-497A-BBC5-84763A6FBC3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62894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8935B85-9E47-4BF5-B138-CB1EC69706A9}"/>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3" name="Нижний колонтитул 2">
            <a:extLst>
              <a:ext uri="{FF2B5EF4-FFF2-40B4-BE49-F238E27FC236}">
                <a16:creationId xmlns:a16="http://schemas.microsoft.com/office/drawing/2014/main" id="{71DE2494-B94C-40D7-91DB-57874DCA4EA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B5CF5CA-B502-4568-9826-089A4F428242}"/>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3616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79DBA-957B-4B3D-A342-51808C2219C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F34C834-D8F9-4E0B-924F-AECFFA42F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59B23D4-AF02-46FB-AD9C-9B97CFA8F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D5312C0-2598-4BA9-B78F-A5FECBFAE7D1}"/>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6" name="Нижний колонтитул 5">
            <a:extLst>
              <a:ext uri="{FF2B5EF4-FFF2-40B4-BE49-F238E27FC236}">
                <a16:creationId xmlns:a16="http://schemas.microsoft.com/office/drawing/2014/main" id="{36134847-17FB-4F06-8A2B-0A12715B608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57C1C6-0CA3-4659-B597-C6E9235EDD74}"/>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03238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A9C034-905C-402E-A55E-F99AACAB776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D5EF11-ACDE-4226-A0C4-C65AAFBA5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2945454-4FB5-4520-85D4-5085AB4AF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39026B5-2463-4333-B246-5CB958A5E94B}"/>
              </a:ext>
            </a:extLst>
          </p:cNvPr>
          <p:cNvSpPr>
            <a:spLocks noGrp="1"/>
          </p:cNvSpPr>
          <p:nvPr>
            <p:ph type="dt" sz="half" idx="10"/>
          </p:nvPr>
        </p:nvSpPr>
        <p:spPr/>
        <p:txBody>
          <a:bodyPr/>
          <a:lstStyle/>
          <a:p>
            <a:fld id="{A2673FBB-4924-4630-8E4D-86219B750398}" type="datetimeFigureOut">
              <a:rPr lang="ru-RU" smtClean="0"/>
              <a:t>25.02.2022</a:t>
            </a:fld>
            <a:endParaRPr lang="ru-RU"/>
          </a:p>
        </p:txBody>
      </p:sp>
      <p:sp>
        <p:nvSpPr>
          <p:cNvPr id="6" name="Нижний колонтитул 5">
            <a:extLst>
              <a:ext uri="{FF2B5EF4-FFF2-40B4-BE49-F238E27FC236}">
                <a16:creationId xmlns:a16="http://schemas.microsoft.com/office/drawing/2014/main" id="{B327772D-8D8C-4271-91DC-380589CB889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5CF67D5-801E-424F-8940-0FC02EFD74C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22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A490F-D69A-4184-B5E8-D81E5D7C4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D58552A-761D-463A-8AA2-EBC62B6FD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5BF88B-A150-4DC1-A65F-4FB75E7F3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73FBB-4924-4630-8E4D-86219B750398}" type="datetimeFigureOut">
              <a:rPr lang="ru-RU" smtClean="0"/>
              <a:t>25.02.2022</a:t>
            </a:fld>
            <a:endParaRPr lang="ru-RU"/>
          </a:p>
        </p:txBody>
      </p:sp>
      <p:sp>
        <p:nvSpPr>
          <p:cNvPr id="5" name="Нижний колонтитул 4">
            <a:extLst>
              <a:ext uri="{FF2B5EF4-FFF2-40B4-BE49-F238E27FC236}">
                <a16:creationId xmlns:a16="http://schemas.microsoft.com/office/drawing/2014/main" id="{E9E27505-612F-40CD-A79D-E9B959D2B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275A9FC-E36C-4D47-8A58-0D0DA39AA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85C8-440E-4451-A38E-82D467C14376}" type="slidenum">
              <a:rPr lang="ru-RU" smtClean="0"/>
              <a:t>‹#›</a:t>
            </a:fld>
            <a:endParaRPr lang="ru-RU"/>
          </a:p>
        </p:txBody>
      </p:sp>
    </p:spTree>
    <p:extLst>
      <p:ext uri="{BB962C8B-B14F-4D97-AF65-F5344CB8AC3E}">
        <p14:creationId xmlns:p14="http://schemas.microsoft.com/office/powerpoint/2010/main" val="162635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8EDF2-1BDA-4129-84ED-213C25084DDB}"/>
              </a:ext>
            </a:extLst>
          </p:cNvPr>
          <p:cNvSpPr>
            <a:spLocks noGrp="1"/>
          </p:cNvSpPr>
          <p:nvPr>
            <p:ph type="ctrTitle"/>
          </p:nvPr>
        </p:nvSpPr>
        <p:spPr/>
        <p:txBody>
          <a:bodyPr/>
          <a:lstStyle/>
          <a:p>
            <a:r>
              <a:rPr lang="ru-RU" dirty="0"/>
              <a:t>Схемотехника устройств компьютерных систем</a:t>
            </a:r>
          </a:p>
        </p:txBody>
      </p:sp>
      <p:sp>
        <p:nvSpPr>
          <p:cNvPr id="3" name="Подзаголовок 2">
            <a:extLst>
              <a:ext uri="{FF2B5EF4-FFF2-40B4-BE49-F238E27FC236}">
                <a16:creationId xmlns:a16="http://schemas.microsoft.com/office/drawing/2014/main" id="{FF0455E5-96D4-474C-9CF6-71E123D8625F}"/>
              </a:ext>
            </a:extLst>
          </p:cNvPr>
          <p:cNvSpPr>
            <a:spLocks noGrp="1"/>
          </p:cNvSpPr>
          <p:nvPr>
            <p:ph type="subTitle" idx="1"/>
          </p:nvPr>
        </p:nvSpPr>
        <p:spPr/>
        <p:txBody>
          <a:bodyPr/>
          <a:lstStyle/>
          <a:p>
            <a:r>
              <a:rPr lang="ru-RU" dirty="0"/>
              <a:t>Лекция 8. </a:t>
            </a:r>
            <a:r>
              <a:rPr lang="ru-RU" dirty="0">
                <a:effectLst/>
                <a:ea typeface="Calibri" panose="020F0502020204030204" pitchFamily="34" charset="0"/>
                <a:cs typeface="Times New Roman" panose="02020603050405020304" pitchFamily="18" charset="0"/>
              </a:rPr>
              <a:t>Глобально асинхронные, локально синхронные схемы.</a:t>
            </a:r>
            <a:endParaRPr lang="ru-RU" dirty="0"/>
          </a:p>
        </p:txBody>
      </p:sp>
    </p:spTree>
    <p:extLst>
      <p:ext uri="{BB962C8B-B14F-4D97-AF65-F5344CB8AC3E}">
        <p14:creationId xmlns:p14="http://schemas.microsoft.com/office/powerpoint/2010/main" val="54804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728F7-33F7-4440-B6BA-1EFFB802C3A8}"/>
              </a:ext>
            </a:extLst>
          </p:cNvPr>
          <p:cNvSpPr>
            <a:spLocks noGrp="1"/>
          </p:cNvSpPr>
          <p:nvPr>
            <p:ph type="title"/>
          </p:nvPr>
        </p:nvSpPr>
        <p:spPr/>
        <p:txBody>
          <a:bodyPr/>
          <a:lstStyle/>
          <a:p>
            <a:r>
              <a:rPr lang="ru-RU" dirty="0"/>
              <a:t>Откуда берутся несинхронизированные сигналы?</a:t>
            </a:r>
          </a:p>
        </p:txBody>
      </p:sp>
      <p:sp>
        <p:nvSpPr>
          <p:cNvPr id="3" name="Объект 2">
            <a:extLst>
              <a:ext uri="{FF2B5EF4-FFF2-40B4-BE49-F238E27FC236}">
                <a16:creationId xmlns:a16="http://schemas.microsoft.com/office/drawing/2014/main" id="{9752C9EF-B2CE-4E60-8FBF-E09FBB2FE0F2}"/>
              </a:ext>
            </a:extLst>
          </p:cNvPr>
          <p:cNvSpPr>
            <a:spLocks noGrp="1"/>
          </p:cNvSpPr>
          <p:nvPr>
            <p:ph idx="1"/>
          </p:nvPr>
        </p:nvSpPr>
        <p:spPr>
          <a:xfrm>
            <a:off x="4531178" y="1825625"/>
            <a:ext cx="6822621" cy="4351338"/>
          </a:xfrm>
        </p:spPr>
        <p:txBody>
          <a:bodyPr/>
          <a:lstStyle/>
          <a:p>
            <a:r>
              <a:rPr lang="ru-RU" dirty="0"/>
              <a:t>Если сигнал </a:t>
            </a:r>
            <a:r>
              <a:rPr lang="en-US" dirty="0"/>
              <a:t>in1</a:t>
            </a:r>
            <a:r>
              <a:rPr lang="ru-RU" dirty="0"/>
              <a:t> формируется механическим переключателем, он практически гарантированно не синхронизирован с тактовым сигналом проекта</a:t>
            </a:r>
          </a:p>
        </p:txBody>
      </p:sp>
      <p:sp>
        <p:nvSpPr>
          <p:cNvPr id="5" name="TextBox 4">
            <a:extLst>
              <a:ext uri="{FF2B5EF4-FFF2-40B4-BE49-F238E27FC236}">
                <a16:creationId xmlns:a16="http://schemas.microsoft.com/office/drawing/2014/main" id="{49FC1B6B-7280-48C7-B0E0-22E30DBF27CD}"/>
              </a:ext>
            </a:extLst>
          </p:cNvPr>
          <p:cNvSpPr txBox="1"/>
          <p:nvPr/>
        </p:nvSpPr>
        <p:spPr>
          <a:xfrm>
            <a:off x="741930" y="1825625"/>
            <a:ext cx="3372870" cy="1200329"/>
          </a:xfrm>
          <a:prstGeom prst="rect">
            <a:avLst/>
          </a:prstGeom>
          <a:noFill/>
        </p:spPr>
        <p:txBody>
          <a:bodyPr wrap="square">
            <a:spAutoFit/>
          </a:bodyPr>
          <a:lstStyle/>
          <a:p>
            <a:r>
              <a:rPr lang="ru-RU" dirty="0" err="1"/>
              <a:t>always</a:t>
            </a:r>
            <a:r>
              <a:rPr lang="ru-RU" dirty="0"/>
              <a:t> @(posedge </a:t>
            </a:r>
            <a:r>
              <a:rPr lang="ru-RU" dirty="0" err="1"/>
              <a:t>clka</a:t>
            </a:r>
            <a:r>
              <a:rPr lang="ru-RU" dirty="0"/>
              <a:t>)</a:t>
            </a:r>
          </a:p>
          <a:p>
            <a:r>
              <a:rPr lang="ru-RU" dirty="0" err="1"/>
              <a:t>begin</a:t>
            </a:r>
            <a:endParaRPr lang="ru-RU" dirty="0"/>
          </a:p>
          <a:p>
            <a:r>
              <a:rPr lang="ru-RU" dirty="0"/>
              <a:t>  rega1 &lt;= in1;  </a:t>
            </a:r>
          </a:p>
          <a:p>
            <a:r>
              <a:rPr lang="ru-RU" dirty="0" err="1"/>
              <a:t>end</a:t>
            </a:r>
            <a:r>
              <a:rPr lang="ru-RU" dirty="0"/>
              <a:t> </a:t>
            </a:r>
          </a:p>
        </p:txBody>
      </p:sp>
    </p:spTree>
    <p:extLst>
      <p:ext uri="{BB962C8B-B14F-4D97-AF65-F5344CB8AC3E}">
        <p14:creationId xmlns:p14="http://schemas.microsoft.com/office/powerpoint/2010/main" val="17052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9301A-3D00-4B8B-912E-0D392960AC93}"/>
              </a:ext>
            </a:extLst>
          </p:cNvPr>
          <p:cNvSpPr>
            <a:spLocks noGrp="1"/>
          </p:cNvSpPr>
          <p:nvPr>
            <p:ph type="title"/>
          </p:nvPr>
        </p:nvSpPr>
        <p:spPr/>
        <p:txBody>
          <a:bodyPr/>
          <a:lstStyle/>
          <a:p>
            <a:r>
              <a:rPr lang="en-US" dirty="0"/>
              <a:t>Vivado – Report Clock Interaction</a:t>
            </a:r>
            <a:endParaRPr lang="ru-RU" dirty="0"/>
          </a:p>
        </p:txBody>
      </p:sp>
      <p:sp>
        <p:nvSpPr>
          <p:cNvPr id="3" name="Объект 2">
            <a:extLst>
              <a:ext uri="{FF2B5EF4-FFF2-40B4-BE49-F238E27FC236}">
                <a16:creationId xmlns:a16="http://schemas.microsoft.com/office/drawing/2014/main" id="{ABC6C667-29E8-4215-8018-CB6C505F46DC}"/>
              </a:ext>
            </a:extLst>
          </p:cNvPr>
          <p:cNvSpPr>
            <a:spLocks noGrp="1"/>
          </p:cNvSpPr>
          <p:nvPr>
            <p:ph idx="1"/>
          </p:nvPr>
        </p:nvSpPr>
        <p:spPr>
          <a:xfrm>
            <a:off x="8601075" y="1825625"/>
            <a:ext cx="2752724" cy="4351338"/>
          </a:xfrm>
        </p:spPr>
        <p:txBody>
          <a:bodyPr>
            <a:normAutofit fontScale="62500" lnSpcReduction="20000"/>
          </a:bodyPr>
          <a:lstStyle/>
          <a:p>
            <a:r>
              <a:rPr lang="ru-RU" dirty="0"/>
              <a:t>Команда </a:t>
            </a:r>
            <a:r>
              <a:rPr lang="en-US" dirty="0"/>
              <a:t>report clock interaction </a:t>
            </a:r>
            <a:r>
              <a:rPr lang="ru-RU" dirty="0"/>
              <a:t>проверяет взаимодействие тактовых сигналов проекта</a:t>
            </a:r>
          </a:p>
          <a:p>
            <a:r>
              <a:rPr lang="ru-RU" dirty="0"/>
              <a:t>Зеленый цвет – проектные ограничения существуют и могут быть проанализированы</a:t>
            </a:r>
          </a:p>
          <a:p>
            <a:r>
              <a:rPr lang="ru-RU" dirty="0"/>
              <a:t>Красный – существует цепь, связывающая источник и приемник, тактируемые разными сигналами</a:t>
            </a:r>
          </a:p>
          <a:p>
            <a:r>
              <a:rPr lang="ru-RU" dirty="0">
                <a:solidFill>
                  <a:srgbClr val="FF0000"/>
                </a:solidFill>
              </a:rPr>
              <a:t>Адекватный анализ такой цепи невозможен</a:t>
            </a:r>
          </a:p>
        </p:txBody>
      </p:sp>
      <p:pic>
        <p:nvPicPr>
          <p:cNvPr id="5" name="Рисунок 4">
            <a:extLst>
              <a:ext uri="{FF2B5EF4-FFF2-40B4-BE49-F238E27FC236}">
                <a16:creationId xmlns:a16="http://schemas.microsoft.com/office/drawing/2014/main" id="{06A7061C-B135-4D58-B649-97D5875300DC}"/>
              </a:ext>
            </a:extLst>
          </p:cNvPr>
          <p:cNvPicPr>
            <a:picLocks noChangeAspect="1"/>
          </p:cNvPicPr>
          <p:nvPr/>
        </p:nvPicPr>
        <p:blipFill rotWithShape="1">
          <a:blip r:embed="rId2"/>
          <a:srcRect l="34319" t="11553" b="28860"/>
          <a:stretch/>
        </p:blipFill>
        <p:spPr>
          <a:xfrm>
            <a:off x="457200" y="1825625"/>
            <a:ext cx="8007804" cy="3935187"/>
          </a:xfrm>
          <a:prstGeom prst="rect">
            <a:avLst/>
          </a:prstGeom>
        </p:spPr>
      </p:pic>
    </p:spTree>
    <p:extLst>
      <p:ext uri="{BB962C8B-B14F-4D97-AF65-F5344CB8AC3E}">
        <p14:creationId xmlns:p14="http://schemas.microsoft.com/office/powerpoint/2010/main" val="114893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DF265-159F-4D78-AC2F-EBA97C8B5D68}"/>
              </a:ext>
            </a:extLst>
          </p:cNvPr>
          <p:cNvSpPr>
            <a:spLocks noGrp="1"/>
          </p:cNvSpPr>
          <p:nvPr>
            <p:ph type="title"/>
          </p:nvPr>
        </p:nvSpPr>
        <p:spPr/>
        <p:txBody>
          <a:bodyPr/>
          <a:lstStyle/>
          <a:p>
            <a:r>
              <a:rPr lang="ru-RU" dirty="0"/>
              <a:t>Передача данных между тактовыми сетями</a:t>
            </a:r>
          </a:p>
        </p:txBody>
      </p:sp>
      <p:sp>
        <p:nvSpPr>
          <p:cNvPr id="3" name="Объект 2">
            <a:extLst>
              <a:ext uri="{FF2B5EF4-FFF2-40B4-BE49-F238E27FC236}">
                <a16:creationId xmlns:a16="http://schemas.microsoft.com/office/drawing/2014/main" id="{432AD87C-78F5-44F7-9C9C-2479E515FD00}"/>
              </a:ext>
            </a:extLst>
          </p:cNvPr>
          <p:cNvSpPr>
            <a:spLocks noGrp="1"/>
          </p:cNvSpPr>
          <p:nvPr>
            <p:ph idx="1"/>
          </p:nvPr>
        </p:nvSpPr>
        <p:spPr>
          <a:xfrm>
            <a:off x="5710918" y="1825625"/>
            <a:ext cx="5642882" cy="4351338"/>
          </a:xfrm>
        </p:spPr>
        <p:txBody>
          <a:bodyPr>
            <a:normAutofit fontScale="70000" lnSpcReduction="20000"/>
          </a:bodyPr>
          <a:lstStyle/>
          <a:p>
            <a:r>
              <a:rPr lang="ru-RU" dirty="0"/>
              <a:t>Простейший способ передачи данных – два триггера, установленные последовательно</a:t>
            </a:r>
          </a:p>
          <a:p>
            <a:r>
              <a:rPr lang="ru-RU" dirty="0"/>
              <a:t>Первый триггер (</a:t>
            </a:r>
            <a:r>
              <a:rPr lang="en-US" dirty="0"/>
              <a:t>REGB0</a:t>
            </a:r>
            <a:r>
              <a:rPr lang="ru-RU" dirty="0"/>
              <a:t>) имеет метастабильный выход (с этим ничего невозможно сделать на практике)</a:t>
            </a:r>
          </a:p>
          <a:p>
            <a:r>
              <a:rPr lang="ru-RU" dirty="0"/>
              <a:t>Второй триггер (</a:t>
            </a:r>
            <a:r>
              <a:rPr lang="en-US" dirty="0"/>
              <a:t>REGB1)</a:t>
            </a:r>
            <a:r>
              <a:rPr lang="ru-RU" dirty="0"/>
              <a:t> является единственной нагрузкой на </a:t>
            </a:r>
            <a:r>
              <a:rPr lang="en-US" dirty="0"/>
              <a:t>REGB</a:t>
            </a:r>
            <a:r>
              <a:rPr lang="ru-RU" dirty="0"/>
              <a:t>0. Даже если он запишет неправильное состояние, на следующем такте состояние будет (скорее всего) правильным</a:t>
            </a:r>
          </a:p>
          <a:p>
            <a:r>
              <a:rPr lang="ru-RU" dirty="0"/>
              <a:t>Второй триггер тоже может попасть в метастабильное состояние, но вероятность этого существенно ниже.</a:t>
            </a:r>
          </a:p>
          <a:p>
            <a:r>
              <a:rPr lang="ru-RU" dirty="0"/>
              <a:t>Третий триггер имеет еще меньшую вероятность попасть в метастабильное состояние, но на практике в ПЛИС чаще используется цепочка из двух триггеров</a:t>
            </a:r>
          </a:p>
        </p:txBody>
      </p:sp>
      <p:pic>
        <p:nvPicPr>
          <p:cNvPr id="4" name="Рисунок 3">
            <a:extLst>
              <a:ext uri="{FF2B5EF4-FFF2-40B4-BE49-F238E27FC236}">
                <a16:creationId xmlns:a16="http://schemas.microsoft.com/office/drawing/2014/main" id="{4432C375-7ADB-4020-8C16-EFB0CA99BF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2491"/>
          <a:stretch/>
        </p:blipFill>
        <p:spPr bwMode="auto">
          <a:xfrm>
            <a:off x="785041" y="1992130"/>
            <a:ext cx="4683251" cy="16124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74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FFE5-1887-44CA-A572-B0AB8FE1EF1C}"/>
              </a:ext>
            </a:extLst>
          </p:cNvPr>
          <p:cNvSpPr>
            <a:spLocks noGrp="1"/>
          </p:cNvSpPr>
          <p:nvPr>
            <p:ph type="title"/>
          </p:nvPr>
        </p:nvSpPr>
        <p:spPr/>
        <p:txBody>
          <a:bodyPr/>
          <a:lstStyle/>
          <a:p>
            <a:r>
              <a:rPr lang="ru-RU" dirty="0"/>
              <a:t>Передача данных между тактовыми сетями</a:t>
            </a:r>
          </a:p>
        </p:txBody>
      </p:sp>
      <p:sp>
        <p:nvSpPr>
          <p:cNvPr id="3" name="Объект 2">
            <a:extLst>
              <a:ext uri="{FF2B5EF4-FFF2-40B4-BE49-F238E27FC236}">
                <a16:creationId xmlns:a16="http://schemas.microsoft.com/office/drawing/2014/main" id="{28F4EB77-DF7C-4D17-936A-8CF52FE36FD2}"/>
              </a:ext>
            </a:extLst>
          </p:cNvPr>
          <p:cNvSpPr>
            <a:spLocks noGrp="1"/>
          </p:cNvSpPr>
          <p:nvPr>
            <p:ph idx="1"/>
          </p:nvPr>
        </p:nvSpPr>
        <p:spPr>
          <a:xfrm>
            <a:off x="4792436" y="1825625"/>
            <a:ext cx="6996793" cy="4718050"/>
          </a:xfrm>
        </p:spPr>
        <p:txBody>
          <a:bodyPr>
            <a:normAutofit fontScale="70000" lnSpcReduction="20000"/>
          </a:bodyPr>
          <a:lstStyle/>
          <a:p>
            <a:r>
              <a:rPr lang="ru-RU" dirty="0" err="1"/>
              <a:t>Двупортовая</a:t>
            </a:r>
            <a:r>
              <a:rPr lang="ru-RU" dirty="0"/>
              <a:t> память </a:t>
            </a:r>
            <a:r>
              <a:rPr lang="en-US" dirty="0"/>
              <a:t>(True Dual-Port</a:t>
            </a:r>
            <a:r>
              <a:rPr lang="ru-RU" dirty="0"/>
              <a:t>) – </a:t>
            </a:r>
            <a:r>
              <a:rPr lang="ru-RU" dirty="0" err="1"/>
              <a:t>аппаратно</a:t>
            </a:r>
            <a:r>
              <a:rPr lang="ru-RU" dirty="0"/>
              <a:t> реализованный компонент, имеющий два полностью  независимых интерфейса (</a:t>
            </a:r>
            <a:r>
              <a:rPr lang="ru-RU" b="1" dirty="0"/>
              <a:t>в том числе</a:t>
            </a:r>
            <a:r>
              <a:rPr lang="ru-RU" dirty="0"/>
              <a:t> тактовые сигналы)</a:t>
            </a:r>
          </a:p>
          <a:p>
            <a:r>
              <a:rPr lang="ru-RU" dirty="0"/>
              <a:t>Потенциальная проблема – одновременный доступ к одной и той же ячейке памяти, решается алгоритмически</a:t>
            </a:r>
          </a:p>
          <a:p>
            <a:r>
              <a:rPr lang="en-US" dirty="0"/>
              <a:t>FIFO</a:t>
            </a:r>
            <a:r>
              <a:rPr lang="ru-RU" dirty="0"/>
              <a:t> – флаг «</a:t>
            </a:r>
            <a:r>
              <a:rPr lang="en-US" dirty="0"/>
              <a:t>FIFO empty</a:t>
            </a:r>
            <a:r>
              <a:rPr lang="ru-RU" dirty="0"/>
              <a:t>»</a:t>
            </a:r>
            <a:r>
              <a:rPr lang="en-US" dirty="0"/>
              <a:t> </a:t>
            </a:r>
            <a:r>
              <a:rPr lang="ru-RU" dirty="0"/>
              <a:t>снимается после записи, поэтому данные можно гарантированно читать</a:t>
            </a:r>
          </a:p>
          <a:p>
            <a:r>
              <a:rPr lang="en-US" dirty="0"/>
              <a:t>Mailbox </a:t>
            </a:r>
            <a:r>
              <a:rPr lang="ru-RU" dirty="0"/>
              <a:t>+ семафоры – «почтовый ящик» доступен двум разным подсистемам, работающим по разным тактовым сигналам. После записи блока данных записывается ячейка памяти, сигнализирующая об окончании записи. Чтение данных приемной подсистемой начинается после программной проверки этой ячейки.</a:t>
            </a:r>
          </a:p>
          <a:p>
            <a:r>
              <a:rPr lang="en-US" dirty="0"/>
              <a:t>BRAM</a:t>
            </a:r>
            <a:r>
              <a:rPr lang="ru-RU" dirty="0"/>
              <a:t> является </a:t>
            </a:r>
            <a:r>
              <a:rPr lang="en-US" dirty="0"/>
              <a:t>True Dual-Port</a:t>
            </a:r>
            <a:r>
              <a:rPr lang="ru-RU" dirty="0"/>
              <a:t>, </a:t>
            </a:r>
            <a:r>
              <a:rPr lang="en-US" dirty="0" err="1"/>
              <a:t>UltraRAM</a:t>
            </a:r>
            <a:r>
              <a:rPr lang="ru-RU" dirty="0"/>
              <a:t> имеет общий тактовый сигнал для двух интерфейсов</a:t>
            </a:r>
          </a:p>
        </p:txBody>
      </p:sp>
      <p:pic>
        <p:nvPicPr>
          <p:cNvPr id="4" name="Рисунок 3">
            <a:extLst>
              <a:ext uri="{FF2B5EF4-FFF2-40B4-BE49-F238E27FC236}">
                <a16:creationId xmlns:a16="http://schemas.microsoft.com/office/drawing/2014/main" id="{11730285-E31E-4A93-BE07-FCC927AA40E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0100" y="2082029"/>
            <a:ext cx="3962400" cy="2146935"/>
          </a:xfrm>
          <a:prstGeom prst="rect">
            <a:avLst/>
          </a:prstGeom>
          <a:noFill/>
          <a:ln>
            <a:noFill/>
          </a:ln>
        </p:spPr>
      </p:pic>
    </p:spTree>
    <p:extLst>
      <p:ext uri="{BB962C8B-B14F-4D97-AF65-F5344CB8AC3E}">
        <p14:creationId xmlns:p14="http://schemas.microsoft.com/office/powerpoint/2010/main" val="272066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8CA938-8A8C-4830-9EAE-AF6F73AC5D03}"/>
              </a:ext>
            </a:extLst>
          </p:cNvPr>
          <p:cNvSpPr>
            <a:spLocks noGrp="1"/>
          </p:cNvSpPr>
          <p:nvPr>
            <p:ph type="title"/>
          </p:nvPr>
        </p:nvSpPr>
        <p:spPr/>
        <p:txBody>
          <a:bodyPr/>
          <a:lstStyle/>
          <a:p>
            <a:r>
              <a:rPr lang="ru-RU" dirty="0"/>
              <a:t>Примеры </a:t>
            </a:r>
            <a:r>
              <a:rPr lang="en-US" dirty="0"/>
              <a:t>Clock Domain Crossing (CDC)</a:t>
            </a:r>
            <a:r>
              <a:rPr lang="ru-RU" dirty="0"/>
              <a:t> в САПР </a:t>
            </a:r>
            <a:r>
              <a:rPr lang="en-US" dirty="0"/>
              <a:t>Vivado</a:t>
            </a:r>
            <a:endParaRPr lang="ru-RU" dirty="0"/>
          </a:p>
        </p:txBody>
      </p:sp>
      <p:sp>
        <p:nvSpPr>
          <p:cNvPr id="3" name="Объект 2">
            <a:extLst>
              <a:ext uri="{FF2B5EF4-FFF2-40B4-BE49-F238E27FC236}">
                <a16:creationId xmlns:a16="http://schemas.microsoft.com/office/drawing/2014/main" id="{F8238113-19B5-4FFD-A6D4-C024CAE8D8BA}"/>
              </a:ext>
            </a:extLst>
          </p:cNvPr>
          <p:cNvSpPr>
            <a:spLocks noGrp="1"/>
          </p:cNvSpPr>
          <p:nvPr>
            <p:ph idx="1"/>
          </p:nvPr>
        </p:nvSpPr>
        <p:spPr>
          <a:xfrm>
            <a:off x="8764360" y="1825625"/>
            <a:ext cx="2589439" cy="4351338"/>
          </a:xfrm>
        </p:spPr>
        <p:txBody>
          <a:bodyPr>
            <a:normAutofit fontScale="92500" lnSpcReduction="10000"/>
          </a:bodyPr>
          <a:lstStyle/>
          <a:p>
            <a:r>
              <a:rPr lang="ru-RU" dirty="0"/>
              <a:t>В справочной системе </a:t>
            </a:r>
            <a:r>
              <a:rPr lang="en-US" dirty="0"/>
              <a:t>Vivado</a:t>
            </a:r>
            <a:r>
              <a:rPr lang="ru-RU" dirty="0"/>
              <a:t> приведены примеры модулей для передачи данных между тактовыми доменами (</a:t>
            </a:r>
            <a:r>
              <a:rPr lang="en-US" dirty="0"/>
              <a:t>CDC, Clock Domain Crossing)</a:t>
            </a:r>
            <a:endParaRPr lang="ru-RU" dirty="0"/>
          </a:p>
        </p:txBody>
      </p:sp>
      <p:pic>
        <p:nvPicPr>
          <p:cNvPr id="5" name="Рисунок 4">
            <a:extLst>
              <a:ext uri="{FF2B5EF4-FFF2-40B4-BE49-F238E27FC236}">
                <a16:creationId xmlns:a16="http://schemas.microsoft.com/office/drawing/2014/main" id="{657CEC04-76B0-4458-9CE4-E05183F2B184}"/>
              </a:ext>
            </a:extLst>
          </p:cNvPr>
          <p:cNvPicPr>
            <a:picLocks noChangeAspect="1"/>
          </p:cNvPicPr>
          <p:nvPr/>
        </p:nvPicPr>
        <p:blipFill>
          <a:blip r:embed="rId2"/>
          <a:stretch>
            <a:fillRect/>
          </a:stretch>
        </p:blipFill>
        <p:spPr>
          <a:xfrm>
            <a:off x="416379" y="1906765"/>
            <a:ext cx="8067043" cy="3825973"/>
          </a:xfrm>
          <a:prstGeom prst="rect">
            <a:avLst/>
          </a:prstGeom>
        </p:spPr>
      </p:pic>
    </p:spTree>
    <p:extLst>
      <p:ext uri="{BB962C8B-B14F-4D97-AF65-F5344CB8AC3E}">
        <p14:creationId xmlns:p14="http://schemas.microsoft.com/office/powerpoint/2010/main" val="284846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EFEB3-26BF-41EE-92EE-D8E1DF1233D7}"/>
              </a:ext>
            </a:extLst>
          </p:cNvPr>
          <p:cNvSpPr>
            <a:spLocks noGrp="1"/>
          </p:cNvSpPr>
          <p:nvPr>
            <p:ph type="title"/>
          </p:nvPr>
        </p:nvSpPr>
        <p:spPr/>
        <p:txBody>
          <a:bodyPr/>
          <a:lstStyle/>
          <a:p>
            <a:r>
              <a:rPr lang="ru-RU" dirty="0"/>
              <a:t>Захват данных из внешнего источника</a:t>
            </a:r>
          </a:p>
        </p:txBody>
      </p:sp>
      <p:sp>
        <p:nvSpPr>
          <p:cNvPr id="3" name="Объект 2">
            <a:extLst>
              <a:ext uri="{FF2B5EF4-FFF2-40B4-BE49-F238E27FC236}">
                <a16:creationId xmlns:a16="http://schemas.microsoft.com/office/drawing/2014/main" id="{4B1D147B-57F0-45FF-A059-E3309FCA1011}"/>
              </a:ext>
            </a:extLst>
          </p:cNvPr>
          <p:cNvSpPr>
            <a:spLocks noGrp="1"/>
          </p:cNvSpPr>
          <p:nvPr>
            <p:ph idx="1"/>
          </p:nvPr>
        </p:nvSpPr>
        <p:spPr>
          <a:xfrm>
            <a:off x="5098596" y="1825625"/>
            <a:ext cx="6255204" cy="4351338"/>
          </a:xfrm>
        </p:spPr>
        <p:txBody>
          <a:bodyPr/>
          <a:lstStyle/>
          <a:p>
            <a:r>
              <a:rPr lang="ru-RU" dirty="0"/>
              <a:t>Если тактовая частота захватываемого сигнала меньше в несколько раз, можно выделить фронт внешнего тактового сигнала</a:t>
            </a:r>
          </a:p>
          <a:p>
            <a:r>
              <a:rPr lang="ru-RU" dirty="0"/>
              <a:t>Пример – </a:t>
            </a:r>
            <a:r>
              <a:rPr lang="en-US" dirty="0"/>
              <a:t>SPI</a:t>
            </a:r>
            <a:endParaRPr lang="ru-RU" dirty="0"/>
          </a:p>
          <a:p>
            <a:pPr lvl="1"/>
            <a:r>
              <a:rPr lang="en-US" dirty="0"/>
              <a:t>SCLK </a:t>
            </a:r>
            <a:r>
              <a:rPr lang="ru-RU" dirty="0"/>
              <a:t>и </a:t>
            </a:r>
            <a:r>
              <a:rPr lang="en-US" dirty="0"/>
              <a:t>SDATA</a:t>
            </a:r>
            <a:r>
              <a:rPr lang="ru-RU" dirty="0"/>
              <a:t> – это сигналы </a:t>
            </a:r>
            <a:r>
              <a:rPr lang="ru-RU" b="1" dirty="0"/>
              <a:t>данных</a:t>
            </a:r>
            <a:r>
              <a:rPr lang="ru-RU" dirty="0"/>
              <a:t>, принимаемые по </a:t>
            </a:r>
            <a:r>
              <a:rPr lang="ru-RU" b="1" dirty="0"/>
              <a:t>внутреннему</a:t>
            </a:r>
            <a:r>
              <a:rPr lang="ru-RU" dirty="0"/>
              <a:t> тактовому сигналу</a:t>
            </a:r>
          </a:p>
          <a:p>
            <a:pPr lvl="1"/>
            <a:r>
              <a:rPr lang="ru-RU" dirty="0"/>
              <a:t>Если предыдущее состояние </a:t>
            </a:r>
            <a:r>
              <a:rPr lang="en-US" dirty="0"/>
              <a:t>SCLK</a:t>
            </a:r>
            <a:r>
              <a:rPr lang="ru-RU" dirty="0"/>
              <a:t> равно 0, а текущее – 1, то это фронт сигнала </a:t>
            </a:r>
            <a:r>
              <a:rPr lang="en-US" dirty="0"/>
              <a:t>SCLK</a:t>
            </a:r>
            <a:endParaRPr lang="ru-RU" dirty="0"/>
          </a:p>
        </p:txBody>
      </p:sp>
      <p:pic>
        <p:nvPicPr>
          <p:cNvPr id="4" name="Рисунок 3">
            <a:extLst>
              <a:ext uri="{FF2B5EF4-FFF2-40B4-BE49-F238E27FC236}">
                <a16:creationId xmlns:a16="http://schemas.microsoft.com/office/drawing/2014/main" id="{F47EAD9D-4F3C-4DD4-8CDF-01592F2C878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17" t="5420" r="4480" b="5394"/>
          <a:stretch/>
        </p:blipFill>
        <p:spPr bwMode="auto">
          <a:xfrm>
            <a:off x="1140233" y="2255429"/>
            <a:ext cx="3494405" cy="28778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362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0B6F1-B53E-4044-B57C-7FBFB7D777C8}"/>
              </a:ext>
            </a:extLst>
          </p:cNvPr>
          <p:cNvSpPr>
            <a:spLocks noGrp="1"/>
          </p:cNvSpPr>
          <p:nvPr>
            <p:ph type="title"/>
          </p:nvPr>
        </p:nvSpPr>
        <p:spPr/>
        <p:txBody>
          <a:bodyPr/>
          <a:lstStyle/>
          <a:p>
            <a:r>
              <a:rPr lang="ru-RU" dirty="0"/>
              <a:t>Захват данных из внешней шины</a:t>
            </a:r>
          </a:p>
        </p:txBody>
      </p:sp>
      <p:sp>
        <p:nvSpPr>
          <p:cNvPr id="3" name="Объект 2">
            <a:extLst>
              <a:ext uri="{FF2B5EF4-FFF2-40B4-BE49-F238E27FC236}">
                <a16:creationId xmlns:a16="http://schemas.microsoft.com/office/drawing/2014/main" id="{ED72B2E5-2A6A-46D6-B4E9-166E7874ACD8}"/>
              </a:ext>
            </a:extLst>
          </p:cNvPr>
          <p:cNvSpPr>
            <a:spLocks noGrp="1"/>
          </p:cNvSpPr>
          <p:nvPr>
            <p:ph idx="1"/>
          </p:nvPr>
        </p:nvSpPr>
        <p:spPr>
          <a:xfrm>
            <a:off x="6331404" y="1825625"/>
            <a:ext cx="5022396" cy="4351338"/>
          </a:xfrm>
        </p:spPr>
        <p:txBody>
          <a:bodyPr/>
          <a:lstStyle/>
          <a:p>
            <a:r>
              <a:rPr lang="ru-RU" dirty="0"/>
              <a:t>Попытка захвата многоразрядной шины данных с помощью второго регистра является ошибкой – каждый разряд будет реагировать на метастабильное состояние индивидуально</a:t>
            </a:r>
          </a:p>
        </p:txBody>
      </p:sp>
      <p:pic>
        <p:nvPicPr>
          <p:cNvPr id="4" name="Рисунок 3">
            <a:extLst>
              <a:ext uri="{FF2B5EF4-FFF2-40B4-BE49-F238E27FC236}">
                <a16:creationId xmlns:a16="http://schemas.microsoft.com/office/drawing/2014/main" id="{79403E33-5D86-4CAF-B722-9BBEAF235F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591" y="1825625"/>
            <a:ext cx="5264845" cy="3562804"/>
          </a:xfrm>
          <a:prstGeom prst="rect">
            <a:avLst/>
          </a:prstGeom>
          <a:noFill/>
          <a:ln>
            <a:noFill/>
          </a:ln>
        </p:spPr>
      </p:pic>
    </p:spTree>
    <p:extLst>
      <p:ext uri="{BB962C8B-B14F-4D97-AF65-F5344CB8AC3E}">
        <p14:creationId xmlns:p14="http://schemas.microsoft.com/office/powerpoint/2010/main" val="15689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23D790-BFBA-4114-8362-95218F76B03B}"/>
              </a:ext>
            </a:extLst>
          </p:cNvPr>
          <p:cNvSpPr>
            <a:spLocks noGrp="1"/>
          </p:cNvSpPr>
          <p:nvPr>
            <p:ph type="title"/>
          </p:nvPr>
        </p:nvSpPr>
        <p:spPr/>
        <p:txBody>
          <a:bodyPr/>
          <a:lstStyle/>
          <a:p>
            <a:r>
              <a:rPr lang="ru-RU" dirty="0"/>
              <a:t>Добавление проектных исключений в САПР </a:t>
            </a:r>
            <a:r>
              <a:rPr lang="en-US" dirty="0"/>
              <a:t>Vivado</a:t>
            </a:r>
            <a:endParaRPr lang="ru-RU" dirty="0"/>
          </a:p>
        </p:txBody>
      </p:sp>
      <p:sp>
        <p:nvSpPr>
          <p:cNvPr id="3" name="Объект 2">
            <a:extLst>
              <a:ext uri="{FF2B5EF4-FFF2-40B4-BE49-F238E27FC236}">
                <a16:creationId xmlns:a16="http://schemas.microsoft.com/office/drawing/2014/main" id="{F2A5D249-809E-4387-98C1-F2E6CC534EB5}"/>
              </a:ext>
            </a:extLst>
          </p:cNvPr>
          <p:cNvSpPr>
            <a:spLocks noGrp="1"/>
          </p:cNvSpPr>
          <p:nvPr>
            <p:ph idx="1"/>
          </p:nvPr>
        </p:nvSpPr>
        <p:spPr>
          <a:xfrm>
            <a:off x="4947557" y="1825625"/>
            <a:ext cx="6406243" cy="2485118"/>
          </a:xfrm>
        </p:spPr>
        <p:txBody>
          <a:bodyPr/>
          <a:lstStyle/>
          <a:p>
            <a:r>
              <a:rPr lang="ru-RU" dirty="0"/>
              <a:t>Ряд проектных ограничений (</a:t>
            </a:r>
            <a:r>
              <a:rPr lang="en-US" dirty="0"/>
              <a:t>design constraints)</a:t>
            </a:r>
            <a:r>
              <a:rPr lang="ru-RU" dirty="0"/>
              <a:t> относятся к проектным исключениям (</a:t>
            </a:r>
            <a:r>
              <a:rPr lang="en-US" dirty="0"/>
              <a:t>exceptions)</a:t>
            </a:r>
            <a:r>
              <a:rPr lang="ru-RU" dirty="0"/>
              <a:t>. Они исключают сигналы проекта из списков проверки.</a:t>
            </a:r>
          </a:p>
        </p:txBody>
      </p:sp>
      <p:pic>
        <p:nvPicPr>
          <p:cNvPr id="4" name="Рисунок 3">
            <a:extLst>
              <a:ext uri="{FF2B5EF4-FFF2-40B4-BE49-F238E27FC236}">
                <a16:creationId xmlns:a16="http://schemas.microsoft.com/office/drawing/2014/main" id="{32DF9AE2-EC7F-4D3F-AC08-EE4551F74F2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40467" b="31900"/>
          <a:stretch/>
        </p:blipFill>
        <p:spPr bwMode="auto">
          <a:xfrm>
            <a:off x="792389" y="1766206"/>
            <a:ext cx="3765550" cy="230505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DA0EF77E-D7A5-45DE-B7E6-AC879E1432AC}"/>
              </a:ext>
            </a:extLst>
          </p:cNvPr>
          <p:cNvSpPr txBox="1"/>
          <p:nvPr/>
        </p:nvSpPr>
        <p:spPr>
          <a:xfrm>
            <a:off x="538332" y="4266517"/>
            <a:ext cx="9985944" cy="2308324"/>
          </a:xfrm>
          <a:prstGeom prst="rect">
            <a:avLst/>
          </a:prstGeom>
          <a:noFill/>
        </p:spPr>
        <p:txBody>
          <a:bodyPr wrap="square">
            <a:spAutoFit/>
          </a:bodyPr>
          <a:lstStyle/>
          <a:p>
            <a:r>
              <a:rPr lang="ru-RU" sz="2800" dirty="0">
                <a:solidFill>
                  <a:srgbClr val="000000"/>
                </a:solidFill>
                <a:effectLst/>
                <a:ea typeface="Calibri" panose="020F0502020204030204" pitchFamily="34" charset="0"/>
                <a:cs typeface="Times New Roman" panose="02020603050405020304" pitchFamily="18" charset="0"/>
              </a:rPr>
              <a:t>Варианты описания асинхронных фрагментов схемы</a:t>
            </a:r>
          </a:p>
          <a:p>
            <a:endParaRPr lang="ru-RU" b="1" dirty="0">
              <a:solidFill>
                <a:srgbClr val="000000"/>
              </a:solidFill>
              <a:effectLst/>
              <a:latin typeface="+mj-lt"/>
              <a:ea typeface="Calibri" panose="020F0502020204030204" pitchFamily="34" charset="0"/>
              <a:cs typeface="Times New Roman" panose="02020603050405020304" pitchFamily="18" charset="0"/>
            </a:endParaRPr>
          </a:p>
          <a:p>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set_false_path</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–from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get_clocks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CLKA] –to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get_clocks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CLKB]</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set_clock_groups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physically_exclusive</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–group CLKA –group CLKB</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set_clock_groups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–asynchronous –group CLKA –group CLKB</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set_max_delay</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-from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get_cells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REGA] -to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get_cells</a:t>
            </a:r>
            <a:r>
              <a:rPr lang="en-US"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REGB0] 5 -</a:t>
            </a:r>
            <a:r>
              <a:rPr lang="en-US" sz="14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datapath_only</a:t>
            </a:r>
            <a:endParaRPr lang="ru-RU" sz="14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p:txBody>
      </p:sp>
      <p:sp>
        <p:nvSpPr>
          <p:cNvPr id="8" name="Облачко с текстом: овальное 7">
            <a:extLst>
              <a:ext uri="{FF2B5EF4-FFF2-40B4-BE49-F238E27FC236}">
                <a16:creationId xmlns:a16="http://schemas.microsoft.com/office/drawing/2014/main" id="{1AD03202-AE2C-47AF-B99E-48020029021A}"/>
              </a:ext>
            </a:extLst>
          </p:cNvPr>
          <p:cNvSpPr/>
          <p:nvPr/>
        </p:nvSpPr>
        <p:spPr>
          <a:xfrm>
            <a:off x="9233807" y="4576082"/>
            <a:ext cx="2257425" cy="1151164"/>
          </a:xfrm>
          <a:prstGeom prst="wedgeEllipseCallout">
            <a:avLst>
              <a:gd name="adj1" fmla="val -147403"/>
              <a:gd name="adj2" fmla="val 99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 наносекунд условны</a:t>
            </a:r>
          </a:p>
        </p:txBody>
      </p:sp>
    </p:spTree>
    <p:extLst>
      <p:ext uri="{BB962C8B-B14F-4D97-AF65-F5344CB8AC3E}">
        <p14:creationId xmlns:p14="http://schemas.microsoft.com/office/powerpoint/2010/main" val="79892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5B429-0DB1-4293-BC3B-8C87520374B5}"/>
              </a:ext>
            </a:extLst>
          </p:cNvPr>
          <p:cNvSpPr>
            <a:spLocks noGrp="1"/>
          </p:cNvSpPr>
          <p:nvPr>
            <p:ph type="title"/>
          </p:nvPr>
        </p:nvSpPr>
        <p:spPr/>
        <p:txBody>
          <a:bodyPr>
            <a:normAutofit fontScale="90000"/>
          </a:bodyPr>
          <a:lstStyle/>
          <a:p>
            <a:r>
              <a:rPr lang="ru-RU" dirty="0"/>
              <a:t>После добавления проектных исключений проверка взаимодействия дает другие результаты</a:t>
            </a:r>
          </a:p>
        </p:txBody>
      </p:sp>
      <p:sp>
        <p:nvSpPr>
          <p:cNvPr id="3" name="Объект 2">
            <a:extLst>
              <a:ext uri="{FF2B5EF4-FFF2-40B4-BE49-F238E27FC236}">
                <a16:creationId xmlns:a16="http://schemas.microsoft.com/office/drawing/2014/main" id="{9A86B269-277E-4FE3-973B-CBA7C77BDB7A}"/>
              </a:ext>
            </a:extLst>
          </p:cNvPr>
          <p:cNvSpPr>
            <a:spLocks noGrp="1"/>
          </p:cNvSpPr>
          <p:nvPr>
            <p:ph idx="1"/>
          </p:nvPr>
        </p:nvSpPr>
        <p:spPr>
          <a:xfrm>
            <a:off x="7319282" y="1825625"/>
            <a:ext cx="4034518" cy="4351338"/>
          </a:xfrm>
        </p:spPr>
        <p:txBody>
          <a:bodyPr>
            <a:normAutofit/>
          </a:bodyPr>
          <a:lstStyle/>
          <a:p>
            <a:r>
              <a:rPr lang="ru-RU" dirty="0"/>
              <a:t>Синий цвет – </a:t>
            </a:r>
            <a:r>
              <a:rPr lang="en-US" dirty="0"/>
              <a:t>User ignored paths</a:t>
            </a:r>
            <a:r>
              <a:rPr lang="ru-RU" dirty="0"/>
              <a:t>, цепи отмечены для САПР как не подлежащие анализу</a:t>
            </a:r>
            <a:endParaRPr lang="en-US" dirty="0"/>
          </a:p>
          <a:p>
            <a:r>
              <a:rPr lang="ru-RU" dirty="0">
                <a:solidFill>
                  <a:srgbClr val="FF0000"/>
                </a:solidFill>
              </a:rPr>
              <a:t>Проектные исключения не решают проблему! </a:t>
            </a:r>
            <a:r>
              <a:rPr lang="ru-RU" dirty="0"/>
              <a:t>Они только показывают САПР, что эти цепи не подлежат анализу</a:t>
            </a:r>
          </a:p>
        </p:txBody>
      </p:sp>
      <p:pic>
        <p:nvPicPr>
          <p:cNvPr id="5" name="Рисунок 4">
            <a:extLst>
              <a:ext uri="{FF2B5EF4-FFF2-40B4-BE49-F238E27FC236}">
                <a16:creationId xmlns:a16="http://schemas.microsoft.com/office/drawing/2014/main" id="{13E84F34-46A6-43F1-BE4A-54C209071CC6}"/>
              </a:ext>
            </a:extLst>
          </p:cNvPr>
          <p:cNvPicPr>
            <a:picLocks noChangeAspect="1"/>
          </p:cNvPicPr>
          <p:nvPr/>
        </p:nvPicPr>
        <p:blipFill rotWithShape="1">
          <a:blip r:embed="rId2"/>
          <a:srcRect l="34185" t="11119" r="691" b="27871"/>
          <a:stretch/>
        </p:blipFill>
        <p:spPr>
          <a:xfrm>
            <a:off x="404132" y="2045154"/>
            <a:ext cx="6800850" cy="3451125"/>
          </a:xfrm>
          <a:prstGeom prst="rect">
            <a:avLst/>
          </a:prstGeom>
        </p:spPr>
      </p:pic>
    </p:spTree>
    <p:extLst>
      <p:ext uri="{BB962C8B-B14F-4D97-AF65-F5344CB8AC3E}">
        <p14:creationId xmlns:p14="http://schemas.microsoft.com/office/powerpoint/2010/main" val="123101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343E0-BF6C-4765-880D-4D6A0EFC5200}"/>
              </a:ext>
            </a:extLst>
          </p:cNvPr>
          <p:cNvSpPr>
            <a:spLocks noGrp="1"/>
          </p:cNvSpPr>
          <p:nvPr>
            <p:ph type="title"/>
          </p:nvPr>
        </p:nvSpPr>
        <p:spPr/>
        <p:txBody>
          <a:bodyPr/>
          <a:lstStyle/>
          <a:p>
            <a:r>
              <a:rPr lang="ru-RU" dirty="0"/>
              <a:t>Подключение АЦП с </a:t>
            </a:r>
            <a:r>
              <a:rPr lang="ru-RU" dirty="0" err="1"/>
              <a:t>source-synchronous</a:t>
            </a:r>
            <a:r>
              <a:rPr lang="ru-RU" dirty="0"/>
              <a:t> интерфейсом.</a:t>
            </a:r>
          </a:p>
        </p:txBody>
      </p:sp>
      <p:sp>
        <p:nvSpPr>
          <p:cNvPr id="3" name="Объект 2">
            <a:extLst>
              <a:ext uri="{FF2B5EF4-FFF2-40B4-BE49-F238E27FC236}">
                <a16:creationId xmlns:a16="http://schemas.microsoft.com/office/drawing/2014/main" id="{39637834-FEEC-44F0-93CD-479337BE99C5}"/>
              </a:ext>
            </a:extLst>
          </p:cNvPr>
          <p:cNvSpPr>
            <a:spLocks noGrp="1"/>
          </p:cNvSpPr>
          <p:nvPr>
            <p:ph idx="1"/>
          </p:nvPr>
        </p:nvSpPr>
        <p:spPr>
          <a:xfrm>
            <a:off x="4947556" y="1825625"/>
            <a:ext cx="6406243" cy="4351338"/>
          </a:xfrm>
        </p:spPr>
        <p:txBody>
          <a:bodyPr/>
          <a:lstStyle/>
          <a:p>
            <a:r>
              <a:rPr lang="ru-RU" dirty="0"/>
              <a:t>Высокочастотные АЦП часто используют интерфейс, синхронизированный с источником. Опорная тактовая частота подается на внутренний </a:t>
            </a:r>
            <a:r>
              <a:rPr lang="en-US" dirty="0"/>
              <a:t>PLL</a:t>
            </a:r>
            <a:r>
              <a:rPr lang="ru-RU" dirty="0"/>
              <a:t>, порции данных сопровождаются тактовым сигналом</a:t>
            </a:r>
          </a:p>
        </p:txBody>
      </p:sp>
      <p:pic>
        <p:nvPicPr>
          <p:cNvPr id="4" name="Рисунок 3">
            <a:extLst>
              <a:ext uri="{FF2B5EF4-FFF2-40B4-BE49-F238E27FC236}">
                <a16:creationId xmlns:a16="http://schemas.microsoft.com/office/drawing/2014/main" id="{8F21324E-203B-4D0E-965B-9EDBC06948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891" y="2142762"/>
            <a:ext cx="3959860" cy="2409190"/>
          </a:xfrm>
          <a:prstGeom prst="rect">
            <a:avLst/>
          </a:prstGeom>
          <a:noFill/>
          <a:ln>
            <a:noFill/>
          </a:ln>
        </p:spPr>
      </p:pic>
    </p:spTree>
    <p:extLst>
      <p:ext uri="{BB962C8B-B14F-4D97-AF65-F5344CB8AC3E}">
        <p14:creationId xmlns:p14="http://schemas.microsoft.com/office/powerpoint/2010/main" val="27097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24A07-8CA9-4862-9E76-AD187FEB5FDC}"/>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00B437CF-6CBD-4EB2-BE88-8BFF6AD37480}"/>
              </a:ext>
            </a:extLst>
          </p:cNvPr>
          <p:cNvSpPr>
            <a:spLocks noGrp="1"/>
          </p:cNvSpPr>
          <p:nvPr>
            <p:ph idx="1"/>
          </p:nvPr>
        </p:nvSpPr>
        <p:spPr/>
        <p:txBody>
          <a:bodyPr/>
          <a:lstStyle/>
          <a:p>
            <a:r>
              <a:rPr lang="ru-RU" dirty="0"/>
              <a:t>Временные характеристики синхронных устройств. Понятие </a:t>
            </a:r>
            <a:r>
              <a:rPr lang="ru-RU" dirty="0" err="1"/>
              <a:t>метастабильности</a:t>
            </a:r>
            <a:r>
              <a:rPr lang="ru-RU" dirty="0"/>
              <a:t>. Проблемы реализации тактовых сетей. Архитектура GALS. Схемы ресинхронизации. Применение </a:t>
            </a:r>
            <a:r>
              <a:rPr lang="ru-RU" dirty="0" err="1"/>
              <a:t>двупортовой</a:t>
            </a:r>
            <a:r>
              <a:rPr lang="ru-RU" dirty="0"/>
              <a:t> памяти для передачи данных между тактовыми доменами.</a:t>
            </a:r>
          </a:p>
        </p:txBody>
      </p:sp>
    </p:spTree>
    <p:extLst>
      <p:ext uri="{BB962C8B-B14F-4D97-AF65-F5344CB8AC3E}">
        <p14:creationId xmlns:p14="http://schemas.microsoft.com/office/powerpoint/2010/main" val="203293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0374A-5F51-4730-B4F0-7F81C0E7917D}"/>
              </a:ext>
            </a:extLst>
          </p:cNvPr>
          <p:cNvSpPr>
            <a:spLocks noGrp="1"/>
          </p:cNvSpPr>
          <p:nvPr>
            <p:ph type="title"/>
          </p:nvPr>
        </p:nvSpPr>
        <p:spPr/>
        <p:txBody>
          <a:bodyPr/>
          <a:lstStyle/>
          <a:p>
            <a:r>
              <a:rPr lang="ru-RU" dirty="0"/>
              <a:t>Подключение модуля видеокамеры к ПЛИС.</a:t>
            </a:r>
          </a:p>
        </p:txBody>
      </p:sp>
      <p:sp>
        <p:nvSpPr>
          <p:cNvPr id="3" name="Объект 2">
            <a:extLst>
              <a:ext uri="{FF2B5EF4-FFF2-40B4-BE49-F238E27FC236}">
                <a16:creationId xmlns:a16="http://schemas.microsoft.com/office/drawing/2014/main" id="{461E16E0-D30C-49D4-A8FE-DC0FDC04DFD9}"/>
              </a:ext>
            </a:extLst>
          </p:cNvPr>
          <p:cNvSpPr>
            <a:spLocks noGrp="1"/>
          </p:cNvSpPr>
          <p:nvPr>
            <p:ph idx="1"/>
          </p:nvPr>
        </p:nvSpPr>
        <p:spPr>
          <a:xfrm>
            <a:off x="5176156" y="1825624"/>
            <a:ext cx="6177643" cy="4750707"/>
          </a:xfrm>
        </p:spPr>
        <p:txBody>
          <a:bodyPr>
            <a:normAutofit fontScale="62500" lnSpcReduction="20000"/>
          </a:bodyPr>
          <a:lstStyle/>
          <a:p>
            <a:pPr marL="0" indent="0">
              <a:buNone/>
            </a:pPr>
            <a:r>
              <a:rPr lang="ru-RU" dirty="0"/>
              <a:t>– SCL, SDA – сигналы интерфейса </a:t>
            </a:r>
            <a:r>
              <a:rPr lang="ru-RU" dirty="0" err="1"/>
              <a:t>Serial</a:t>
            </a:r>
            <a:r>
              <a:rPr lang="ru-RU" dirty="0"/>
              <a:t> </a:t>
            </a:r>
            <a:r>
              <a:rPr lang="ru-RU" dirty="0" err="1"/>
              <a:t>Camera</a:t>
            </a:r>
            <a:r>
              <a:rPr lang="ru-RU" dirty="0"/>
              <a:t> Control </a:t>
            </a:r>
            <a:r>
              <a:rPr lang="ru-RU" dirty="0" err="1"/>
              <a:t>Bus</a:t>
            </a:r>
            <a:r>
              <a:rPr lang="ru-RU" dirty="0"/>
              <a:t> (SCCB), организованного наподобие интерфейса I2C, этот интерфейс используется для настройки режимов видеокамеры путем программирования внутренних регистров;</a:t>
            </a:r>
          </a:p>
          <a:p>
            <a:pPr marL="0" indent="0">
              <a:buNone/>
            </a:pPr>
            <a:r>
              <a:rPr lang="ru-RU" dirty="0"/>
              <a:t>– HREF – сигнал горизонтальной синхронизации, находится в высоком уровне, если передаются данные из активной зоны строки;</a:t>
            </a:r>
          </a:p>
          <a:p>
            <a:pPr marL="0" indent="0">
              <a:buNone/>
            </a:pPr>
            <a:r>
              <a:rPr lang="ru-RU" dirty="0"/>
              <a:t>– VSYNC – сигнал вертикальной синхронизации, находится в высоком уровне, если передаются данные с активной зоны кадра, в сочетании с сигналом HRE</a:t>
            </a:r>
            <a:r>
              <a:rPr lang="en-US" dirty="0"/>
              <a:t>F</a:t>
            </a:r>
            <a:r>
              <a:rPr lang="ru-RU" dirty="0"/>
              <a:t> сигнализирует о передаче актуальных данных;</a:t>
            </a:r>
          </a:p>
          <a:p>
            <a:pPr marL="0" indent="0">
              <a:buNone/>
            </a:pPr>
            <a:r>
              <a:rPr lang="ru-RU" dirty="0"/>
              <a:t>– Data[9:0] – шина данных, может быть 10- или 8-разрядной;</a:t>
            </a:r>
          </a:p>
          <a:p>
            <a:pPr marL="0" indent="0">
              <a:buNone/>
            </a:pPr>
            <a:r>
              <a:rPr lang="ru-RU" dirty="0"/>
              <a:t>– PCLK (</a:t>
            </a:r>
            <a:r>
              <a:rPr lang="ru-RU" dirty="0" err="1"/>
              <a:t>Pixel</a:t>
            </a:r>
            <a:r>
              <a:rPr lang="ru-RU" dirty="0"/>
              <a:t> </a:t>
            </a:r>
            <a:r>
              <a:rPr lang="ru-RU" dirty="0" err="1"/>
              <a:t>Clock</a:t>
            </a:r>
            <a:r>
              <a:rPr lang="ru-RU" dirty="0"/>
              <a:t>) – тактовый сигнал, сопровождающий данные на шине Data;</a:t>
            </a:r>
          </a:p>
          <a:p>
            <a:pPr marL="0" indent="0">
              <a:buNone/>
            </a:pPr>
            <a:r>
              <a:rPr lang="ru-RU" dirty="0"/>
              <a:t>– PWDN – сигнал перехода в энергосберегающий режим;</a:t>
            </a:r>
          </a:p>
          <a:p>
            <a:pPr marL="0" indent="0">
              <a:buNone/>
            </a:pPr>
            <a:r>
              <a:rPr lang="ru-RU" dirty="0"/>
              <a:t>– XCLK – входной тактовый сигнал, используемый в качестве опорного для формирования сигнала PCLK.</a:t>
            </a:r>
          </a:p>
          <a:p>
            <a:endParaRPr lang="ru-RU" dirty="0"/>
          </a:p>
        </p:txBody>
      </p:sp>
      <p:pic>
        <p:nvPicPr>
          <p:cNvPr id="4" name="Рисунок 3">
            <a:extLst>
              <a:ext uri="{FF2B5EF4-FFF2-40B4-BE49-F238E27FC236}">
                <a16:creationId xmlns:a16="http://schemas.microsoft.com/office/drawing/2014/main" id="{D05835FA-374D-473C-BE04-0343F2D4B3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299" y="2222091"/>
            <a:ext cx="3959860" cy="2544445"/>
          </a:xfrm>
          <a:prstGeom prst="rect">
            <a:avLst/>
          </a:prstGeom>
          <a:noFill/>
          <a:ln>
            <a:noFill/>
          </a:ln>
        </p:spPr>
      </p:pic>
    </p:spTree>
    <p:extLst>
      <p:ext uri="{BB962C8B-B14F-4D97-AF65-F5344CB8AC3E}">
        <p14:creationId xmlns:p14="http://schemas.microsoft.com/office/powerpoint/2010/main" val="262053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9F0E2-F216-4339-B7BF-176A36449E04}"/>
              </a:ext>
            </a:extLst>
          </p:cNvPr>
          <p:cNvSpPr>
            <a:spLocks noGrp="1"/>
          </p:cNvSpPr>
          <p:nvPr>
            <p:ph type="title"/>
          </p:nvPr>
        </p:nvSpPr>
        <p:spPr/>
        <p:txBody>
          <a:bodyPr/>
          <a:lstStyle/>
          <a:p>
            <a:r>
              <a:rPr lang="en-US" dirty="0"/>
              <a:t>Tri-mode Ethernet</a:t>
            </a:r>
            <a:endParaRPr lang="ru-RU" dirty="0"/>
          </a:p>
        </p:txBody>
      </p:sp>
      <p:sp>
        <p:nvSpPr>
          <p:cNvPr id="3" name="Объект 2">
            <a:extLst>
              <a:ext uri="{FF2B5EF4-FFF2-40B4-BE49-F238E27FC236}">
                <a16:creationId xmlns:a16="http://schemas.microsoft.com/office/drawing/2014/main" id="{4C607D63-E03D-42BD-894E-8A946E43CDFA}"/>
              </a:ext>
            </a:extLst>
          </p:cNvPr>
          <p:cNvSpPr>
            <a:spLocks noGrp="1"/>
          </p:cNvSpPr>
          <p:nvPr>
            <p:ph idx="1"/>
          </p:nvPr>
        </p:nvSpPr>
        <p:spPr>
          <a:xfrm>
            <a:off x="6898820" y="1825625"/>
            <a:ext cx="4454979" cy="4351338"/>
          </a:xfrm>
        </p:spPr>
        <p:txBody>
          <a:bodyPr>
            <a:normAutofit fontScale="70000" lnSpcReduction="20000"/>
          </a:bodyPr>
          <a:lstStyle/>
          <a:p>
            <a:r>
              <a:rPr lang="en-US" dirty="0"/>
              <a:t>Tri-mode Ethernet – </a:t>
            </a:r>
            <a:r>
              <a:rPr lang="ru-RU" dirty="0"/>
              <a:t>10/100/1000 Мбит</a:t>
            </a:r>
            <a:r>
              <a:rPr lang="en-US" dirty="0"/>
              <a:t>/c</a:t>
            </a:r>
            <a:endParaRPr lang="ru-RU" dirty="0"/>
          </a:p>
          <a:p>
            <a:r>
              <a:rPr lang="ru-RU" dirty="0"/>
              <a:t>В режимах передачи 10 и 100 Мбит/с тактовый сигнал подается на микросхему сетевого контроллера, которая возвращает данные с некоторой задержкой</a:t>
            </a:r>
          </a:p>
          <a:p>
            <a:r>
              <a:rPr lang="ru-RU" dirty="0"/>
              <a:t>Для тактовых частот 2,5 МГц или 25 МГц (период 40 </a:t>
            </a:r>
            <a:r>
              <a:rPr lang="ru-RU" dirty="0" err="1"/>
              <a:t>нс</a:t>
            </a:r>
            <a:r>
              <a:rPr lang="ru-RU" dirty="0"/>
              <a:t>) такой подход оправдан – микросхема успевает передать данные за 40 </a:t>
            </a:r>
            <a:r>
              <a:rPr lang="ru-RU" dirty="0" err="1"/>
              <a:t>нс</a:t>
            </a:r>
            <a:r>
              <a:rPr lang="ru-RU" dirty="0"/>
              <a:t>, а ПЛИС – записать их по внутреннему тактовому сигналу</a:t>
            </a:r>
          </a:p>
          <a:p>
            <a:r>
              <a:rPr lang="ru-RU" dirty="0"/>
              <a:t>В режиме передачи </a:t>
            </a:r>
            <a:r>
              <a:rPr lang="en-US" dirty="0"/>
              <a:t>1 Gbit/s</a:t>
            </a:r>
            <a:r>
              <a:rPr lang="ru-RU" dirty="0"/>
              <a:t> используется </a:t>
            </a:r>
            <a:r>
              <a:rPr lang="en-US" dirty="0"/>
              <a:t>source-synchronous</a:t>
            </a:r>
            <a:r>
              <a:rPr lang="ru-RU" dirty="0"/>
              <a:t> интерфейс</a:t>
            </a:r>
          </a:p>
        </p:txBody>
      </p:sp>
      <p:pic>
        <p:nvPicPr>
          <p:cNvPr id="1026" name="Picture 2" descr="DM8168 GMII interface for MAC - Processors forum - Processors - TI E2E  support forums">
            <a:extLst>
              <a:ext uri="{FF2B5EF4-FFF2-40B4-BE49-F238E27FC236}">
                <a16:creationId xmlns:a16="http://schemas.microsoft.com/office/drawing/2014/main" id="{0CC4CA9E-06B4-4F91-9BAB-E31C0E5ED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39" y="1572986"/>
            <a:ext cx="56578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59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5FD35C-997D-4360-AE24-0C1CAA863B1C}"/>
              </a:ext>
            </a:extLst>
          </p:cNvPr>
          <p:cNvSpPr>
            <a:spLocks noGrp="1"/>
          </p:cNvSpPr>
          <p:nvPr>
            <p:ph type="title"/>
          </p:nvPr>
        </p:nvSpPr>
        <p:spPr/>
        <p:txBody>
          <a:bodyPr/>
          <a:lstStyle/>
          <a:p>
            <a:r>
              <a:rPr lang="ru-RU" dirty="0"/>
              <a:t>Понятие </a:t>
            </a:r>
            <a:r>
              <a:rPr lang="en-US" dirty="0"/>
              <a:t>related clocks</a:t>
            </a:r>
            <a:endParaRPr lang="ru-RU" dirty="0"/>
          </a:p>
        </p:txBody>
      </p:sp>
      <p:sp>
        <p:nvSpPr>
          <p:cNvPr id="3" name="Объект 2">
            <a:extLst>
              <a:ext uri="{FF2B5EF4-FFF2-40B4-BE49-F238E27FC236}">
                <a16:creationId xmlns:a16="http://schemas.microsoft.com/office/drawing/2014/main" id="{E0DD8972-D70A-433E-808F-ABFD088E7B8B}"/>
              </a:ext>
            </a:extLst>
          </p:cNvPr>
          <p:cNvSpPr>
            <a:spLocks noGrp="1"/>
          </p:cNvSpPr>
          <p:nvPr>
            <p:ph idx="1"/>
          </p:nvPr>
        </p:nvSpPr>
        <p:spPr>
          <a:xfrm>
            <a:off x="7233557" y="1494972"/>
            <a:ext cx="4087585" cy="4351338"/>
          </a:xfrm>
        </p:spPr>
        <p:txBody>
          <a:bodyPr>
            <a:normAutofit fontScale="70000" lnSpcReduction="20000"/>
          </a:bodyPr>
          <a:lstStyle/>
          <a:p>
            <a:r>
              <a:rPr lang="ru-RU" dirty="0"/>
              <a:t>Если тактовые сигналы формируются одной </a:t>
            </a:r>
            <a:r>
              <a:rPr lang="en-US" dirty="0"/>
              <a:t>PLL</a:t>
            </a:r>
            <a:r>
              <a:rPr lang="ru-RU" dirty="0"/>
              <a:t>, они находятся в известном соотношении друг с другом (</a:t>
            </a:r>
            <a:r>
              <a:rPr lang="en-US" dirty="0"/>
              <a:t>related clocks)</a:t>
            </a:r>
            <a:endParaRPr lang="ru-RU" dirty="0"/>
          </a:p>
          <a:p>
            <a:r>
              <a:rPr lang="ru-RU" dirty="0"/>
              <a:t>Такие сигналы </a:t>
            </a:r>
            <a:r>
              <a:rPr lang="ru-RU" b="1" dirty="0">
                <a:solidFill>
                  <a:srgbClr val="00B050"/>
                </a:solidFill>
              </a:rPr>
              <a:t>можно</a:t>
            </a:r>
            <a:r>
              <a:rPr lang="ru-RU" dirty="0"/>
              <a:t> использовать в рамках синхронного проекта</a:t>
            </a:r>
          </a:p>
          <a:p>
            <a:r>
              <a:rPr lang="ru-RU" dirty="0"/>
              <a:t>На рисунке видно, что </a:t>
            </a:r>
            <a:r>
              <a:rPr lang="en-US" dirty="0"/>
              <a:t>PLL</a:t>
            </a:r>
            <a:r>
              <a:rPr lang="ru-RU" dirty="0"/>
              <a:t> не может формировать произвольные частоты – попытка создать 101 и 99 МГц дает на выходе 100 МГц (ближайшее возможное значение)</a:t>
            </a:r>
          </a:p>
          <a:p>
            <a:r>
              <a:rPr lang="ru-RU" dirty="0"/>
              <a:t>Тактовые сигналы, для которых невозможно гарантировать точное соотношение – </a:t>
            </a:r>
            <a:r>
              <a:rPr lang="en-US" dirty="0"/>
              <a:t>unrelated clocks</a:t>
            </a:r>
            <a:endParaRPr lang="ru-RU" dirty="0"/>
          </a:p>
        </p:txBody>
      </p:sp>
      <p:pic>
        <p:nvPicPr>
          <p:cNvPr id="5" name="Рисунок 4">
            <a:extLst>
              <a:ext uri="{FF2B5EF4-FFF2-40B4-BE49-F238E27FC236}">
                <a16:creationId xmlns:a16="http://schemas.microsoft.com/office/drawing/2014/main" id="{74FD0E55-D9DB-4C1F-BB4B-23AAB7116EB2}"/>
              </a:ext>
            </a:extLst>
          </p:cNvPr>
          <p:cNvPicPr>
            <a:picLocks noChangeAspect="1"/>
          </p:cNvPicPr>
          <p:nvPr/>
        </p:nvPicPr>
        <p:blipFill>
          <a:blip r:embed="rId2"/>
          <a:stretch>
            <a:fillRect/>
          </a:stretch>
        </p:blipFill>
        <p:spPr>
          <a:xfrm>
            <a:off x="485582" y="1604283"/>
            <a:ext cx="6600787" cy="4661806"/>
          </a:xfrm>
          <a:prstGeom prst="rect">
            <a:avLst/>
          </a:prstGeom>
        </p:spPr>
      </p:pic>
    </p:spTree>
    <p:extLst>
      <p:ext uri="{BB962C8B-B14F-4D97-AF65-F5344CB8AC3E}">
        <p14:creationId xmlns:p14="http://schemas.microsoft.com/office/powerpoint/2010/main" val="254219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456C1-5CF9-44BC-815B-23A67C76D7A9}"/>
              </a:ext>
            </a:extLst>
          </p:cNvPr>
          <p:cNvSpPr>
            <a:spLocks noGrp="1"/>
          </p:cNvSpPr>
          <p:nvPr>
            <p:ph type="title"/>
          </p:nvPr>
        </p:nvSpPr>
        <p:spPr/>
        <p:txBody>
          <a:bodyPr/>
          <a:lstStyle/>
          <a:p>
            <a:r>
              <a:rPr lang="ru-RU" dirty="0"/>
              <a:t>Структурная схема проекта с архитектурой GALS.</a:t>
            </a:r>
          </a:p>
        </p:txBody>
      </p:sp>
      <p:sp>
        <p:nvSpPr>
          <p:cNvPr id="3" name="Объект 2">
            <a:extLst>
              <a:ext uri="{FF2B5EF4-FFF2-40B4-BE49-F238E27FC236}">
                <a16:creationId xmlns:a16="http://schemas.microsoft.com/office/drawing/2014/main" id="{7370A947-CD28-4635-961A-BDA9E6A873AF}"/>
              </a:ext>
            </a:extLst>
          </p:cNvPr>
          <p:cNvSpPr>
            <a:spLocks noGrp="1"/>
          </p:cNvSpPr>
          <p:nvPr>
            <p:ph idx="1"/>
          </p:nvPr>
        </p:nvSpPr>
        <p:spPr>
          <a:xfrm>
            <a:off x="4935312" y="1825625"/>
            <a:ext cx="6418488" cy="4351338"/>
          </a:xfrm>
        </p:spPr>
        <p:txBody>
          <a:bodyPr/>
          <a:lstStyle/>
          <a:p>
            <a:r>
              <a:rPr lang="ru-RU" dirty="0"/>
              <a:t>Глобально асинхронные, локально синхронные проекты </a:t>
            </a:r>
          </a:p>
          <a:p>
            <a:pPr lvl="1"/>
            <a:r>
              <a:rPr lang="ru-RU" dirty="0"/>
              <a:t>Ограничивают области трассировки тактового сигнала</a:t>
            </a:r>
          </a:p>
          <a:p>
            <a:pPr lvl="1"/>
            <a:r>
              <a:rPr lang="ru-RU" dirty="0"/>
              <a:t>Позволяют вводить данные из несинхронных источников</a:t>
            </a:r>
          </a:p>
          <a:p>
            <a:r>
              <a:rPr lang="ru-RU" dirty="0"/>
              <a:t>Все передачи данных – только через схемы ресинхронизации</a:t>
            </a:r>
          </a:p>
          <a:p>
            <a:pPr lvl="1"/>
            <a:r>
              <a:rPr lang="en-US" dirty="0"/>
              <a:t>CDC</a:t>
            </a:r>
            <a:endParaRPr lang="ru-RU" dirty="0"/>
          </a:p>
          <a:p>
            <a:pPr lvl="1"/>
            <a:r>
              <a:rPr lang="en-US" dirty="0"/>
              <a:t>True Dual-Port BRAM</a:t>
            </a:r>
          </a:p>
          <a:p>
            <a:pPr lvl="1"/>
            <a:endParaRPr lang="ru-RU" dirty="0"/>
          </a:p>
        </p:txBody>
      </p:sp>
      <p:pic>
        <p:nvPicPr>
          <p:cNvPr id="4" name="Рисунок 3">
            <a:extLst>
              <a:ext uri="{FF2B5EF4-FFF2-40B4-BE49-F238E27FC236}">
                <a16:creationId xmlns:a16="http://schemas.microsoft.com/office/drawing/2014/main" id="{1E5F7AB4-A596-4D3B-8A82-D4C632479E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165" y="1941241"/>
            <a:ext cx="3952875" cy="2510155"/>
          </a:xfrm>
          <a:prstGeom prst="rect">
            <a:avLst/>
          </a:prstGeom>
          <a:noFill/>
          <a:ln>
            <a:noFill/>
          </a:ln>
        </p:spPr>
      </p:pic>
    </p:spTree>
    <p:extLst>
      <p:ext uri="{BB962C8B-B14F-4D97-AF65-F5344CB8AC3E}">
        <p14:creationId xmlns:p14="http://schemas.microsoft.com/office/powerpoint/2010/main" val="31334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8905D-49F2-4DFF-B0A8-12B509BC86EE}"/>
              </a:ext>
            </a:extLst>
          </p:cNvPr>
          <p:cNvSpPr>
            <a:spLocks noGrp="1"/>
          </p:cNvSpPr>
          <p:nvPr>
            <p:ph type="title"/>
          </p:nvPr>
        </p:nvSpPr>
        <p:spPr>
          <a:xfrm>
            <a:off x="2465614" y="365125"/>
            <a:ext cx="6690632" cy="1325563"/>
          </a:xfrm>
        </p:spPr>
        <p:txBody>
          <a:bodyPr/>
          <a:lstStyle/>
          <a:p>
            <a:r>
              <a:rPr lang="ru-RU" dirty="0"/>
              <a:t>Что делать?...</a:t>
            </a:r>
          </a:p>
        </p:txBody>
      </p:sp>
      <p:sp>
        <p:nvSpPr>
          <p:cNvPr id="3" name="Объект 2">
            <a:extLst>
              <a:ext uri="{FF2B5EF4-FFF2-40B4-BE49-F238E27FC236}">
                <a16:creationId xmlns:a16="http://schemas.microsoft.com/office/drawing/2014/main" id="{F6EBFAA6-45CF-41EF-A78E-6C2B3D08243D}"/>
              </a:ext>
            </a:extLst>
          </p:cNvPr>
          <p:cNvSpPr>
            <a:spLocks noGrp="1"/>
          </p:cNvSpPr>
          <p:nvPr>
            <p:ph idx="1"/>
          </p:nvPr>
        </p:nvSpPr>
        <p:spPr>
          <a:xfrm>
            <a:off x="1208314" y="1608364"/>
            <a:ext cx="10145486" cy="4772706"/>
          </a:xfrm>
        </p:spPr>
        <p:txBody>
          <a:bodyPr>
            <a:normAutofit fontScale="92500" lnSpcReduction="10000"/>
          </a:bodyPr>
          <a:lstStyle/>
          <a:p>
            <a:r>
              <a:rPr lang="ru-RU" dirty="0">
                <a:solidFill>
                  <a:srgbClr val="FF0000"/>
                </a:solidFill>
              </a:rPr>
              <a:t>При наличии несинхронизированных данных поведение схемы будет отличаться от модели!</a:t>
            </a:r>
          </a:p>
          <a:p>
            <a:r>
              <a:rPr lang="ru-RU" dirty="0"/>
              <a:t>Причины появления несинхронных сигналов</a:t>
            </a:r>
          </a:p>
          <a:p>
            <a:pPr lvl="1"/>
            <a:r>
              <a:rPr lang="ru-RU" dirty="0"/>
              <a:t>Механические переключатели</a:t>
            </a:r>
          </a:p>
          <a:p>
            <a:pPr lvl="1"/>
            <a:r>
              <a:rPr lang="ru-RU" dirty="0"/>
              <a:t>Внешние микросхемы с интерфейсом </a:t>
            </a:r>
            <a:r>
              <a:rPr lang="en-US" dirty="0"/>
              <a:t>source synchronous</a:t>
            </a:r>
            <a:endParaRPr lang="ru-RU" dirty="0"/>
          </a:p>
          <a:p>
            <a:pPr lvl="1"/>
            <a:r>
              <a:rPr lang="ru-RU" dirty="0"/>
              <a:t>Слишком крупные проекты (сотни тысяч ячеек ПЛИС) плохо трассируются и должны быть разбиты на несколько подсистем (например, процессор + </a:t>
            </a:r>
            <a:r>
              <a:rPr lang="en-US" dirty="0"/>
              <a:t>DSP</a:t>
            </a:r>
            <a:r>
              <a:rPr lang="ru-RU" dirty="0"/>
              <a:t>)</a:t>
            </a:r>
          </a:p>
          <a:p>
            <a:r>
              <a:rPr lang="ru-RU" dirty="0"/>
              <a:t>Единичные сигналы передаются через два триггера (следует добавить в </a:t>
            </a:r>
            <a:r>
              <a:rPr lang="en-US" dirty="0" err="1"/>
              <a:t>xdc</a:t>
            </a:r>
            <a:r>
              <a:rPr lang="ru-RU" dirty="0"/>
              <a:t> проектное исключение)</a:t>
            </a:r>
          </a:p>
          <a:p>
            <a:r>
              <a:rPr lang="ru-RU" dirty="0"/>
              <a:t>Для медленных шин можно использовать выделение фронта тактового сигнала</a:t>
            </a:r>
          </a:p>
          <a:p>
            <a:r>
              <a:rPr lang="ru-RU" dirty="0"/>
              <a:t>Шины передаются через </a:t>
            </a:r>
            <a:r>
              <a:rPr lang="ru-RU" dirty="0" err="1"/>
              <a:t>двупортовую</a:t>
            </a:r>
            <a:r>
              <a:rPr lang="ru-RU" dirty="0"/>
              <a:t> память</a:t>
            </a:r>
          </a:p>
        </p:txBody>
      </p:sp>
      <p:pic>
        <p:nvPicPr>
          <p:cNvPr id="5" name="Рисунок 4">
            <a:extLst>
              <a:ext uri="{FF2B5EF4-FFF2-40B4-BE49-F238E27FC236}">
                <a16:creationId xmlns:a16="http://schemas.microsoft.com/office/drawing/2014/main" id="{6187C9B5-522B-48A3-8F57-A40D3DD15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0" y="64796"/>
            <a:ext cx="1590006" cy="1722114"/>
          </a:xfrm>
          <a:prstGeom prst="rect">
            <a:avLst/>
          </a:prstGeom>
        </p:spPr>
      </p:pic>
    </p:spTree>
    <p:extLst>
      <p:ext uri="{BB962C8B-B14F-4D97-AF65-F5344CB8AC3E}">
        <p14:creationId xmlns:p14="http://schemas.microsoft.com/office/powerpoint/2010/main" val="392456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294405-6021-4088-80AF-9DFD5CAA3D49}"/>
              </a:ext>
            </a:extLst>
          </p:cNvPr>
          <p:cNvSpPr>
            <a:spLocks noGrp="1"/>
          </p:cNvSpPr>
          <p:nvPr>
            <p:ph type="title"/>
          </p:nvPr>
        </p:nvSpPr>
        <p:spPr/>
        <p:txBody>
          <a:bodyPr/>
          <a:lstStyle/>
          <a:p>
            <a:r>
              <a:rPr lang="ru-RU" dirty="0"/>
              <a:t>Временные характеристики триггера</a:t>
            </a:r>
          </a:p>
        </p:txBody>
      </p:sp>
      <p:sp>
        <p:nvSpPr>
          <p:cNvPr id="3" name="Объект 2">
            <a:extLst>
              <a:ext uri="{FF2B5EF4-FFF2-40B4-BE49-F238E27FC236}">
                <a16:creationId xmlns:a16="http://schemas.microsoft.com/office/drawing/2014/main" id="{543D9E08-BFCC-404E-BA00-AC006162F54F}"/>
              </a:ext>
            </a:extLst>
          </p:cNvPr>
          <p:cNvSpPr>
            <a:spLocks noGrp="1"/>
          </p:cNvSpPr>
          <p:nvPr>
            <p:ph idx="1"/>
          </p:nvPr>
        </p:nvSpPr>
        <p:spPr>
          <a:xfrm>
            <a:off x="5461906" y="1825625"/>
            <a:ext cx="5891893" cy="4351338"/>
          </a:xfrm>
        </p:spPr>
        <p:txBody>
          <a:bodyPr/>
          <a:lstStyle/>
          <a:p>
            <a:r>
              <a:rPr lang="ru-RU" dirty="0"/>
              <a:t>Запись в триггер происходит «по фронту тактового сигнала». Насколько мал этот интервал времени?</a:t>
            </a:r>
            <a:endParaRPr lang="en-US" dirty="0"/>
          </a:p>
          <a:p>
            <a:r>
              <a:rPr lang="ru-RU" dirty="0"/>
              <a:t>В течение интервалов </a:t>
            </a:r>
            <a:r>
              <a:rPr lang="en-US" dirty="0" err="1"/>
              <a:t>t</a:t>
            </a:r>
            <a:r>
              <a:rPr lang="en-US" baseline="-25000" dirty="0" err="1"/>
              <a:t>setup</a:t>
            </a:r>
            <a:r>
              <a:rPr lang="en-US" dirty="0"/>
              <a:t> (</a:t>
            </a:r>
            <a:r>
              <a:rPr lang="ru-RU" dirty="0"/>
              <a:t>«время установки»</a:t>
            </a:r>
            <a:r>
              <a:rPr lang="en-US" dirty="0"/>
              <a:t>)</a:t>
            </a:r>
            <a:r>
              <a:rPr lang="ru-RU" dirty="0"/>
              <a:t> и</a:t>
            </a:r>
            <a:r>
              <a:rPr lang="en-US" dirty="0"/>
              <a:t> </a:t>
            </a:r>
            <a:r>
              <a:rPr lang="en-US" dirty="0" err="1"/>
              <a:t>t</a:t>
            </a:r>
            <a:r>
              <a:rPr lang="en-US" baseline="-25000" dirty="0" err="1"/>
              <a:t>hold</a:t>
            </a:r>
            <a:r>
              <a:rPr lang="ru-RU" dirty="0"/>
              <a:t> («время удержания») данные на входе должны быть стабильны</a:t>
            </a:r>
          </a:p>
          <a:p>
            <a:endParaRPr lang="ru-RU" dirty="0"/>
          </a:p>
        </p:txBody>
      </p:sp>
      <p:pic>
        <p:nvPicPr>
          <p:cNvPr id="4" name="Рисунок 3" descr="Изображение%20триггера">
            <a:extLst>
              <a:ext uri="{FF2B5EF4-FFF2-40B4-BE49-F238E27FC236}">
                <a16:creationId xmlns:a16="http://schemas.microsoft.com/office/drawing/2014/main" id="{A433B4E9-A388-4774-90CF-38359EE308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3962400" cy="1524000"/>
          </a:xfrm>
          <a:prstGeom prst="rect">
            <a:avLst/>
          </a:prstGeom>
          <a:noFill/>
          <a:ln>
            <a:noFill/>
          </a:ln>
        </p:spPr>
      </p:pic>
      <p:grpSp>
        <p:nvGrpSpPr>
          <p:cNvPr id="10" name="Группа 9">
            <a:extLst>
              <a:ext uri="{FF2B5EF4-FFF2-40B4-BE49-F238E27FC236}">
                <a16:creationId xmlns:a16="http://schemas.microsoft.com/office/drawing/2014/main" id="{359ECAE1-2E7C-4119-AB59-8379EAA4453D}"/>
              </a:ext>
            </a:extLst>
          </p:cNvPr>
          <p:cNvGrpSpPr/>
          <p:nvPr/>
        </p:nvGrpSpPr>
        <p:grpSpPr>
          <a:xfrm>
            <a:off x="1843768" y="4078060"/>
            <a:ext cx="2000250" cy="718458"/>
            <a:chOff x="1843768" y="4078060"/>
            <a:chExt cx="2000250" cy="718458"/>
          </a:xfrm>
        </p:grpSpPr>
        <p:cxnSp>
          <p:nvCxnSpPr>
            <p:cNvPr id="6" name="Прямая соединительная линия 5">
              <a:extLst>
                <a:ext uri="{FF2B5EF4-FFF2-40B4-BE49-F238E27FC236}">
                  <a16:creationId xmlns:a16="http://schemas.microsoft.com/office/drawing/2014/main" id="{6224F0A7-D6FB-4C7F-B52F-7489DA9BBD57}"/>
                </a:ext>
              </a:extLst>
            </p:cNvPr>
            <p:cNvCxnSpPr/>
            <p:nvPr/>
          </p:nvCxnSpPr>
          <p:spPr>
            <a:xfrm>
              <a:off x="1843768" y="4796518"/>
              <a:ext cx="1000125" cy="0"/>
            </a:xfrm>
            <a:prstGeom prst="line">
              <a:avLst/>
            </a:prstGeom>
          </p:spPr>
          <p:style>
            <a:lnRef idx="3">
              <a:schemeClr val="dk1"/>
            </a:lnRef>
            <a:fillRef idx="0">
              <a:schemeClr val="dk1"/>
            </a:fillRef>
            <a:effectRef idx="2">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D5883D11-BF1B-4C35-9742-F86E0CA77887}"/>
                </a:ext>
              </a:extLst>
            </p:cNvPr>
            <p:cNvCxnSpPr/>
            <p:nvPr/>
          </p:nvCxnSpPr>
          <p:spPr>
            <a:xfrm>
              <a:off x="2843893" y="4078060"/>
              <a:ext cx="1000125" cy="0"/>
            </a:xfrm>
            <a:prstGeom prst="line">
              <a:avLst/>
            </a:prstGeom>
          </p:spPr>
          <p:style>
            <a:lnRef idx="3">
              <a:schemeClr val="dk1"/>
            </a:lnRef>
            <a:fillRef idx="0">
              <a:schemeClr val="dk1"/>
            </a:fillRef>
            <a:effectRef idx="2">
              <a:schemeClr val="dk1"/>
            </a:effectRef>
            <a:fontRef idx="minor">
              <a:schemeClr val="tx1"/>
            </a:fontRef>
          </p:style>
        </p:cxnSp>
        <p:cxnSp>
          <p:nvCxnSpPr>
            <p:cNvPr id="8" name="Прямая соединительная линия 7">
              <a:extLst>
                <a:ext uri="{FF2B5EF4-FFF2-40B4-BE49-F238E27FC236}">
                  <a16:creationId xmlns:a16="http://schemas.microsoft.com/office/drawing/2014/main" id="{72453A4F-4FC5-4ACA-80A5-959E578C2B42}"/>
                </a:ext>
              </a:extLst>
            </p:cNvPr>
            <p:cNvCxnSpPr>
              <a:cxnSpLocks/>
            </p:cNvCxnSpPr>
            <p:nvPr/>
          </p:nvCxnSpPr>
          <p:spPr>
            <a:xfrm flipV="1">
              <a:off x="2843893" y="4078060"/>
              <a:ext cx="0" cy="718458"/>
            </a:xfrm>
            <a:prstGeom prst="line">
              <a:avLst/>
            </a:prstGeom>
          </p:spPr>
          <p:style>
            <a:lnRef idx="3">
              <a:schemeClr val="dk1"/>
            </a:lnRef>
            <a:fillRef idx="0">
              <a:schemeClr val="dk1"/>
            </a:fillRef>
            <a:effectRef idx="2">
              <a:schemeClr val="dk1"/>
            </a:effectRef>
            <a:fontRef idx="minor">
              <a:schemeClr val="tx1"/>
            </a:fontRef>
          </p:style>
        </p:cxnSp>
      </p:grpSp>
      <p:sp>
        <p:nvSpPr>
          <p:cNvPr id="11" name="TextBox 10">
            <a:extLst>
              <a:ext uri="{FF2B5EF4-FFF2-40B4-BE49-F238E27FC236}">
                <a16:creationId xmlns:a16="http://schemas.microsoft.com/office/drawing/2014/main" id="{6779AF3A-AC6A-47BB-A066-EA9C88C560C9}"/>
              </a:ext>
            </a:extLst>
          </p:cNvPr>
          <p:cNvSpPr txBox="1"/>
          <p:nvPr/>
        </p:nvSpPr>
        <p:spPr>
          <a:xfrm>
            <a:off x="1077686" y="4143376"/>
            <a:ext cx="698046" cy="369332"/>
          </a:xfrm>
          <a:prstGeom prst="rect">
            <a:avLst/>
          </a:prstGeom>
          <a:noFill/>
        </p:spPr>
        <p:txBody>
          <a:bodyPr wrap="square" rtlCol="0">
            <a:spAutoFit/>
          </a:bodyPr>
          <a:lstStyle/>
          <a:p>
            <a:r>
              <a:rPr lang="en-US" dirty="0"/>
              <a:t>CLK</a:t>
            </a:r>
            <a:endParaRPr lang="ru-RU" dirty="0"/>
          </a:p>
        </p:txBody>
      </p:sp>
      <p:cxnSp>
        <p:nvCxnSpPr>
          <p:cNvPr id="13" name="Прямая со стрелкой 12">
            <a:extLst>
              <a:ext uri="{FF2B5EF4-FFF2-40B4-BE49-F238E27FC236}">
                <a16:creationId xmlns:a16="http://schemas.microsoft.com/office/drawing/2014/main" id="{8FC654CD-2245-4009-96D4-659EB883CF3F}"/>
              </a:ext>
            </a:extLst>
          </p:cNvPr>
          <p:cNvCxnSpPr>
            <a:cxnSpLocks/>
          </p:cNvCxnSpPr>
          <p:nvPr/>
        </p:nvCxnSpPr>
        <p:spPr>
          <a:xfrm flipV="1">
            <a:off x="1843768" y="4902876"/>
            <a:ext cx="36181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20A1DE7-921C-4C45-B575-F38E5F0A52FF}"/>
              </a:ext>
            </a:extLst>
          </p:cNvPr>
          <p:cNvSpPr txBox="1"/>
          <p:nvPr/>
        </p:nvSpPr>
        <p:spPr>
          <a:xfrm>
            <a:off x="4723039" y="5009234"/>
            <a:ext cx="698046" cy="369332"/>
          </a:xfrm>
          <a:prstGeom prst="rect">
            <a:avLst/>
          </a:prstGeom>
          <a:noFill/>
        </p:spPr>
        <p:txBody>
          <a:bodyPr wrap="square" rtlCol="0">
            <a:spAutoFit/>
          </a:bodyPr>
          <a:lstStyle/>
          <a:p>
            <a:r>
              <a:rPr lang="en-US" dirty="0"/>
              <a:t>time</a:t>
            </a:r>
            <a:endParaRPr lang="ru-RU" dirty="0"/>
          </a:p>
        </p:txBody>
      </p:sp>
      <p:sp>
        <p:nvSpPr>
          <p:cNvPr id="16" name="TextBox 15">
            <a:extLst>
              <a:ext uri="{FF2B5EF4-FFF2-40B4-BE49-F238E27FC236}">
                <a16:creationId xmlns:a16="http://schemas.microsoft.com/office/drawing/2014/main" id="{03B916F8-6E5A-4E10-A42D-912D05454E61}"/>
              </a:ext>
            </a:extLst>
          </p:cNvPr>
          <p:cNvSpPr txBox="1"/>
          <p:nvPr/>
        </p:nvSpPr>
        <p:spPr>
          <a:xfrm>
            <a:off x="2178504" y="4937939"/>
            <a:ext cx="698046" cy="369332"/>
          </a:xfrm>
          <a:prstGeom prst="rect">
            <a:avLst/>
          </a:prstGeom>
          <a:noFill/>
        </p:spPr>
        <p:txBody>
          <a:bodyPr wrap="square" rtlCol="0">
            <a:spAutoFit/>
          </a:bodyPr>
          <a:lstStyle/>
          <a:p>
            <a:r>
              <a:rPr lang="en-US" dirty="0" err="1"/>
              <a:t>t</a:t>
            </a:r>
            <a:r>
              <a:rPr lang="en-US" baseline="-25000" dirty="0" err="1"/>
              <a:t>setup</a:t>
            </a:r>
            <a:endParaRPr lang="ru-RU" baseline="-25000" dirty="0"/>
          </a:p>
        </p:txBody>
      </p:sp>
      <p:sp>
        <p:nvSpPr>
          <p:cNvPr id="17" name="TextBox 16">
            <a:extLst>
              <a:ext uri="{FF2B5EF4-FFF2-40B4-BE49-F238E27FC236}">
                <a16:creationId xmlns:a16="http://schemas.microsoft.com/office/drawing/2014/main" id="{AF234219-B345-4028-B6D8-FE43662E61FE}"/>
              </a:ext>
            </a:extLst>
          </p:cNvPr>
          <p:cNvSpPr txBox="1"/>
          <p:nvPr/>
        </p:nvSpPr>
        <p:spPr>
          <a:xfrm>
            <a:off x="2954791" y="4937939"/>
            <a:ext cx="698046" cy="369332"/>
          </a:xfrm>
          <a:prstGeom prst="rect">
            <a:avLst/>
          </a:prstGeom>
          <a:noFill/>
        </p:spPr>
        <p:txBody>
          <a:bodyPr wrap="square" rtlCol="0">
            <a:spAutoFit/>
          </a:bodyPr>
          <a:lstStyle/>
          <a:p>
            <a:r>
              <a:rPr lang="en-US" dirty="0" err="1"/>
              <a:t>t</a:t>
            </a:r>
            <a:r>
              <a:rPr lang="en-US" baseline="-25000" dirty="0" err="1"/>
              <a:t>hold</a:t>
            </a:r>
            <a:endParaRPr lang="ru-RU" baseline="-25000" dirty="0"/>
          </a:p>
        </p:txBody>
      </p:sp>
      <p:sp>
        <p:nvSpPr>
          <p:cNvPr id="18" name="Прямоугольник 17">
            <a:extLst>
              <a:ext uri="{FF2B5EF4-FFF2-40B4-BE49-F238E27FC236}">
                <a16:creationId xmlns:a16="http://schemas.microsoft.com/office/drawing/2014/main" id="{F767B614-0F63-4A00-96AD-D4B3B05BE503}"/>
              </a:ext>
            </a:extLst>
          </p:cNvPr>
          <p:cNvSpPr/>
          <p:nvPr/>
        </p:nvSpPr>
        <p:spPr>
          <a:xfrm>
            <a:off x="2379890" y="4078060"/>
            <a:ext cx="439510" cy="6898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A4039689-5DB1-40AF-AFB4-267E217E55A4}"/>
              </a:ext>
            </a:extLst>
          </p:cNvPr>
          <p:cNvSpPr/>
          <p:nvPr/>
        </p:nvSpPr>
        <p:spPr>
          <a:xfrm>
            <a:off x="2876550" y="4096203"/>
            <a:ext cx="439510" cy="6717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05015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F25944-0EE1-4F31-B483-1BF35768BF8B}"/>
              </a:ext>
            </a:extLst>
          </p:cNvPr>
          <p:cNvSpPr>
            <a:spLocks noGrp="1"/>
          </p:cNvSpPr>
          <p:nvPr>
            <p:ph type="title"/>
          </p:nvPr>
        </p:nvSpPr>
        <p:spPr/>
        <p:txBody>
          <a:bodyPr/>
          <a:lstStyle/>
          <a:p>
            <a:r>
              <a:rPr lang="ru-RU" dirty="0"/>
              <a:t>Поведение триггера при нарушении требований времен установки и удержания</a:t>
            </a:r>
          </a:p>
        </p:txBody>
      </p:sp>
      <p:sp>
        <p:nvSpPr>
          <p:cNvPr id="3" name="Объект 2">
            <a:extLst>
              <a:ext uri="{FF2B5EF4-FFF2-40B4-BE49-F238E27FC236}">
                <a16:creationId xmlns:a16="http://schemas.microsoft.com/office/drawing/2014/main" id="{56658C41-F6C7-4973-9540-CB70537F6CC6}"/>
              </a:ext>
            </a:extLst>
          </p:cNvPr>
          <p:cNvSpPr>
            <a:spLocks noGrp="1"/>
          </p:cNvSpPr>
          <p:nvPr>
            <p:ph idx="1"/>
          </p:nvPr>
        </p:nvSpPr>
        <p:spPr>
          <a:xfrm>
            <a:off x="5992586" y="1825625"/>
            <a:ext cx="5361214" cy="4351338"/>
          </a:xfrm>
        </p:spPr>
        <p:txBody>
          <a:bodyPr>
            <a:normAutofit fontScale="77500" lnSpcReduction="20000"/>
          </a:bodyPr>
          <a:lstStyle/>
          <a:p>
            <a:r>
              <a:rPr lang="ru-RU" dirty="0"/>
              <a:t>Если сигнал на входе данных изменяется внутри времен установки и удержания, результат не определен</a:t>
            </a:r>
          </a:p>
          <a:p>
            <a:pPr lvl="1"/>
            <a:r>
              <a:rPr lang="ru-RU" dirty="0"/>
              <a:t>Запишется 0</a:t>
            </a:r>
          </a:p>
          <a:p>
            <a:pPr lvl="1"/>
            <a:r>
              <a:rPr lang="ru-RU" dirty="0"/>
              <a:t>Запишется 1</a:t>
            </a:r>
          </a:p>
          <a:p>
            <a:pPr lvl="1"/>
            <a:r>
              <a:rPr lang="ru-RU" dirty="0"/>
              <a:t>Выход примет промежуточное («метастабильное») состояние</a:t>
            </a:r>
          </a:p>
          <a:p>
            <a:r>
              <a:rPr lang="ru-RU" dirty="0"/>
              <a:t>Метастабильное состояние в сочетании с особенностями синтезатора может привести к некорректной работе проекта</a:t>
            </a:r>
          </a:p>
          <a:p>
            <a:r>
              <a:rPr lang="ru-RU" dirty="0"/>
              <a:t>Если синтезатор использует дублирование триггеров, загрузка метастабильного сигнала в два триггера может привести к тому, что вместо копии одного и того же значения разные триггеры получат разные состояния </a:t>
            </a:r>
          </a:p>
        </p:txBody>
      </p:sp>
      <p:pic>
        <p:nvPicPr>
          <p:cNvPr id="4" name="Рисунок 3">
            <a:extLst>
              <a:ext uri="{FF2B5EF4-FFF2-40B4-BE49-F238E27FC236}">
                <a16:creationId xmlns:a16="http://schemas.microsoft.com/office/drawing/2014/main" id="{8E6A1D4B-263E-4DA7-BAEB-53DB3B590376}"/>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3300" t="4826" r="1716" b="6029"/>
          <a:stretch/>
        </p:blipFill>
        <p:spPr bwMode="auto">
          <a:xfrm>
            <a:off x="538298" y="1875133"/>
            <a:ext cx="5206818" cy="2126161"/>
          </a:xfrm>
          <a:prstGeom prst="rect">
            <a:avLst/>
          </a:prstGeom>
          <a:noFill/>
          <a:ln>
            <a:noFill/>
          </a:ln>
          <a:extLst>
            <a:ext uri="{53640926-AAD7-44D8-BBD7-CCE9431645EC}">
              <a14:shadowObscured xmlns:a14="http://schemas.microsoft.com/office/drawing/2010/main"/>
            </a:ext>
          </a:extLst>
        </p:spPr>
      </p:pic>
      <p:grpSp>
        <p:nvGrpSpPr>
          <p:cNvPr id="12" name="Группа 11">
            <a:extLst>
              <a:ext uri="{FF2B5EF4-FFF2-40B4-BE49-F238E27FC236}">
                <a16:creationId xmlns:a16="http://schemas.microsoft.com/office/drawing/2014/main" id="{550A8927-C828-4D71-9E6C-489C1638EC9A}"/>
              </a:ext>
            </a:extLst>
          </p:cNvPr>
          <p:cNvGrpSpPr/>
          <p:nvPr/>
        </p:nvGrpSpPr>
        <p:grpSpPr>
          <a:xfrm>
            <a:off x="1220560" y="4947557"/>
            <a:ext cx="783771" cy="963386"/>
            <a:chOff x="1220560" y="4947557"/>
            <a:chExt cx="783771" cy="963386"/>
          </a:xfrm>
        </p:grpSpPr>
        <p:sp>
          <p:nvSpPr>
            <p:cNvPr id="6" name="Прямоугольник 5">
              <a:extLst>
                <a:ext uri="{FF2B5EF4-FFF2-40B4-BE49-F238E27FC236}">
                  <a16:creationId xmlns:a16="http://schemas.microsoft.com/office/drawing/2014/main" id="{B1F8D19E-9958-4E0B-824B-23925EB8EB93}"/>
                </a:ext>
              </a:extLst>
            </p:cNvPr>
            <p:cNvSpPr/>
            <p:nvPr/>
          </p:nvSpPr>
          <p:spPr>
            <a:xfrm>
              <a:off x="1220560" y="4947557"/>
              <a:ext cx="783771" cy="963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8" name="Прямая соединительная линия 7">
              <a:extLst>
                <a:ext uri="{FF2B5EF4-FFF2-40B4-BE49-F238E27FC236}">
                  <a16:creationId xmlns:a16="http://schemas.microsoft.com/office/drawing/2014/main" id="{84120B34-AEB4-4B88-928B-FFF89C86F52C}"/>
                </a:ext>
              </a:extLst>
            </p:cNvPr>
            <p:cNvCxnSpPr/>
            <p:nvPr/>
          </p:nvCxnSpPr>
          <p:spPr>
            <a:xfrm flipV="1">
              <a:off x="1220561" y="5719082"/>
              <a:ext cx="175532" cy="114300"/>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DA6688E2-FB16-491E-815A-1A4E773C9DA1}"/>
                </a:ext>
              </a:extLst>
            </p:cNvPr>
            <p:cNvCxnSpPr>
              <a:cxnSpLocks/>
            </p:cNvCxnSpPr>
            <p:nvPr/>
          </p:nvCxnSpPr>
          <p:spPr>
            <a:xfrm>
              <a:off x="1220561" y="5572125"/>
              <a:ext cx="175532" cy="146957"/>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71A66EC-35F4-4FD1-B891-9640C8A2C917}"/>
                </a:ext>
              </a:extLst>
            </p:cNvPr>
            <p:cNvSpPr txBox="1"/>
            <p:nvPr/>
          </p:nvSpPr>
          <p:spPr>
            <a:xfrm>
              <a:off x="1364975" y="4987613"/>
              <a:ext cx="594453" cy="923330"/>
            </a:xfrm>
            <a:prstGeom prst="rect">
              <a:avLst/>
            </a:prstGeom>
            <a:noFill/>
          </p:spPr>
          <p:txBody>
            <a:bodyPr wrap="square" rtlCol="0">
              <a:spAutoFit/>
            </a:bodyPr>
            <a:lstStyle/>
            <a:p>
              <a:r>
                <a:rPr lang="en-US" dirty="0"/>
                <a:t>D  Q</a:t>
              </a:r>
            </a:p>
            <a:p>
              <a:endParaRPr lang="en-US" dirty="0"/>
            </a:p>
            <a:p>
              <a:r>
                <a:rPr lang="en-US" dirty="0"/>
                <a:t>C</a:t>
              </a:r>
              <a:endParaRPr lang="ru-RU" dirty="0"/>
            </a:p>
          </p:txBody>
        </p:sp>
      </p:grpSp>
      <p:grpSp>
        <p:nvGrpSpPr>
          <p:cNvPr id="18" name="Группа 17">
            <a:extLst>
              <a:ext uri="{FF2B5EF4-FFF2-40B4-BE49-F238E27FC236}">
                <a16:creationId xmlns:a16="http://schemas.microsoft.com/office/drawing/2014/main" id="{33FFBF47-8536-421B-9212-0AD572BFE2B3}"/>
              </a:ext>
            </a:extLst>
          </p:cNvPr>
          <p:cNvGrpSpPr/>
          <p:nvPr/>
        </p:nvGrpSpPr>
        <p:grpSpPr>
          <a:xfrm>
            <a:off x="3000374" y="4305016"/>
            <a:ext cx="783771" cy="963386"/>
            <a:chOff x="1220560" y="4947557"/>
            <a:chExt cx="783771" cy="963386"/>
          </a:xfrm>
        </p:grpSpPr>
        <p:sp>
          <p:nvSpPr>
            <p:cNvPr id="19" name="Прямоугольник 18">
              <a:extLst>
                <a:ext uri="{FF2B5EF4-FFF2-40B4-BE49-F238E27FC236}">
                  <a16:creationId xmlns:a16="http://schemas.microsoft.com/office/drawing/2014/main" id="{7F7D0073-F39D-4D72-A268-7D2A1F788E45}"/>
                </a:ext>
              </a:extLst>
            </p:cNvPr>
            <p:cNvSpPr/>
            <p:nvPr/>
          </p:nvSpPr>
          <p:spPr>
            <a:xfrm>
              <a:off x="1220560" y="4947557"/>
              <a:ext cx="783771" cy="963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0" name="Прямая соединительная линия 19">
              <a:extLst>
                <a:ext uri="{FF2B5EF4-FFF2-40B4-BE49-F238E27FC236}">
                  <a16:creationId xmlns:a16="http://schemas.microsoft.com/office/drawing/2014/main" id="{707486A7-DC99-429C-A96E-FCE0A89B5E23}"/>
                </a:ext>
              </a:extLst>
            </p:cNvPr>
            <p:cNvCxnSpPr/>
            <p:nvPr/>
          </p:nvCxnSpPr>
          <p:spPr>
            <a:xfrm flipV="1">
              <a:off x="1220561" y="5719082"/>
              <a:ext cx="175532" cy="114300"/>
            </a:xfrm>
            <a:prstGeom prst="line">
              <a:avLst/>
            </a:prstGeom>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8A68FEDE-A4A8-4466-A6CF-2B38199B2D93}"/>
                </a:ext>
              </a:extLst>
            </p:cNvPr>
            <p:cNvCxnSpPr>
              <a:cxnSpLocks/>
            </p:cNvCxnSpPr>
            <p:nvPr/>
          </p:nvCxnSpPr>
          <p:spPr>
            <a:xfrm>
              <a:off x="1220561" y="5572125"/>
              <a:ext cx="175532" cy="146957"/>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1B371C5-75AA-4CA1-A295-B21D7CE450F8}"/>
                </a:ext>
              </a:extLst>
            </p:cNvPr>
            <p:cNvSpPr txBox="1"/>
            <p:nvPr/>
          </p:nvSpPr>
          <p:spPr>
            <a:xfrm>
              <a:off x="1364975" y="4987613"/>
              <a:ext cx="594453" cy="923330"/>
            </a:xfrm>
            <a:prstGeom prst="rect">
              <a:avLst/>
            </a:prstGeom>
            <a:noFill/>
          </p:spPr>
          <p:txBody>
            <a:bodyPr wrap="square" rtlCol="0">
              <a:spAutoFit/>
            </a:bodyPr>
            <a:lstStyle/>
            <a:p>
              <a:r>
                <a:rPr lang="en-US" dirty="0"/>
                <a:t>D  Q</a:t>
              </a:r>
            </a:p>
            <a:p>
              <a:endParaRPr lang="en-US" dirty="0"/>
            </a:p>
            <a:p>
              <a:r>
                <a:rPr lang="en-US" dirty="0"/>
                <a:t>C</a:t>
              </a:r>
              <a:endParaRPr lang="ru-RU" dirty="0"/>
            </a:p>
          </p:txBody>
        </p:sp>
      </p:grpSp>
      <p:grpSp>
        <p:nvGrpSpPr>
          <p:cNvPr id="23" name="Группа 22">
            <a:extLst>
              <a:ext uri="{FF2B5EF4-FFF2-40B4-BE49-F238E27FC236}">
                <a16:creationId xmlns:a16="http://schemas.microsoft.com/office/drawing/2014/main" id="{A32C046E-18EE-4320-AD04-1E9E0334198D}"/>
              </a:ext>
            </a:extLst>
          </p:cNvPr>
          <p:cNvGrpSpPr/>
          <p:nvPr/>
        </p:nvGrpSpPr>
        <p:grpSpPr>
          <a:xfrm>
            <a:off x="3000374" y="5523138"/>
            <a:ext cx="783771" cy="963386"/>
            <a:chOff x="1220560" y="4947557"/>
            <a:chExt cx="783771" cy="963386"/>
          </a:xfrm>
        </p:grpSpPr>
        <p:sp>
          <p:nvSpPr>
            <p:cNvPr id="24" name="Прямоугольник 23">
              <a:extLst>
                <a:ext uri="{FF2B5EF4-FFF2-40B4-BE49-F238E27FC236}">
                  <a16:creationId xmlns:a16="http://schemas.microsoft.com/office/drawing/2014/main" id="{1E7709BA-3C9C-4085-AAAE-D04FCCD6BF3A}"/>
                </a:ext>
              </a:extLst>
            </p:cNvPr>
            <p:cNvSpPr/>
            <p:nvPr/>
          </p:nvSpPr>
          <p:spPr>
            <a:xfrm>
              <a:off x="1220560" y="4947557"/>
              <a:ext cx="783771" cy="963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5" name="Прямая соединительная линия 24">
              <a:extLst>
                <a:ext uri="{FF2B5EF4-FFF2-40B4-BE49-F238E27FC236}">
                  <a16:creationId xmlns:a16="http://schemas.microsoft.com/office/drawing/2014/main" id="{5E1C0D35-6E0C-4B73-9ABD-6BB421EEF43E}"/>
                </a:ext>
              </a:extLst>
            </p:cNvPr>
            <p:cNvCxnSpPr/>
            <p:nvPr/>
          </p:nvCxnSpPr>
          <p:spPr>
            <a:xfrm flipV="1">
              <a:off x="1220561" y="5719082"/>
              <a:ext cx="175532" cy="114300"/>
            </a:xfrm>
            <a:prstGeom prst="line">
              <a:avLst/>
            </a:prstGeom>
          </p:spPr>
          <p:style>
            <a:lnRef idx="1">
              <a:schemeClr val="dk1"/>
            </a:lnRef>
            <a:fillRef idx="0">
              <a:schemeClr val="dk1"/>
            </a:fillRef>
            <a:effectRef idx="0">
              <a:schemeClr val="dk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97B2B08B-9C66-4ECD-8C0D-01B3D0E5BA09}"/>
                </a:ext>
              </a:extLst>
            </p:cNvPr>
            <p:cNvCxnSpPr>
              <a:cxnSpLocks/>
            </p:cNvCxnSpPr>
            <p:nvPr/>
          </p:nvCxnSpPr>
          <p:spPr>
            <a:xfrm>
              <a:off x="1220561" y="5572125"/>
              <a:ext cx="175532" cy="146957"/>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DE30265A-00B8-4EC0-9C34-E2754046E255}"/>
                </a:ext>
              </a:extLst>
            </p:cNvPr>
            <p:cNvSpPr txBox="1"/>
            <p:nvPr/>
          </p:nvSpPr>
          <p:spPr>
            <a:xfrm>
              <a:off x="1364975" y="4987613"/>
              <a:ext cx="594453" cy="923330"/>
            </a:xfrm>
            <a:prstGeom prst="rect">
              <a:avLst/>
            </a:prstGeom>
            <a:noFill/>
          </p:spPr>
          <p:txBody>
            <a:bodyPr wrap="square" rtlCol="0">
              <a:spAutoFit/>
            </a:bodyPr>
            <a:lstStyle/>
            <a:p>
              <a:r>
                <a:rPr lang="en-US" dirty="0"/>
                <a:t>D  Q</a:t>
              </a:r>
            </a:p>
            <a:p>
              <a:endParaRPr lang="en-US" dirty="0"/>
            </a:p>
            <a:p>
              <a:r>
                <a:rPr lang="en-US" dirty="0"/>
                <a:t>C</a:t>
              </a:r>
              <a:endParaRPr lang="ru-RU" dirty="0"/>
            </a:p>
          </p:txBody>
        </p:sp>
      </p:grpSp>
      <p:cxnSp>
        <p:nvCxnSpPr>
          <p:cNvPr id="29" name="Соединитель: уступ 28">
            <a:extLst>
              <a:ext uri="{FF2B5EF4-FFF2-40B4-BE49-F238E27FC236}">
                <a16:creationId xmlns:a16="http://schemas.microsoft.com/office/drawing/2014/main" id="{3E28233B-9B7E-4798-9A9C-A0790A7F5970}"/>
              </a:ext>
            </a:extLst>
          </p:cNvPr>
          <p:cNvCxnSpPr>
            <a:cxnSpLocks/>
            <a:stCxn id="6" idx="3"/>
          </p:cNvCxnSpPr>
          <p:nvPr/>
        </p:nvCxnSpPr>
        <p:spPr>
          <a:xfrm flipV="1">
            <a:off x="2004331" y="4623651"/>
            <a:ext cx="996042" cy="8055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5B4FEA30-93F6-4C05-8AFA-047B9080D2AD}"/>
              </a:ext>
            </a:extLst>
          </p:cNvPr>
          <p:cNvCxnSpPr/>
          <p:nvPr/>
        </p:nvCxnSpPr>
        <p:spPr>
          <a:xfrm>
            <a:off x="2502352" y="5429250"/>
            <a:ext cx="498021" cy="326954"/>
          </a:xfrm>
          <a:prstGeom prst="bentConnector3">
            <a:avLst>
              <a:gd name="adj1" fmla="val 820"/>
            </a:avLst>
          </a:prstGeom>
          <a:ln>
            <a:tailEnd type="triangle"/>
          </a:ln>
        </p:spPr>
        <p:style>
          <a:lnRef idx="1">
            <a:schemeClr val="dk1"/>
          </a:lnRef>
          <a:fillRef idx="0">
            <a:schemeClr val="dk1"/>
          </a:fillRef>
          <a:effectRef idx="0">
            <a:schemeClr val="dk1"/>
          </a:effectRef>
          <a:fontRef idx="minor">
            <a:schemeClr val="tx1"/>
          </a:fontRef>
        </p:style>
      </p:cxnSp>
      <p:cxnSp>
        <p:nvCxnSpPr>
          <p:cNvPr id="34" name="Прямая со стрелкой 33">
            <a:extLst>
              <a:ext uri="{FF2B5EF4-FFF2-40B4-BE49-F238E27FC236}">
                <a16:creationId xmlns:a16="http://schemas.microsoft.com/office/drawing/2014/main" id="{C6D7CD5B-6E74-4551-8286-B56D177C2BD3}"/>
              </a:ext>
            </a:extLst>
          </p:cNvPr>
          <p:cNvCxnSpPr/>
          <p:nvPr/>
        </p:nvCxnSpPr>
        <p:spPr>
          <a:xfrm>
            <a:off x="3784145" y="4623651"/>
            <a:ext cx="50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Прямая со стрелкой 34">
            <a:extLst>
              <a:ext uri="{FF2B5EF4-FFF2-40B4-BE49-F238E27FC236}">
                <a16:creationId xmlns:a16="http://schemas.microsoft.com/office/drawing/2014/main" id="{8248DAAD-7B39-4B29-9C21-3FB6A6393B60}"/>
              </a:ext>
            </a:extLst>
          </p:cNvPr>
          <p:cNvCxnSpPr/>
          <p:nvPr/>
        </p:nvCxnSpPr>
        <p:spPr>
          <a:xfrm>
            <a:off x="3784145" y="5776232"/>
            <a:ext cx="50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Выноска: изогнутая линия 35">
            <a:extLst>
              <a:ext uri="{FF2B5EF4-FFF2-40B4-BE49-F238E27FC236}">
                <a16:creationId xmlns:a16="http://schemas.microsoft.com/office/drawing/2014/main" id="{7D8CD91C-2A05-4ED9-9607-D6A49ACEF92C}"/>
              </a:ext>
            </a:extLst>
          </p:cNvPr>
          <p:cNvSpPr/>
          <p:nvPr/>
        </p:nvSpPr>
        <p:spPr>
          <a:xfrm>
            <a:off x="477611" y="4016403"/>
            <a:ext cx="1604280" cy="706636"/>
          </a:xfrm>
          <a:prstGeom prst="borderCallout2">
            <a:avLst>
              <a:gd name="adj1" fmla="val 20313"/>
              <a:gd name="adj2" fmla="val 101903"/>
              <a:gd name="adj3" fmla="val 20516"/>
              <a:gd name="adj4" fmla="val 110554"/>
              <a:gd name="adj5" fmla="val 77608"/>
              <a:gd name="adj6" fmla="val 127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Метастабильный сигнал</a:t>
            </a:r>
          </a:p>
        </p:txBody>
      </p:sp>
      <p:sp>
        <p:nvSpPr>
          <p:cNvPr id="37" name="TextBox 36">
            <a:extLst>
              <a:ext uri="{FF2B5EF4-FFF2-40B4-BE49-F238E27FC236}">
                <a16:creationId xmlns:a16="http://schemas.microsoft.com/office/drawing/2014/main" id="{2EAE6156-9420-4CE0-A84D-5C689DCDDD69}"/>
              </a:ext>
            </a:extLst>
          </p:cNvPr>
          <p:cNvSpPr txBox="1"/>
          <p:nvPr/>
        </p:nvSpPr>
        <p:spPr>
          <a:xfrm>
            <a:off x="4052027" y="4144168"/>
            <a:ext cx="608238" cy="369332"/>
          </a:xfrm>
          <a:prstGeom prst="rect">
            <a:avLst/>
          </a:prstGeom>
          <a:noFill/>
        </p:spPr>
        <p:txBody>
          <a:bodyPr wrap="square" rtlCol="0">
            <a:spAutoFit/>
          </a:bodyPr>
          <a:lstStyle/>
          <a:p>
            <a:r>
              <a:rPr lang="ru-RU" dirty="0">
                <a:solidFill>
                  <a:schemeClr val="accent6"/>
                </a:solidFill>
              </a:rPr>
              <a:t>1</a:t>
            </a:r>
          </a:p>
        </p:txBody>
      </p:sp>
      <p:sp>
        <p:nvSpPr>
          <p:cNvPr id="38" name="TextBox 37">
            <a:extLst>
              <a:ext uri="{FF2B5EF4-FFF2-40B4-BE49-F238E27FC236}">
                <a16:creationId xmlns:a16="http://schemas.microsoft.com/office/drawing/2014/main" id="{88DFFCDE-4160-452D-9DF5-29E7F3CAD6D5}"/>
              </a:ext>
            </a:extLst>
          </p:cNvPr>
          <p:cNvSpPr txBox="1"/>
          <p:nvPr/>
        </p:nvSpPr>
        <p:spPr>
          <a:xfrm>
            <a:off x="4018098" y="5353978"/>
            <a:ext cx="608238" cy="369332"/>
          </a:xfrm>
          <a:prstGeom prst="rect">
            <a:avLst/>
          </a:prstGeom>
          <a:noFill/>
        </p:spPr>
        <p:txBody>
          <a:bodyPr wrap="square" rtlCol="0">
            <a:spAutoFit/>
          </a:bodyPr>
          <a:lstStyle/>
          <a:p>
            <a:r>
              <a:rPr lang="ru-RU" dirty="0">
                <a:solidFill>
                  <a:srgbClr val="FF0000"/>
                </a:solidFill>
              </a:rPr>
              <a:t>0</a:t>
            </a:r>
          </a:p>
        </p:txBody>
      </p:sp>
    </p:spTree>
    <p:extLst>
      <p:ext uri="{BB962C8B-B14F-4D97-AF65-F5344CB8AC3E}">
        <p14:creationId xmlns:p14="http://schemas.microsoft.com/office/powerpoint/2010/main" val="210503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4455-E9EA-4B07-A51A-02DEEC5114E0}"/>
              </a:ext>
            </a:extLst>
          </p:cNvPr>
          <p:cNvSpPr>
            <a:spLocks noGrp="1"/>
          </p:cNvSpPr>
          <p:nvPr>
            <p:ph type="title"/>
          </p:nvPr>
        </p:nvSpPr>
        <p:spPr/>
        <p:txBody>
          <a:bodyPr/>
          <a:lstStyle/>
          <a:p>
            <a:r>
              <a:rPr lang="ru-RU" dirty="0" err="1"/>
              <a:t>Метастабильность</a:t>
            </a:r>
            <a:endParaRPr lang="ru-RU" dirty="0"/>
          </a:p>
        </p:txBody>
      </p:sp>
      <p:sp>
        <p:nvSpPr>
          <p:cNvPr id="3" name="Объект 2">
            <a:extLst>
              <a:ext uri="{FF2B5EF4-FFF2-40B4-BE49-F238E27FC236}">
                <a16:creationId xmlns:a16="http://schemas.microsoft.com/office/drawing/2014/main" id="{88F073FC-63C4-4521-A341-A3844F683775}"/>
              </a:ext>
            </a:extLst>
          </p:cNvPr>
          <p:cNvSpPr>
            <a:spLocks noGrp="1"/>
          </p:cNvSpPr>
          <p:nvPr>
            <p:ph idx="1"/>
          </p:nvPr>
        </p:nvSpPr>
        <p:spPr>
          <a:xfrm>
            <a:off x="6208939" y="1825625"/>
            <a:ext cx="5144860" cy="4351338"/>
          </a:xfrm>
        </p:spPr>
        <p:txBody>
          <a:bodyPr/>
          <a:lstStyle/>
          <a:p>
            <a:r>
              <a:rPr lang="ru-RU" dirty="0"/>
              <a:t>Второй триггер (</a:t>
            </a:r>
            <a:r>
              <a:rPr lang="ru-RU" b="1" dirty="0"/>
              <a:t>в единственном экземпляре!</a:t>
            </a:r>
            <a:r>
              <a:rPr lang="ru-RU" dirty="0"/>
              <a:t>) определит, в каком состоянии находится метастабильный триггер</a:t>
            </a:r>
          </a:p>
          <a:p>
            <a:r>
              <a:rPr lang="ru-RU" dirty="0"/>
              <a:t>Выходной сигнал второго триггера может быть смещен на один такт</a:t>
            </a:r>
          </a:p>
        </p:txBody>
      </p:sp>
      <p:pic>
        <p:nvPicPr>
          <p:cNvPr id="4" name="Рисунок 3">
            <a:extLst>
              <a:ext uri="{FF2B5EF4-FFF2-40B4-BE49-F238E27FC236}">
                <a16:creationId xmlns:a16="http://schemas.microsoft.com/office/drawing/2014/main" id="{D70A42DD-E174-4F21-9DD7-D0798246555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5166" y="1690688"/>
            <a:ext cx="5600834" cy="2762930"/>
          </a:xfrm>
          <a:prstGeom prst="rect">
            <a:avLst/>
          </a:prstGeom>
          <a:noFill/>
          <a:ln>
            <a:noFill/>
          </a:ln>
        </p:spPr>
      </p:pic>
    </p:spTree>
    <p:extLst>
      <p:ext uri="{BB962C8B-B14F-4D97-AF65-F5344CB8AC3E}">
        <p14:creationId xmlns:p14="http://schemas.microsoft.com/office/powerpoint/2010/main" val="394289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2B6900-A270-4734-870F-2054C7CE93DC}"/>
              </a:ext>
            </a:extLst>
          </p:cNvPr>
          <p:cNvSpPr>
            <a:spLocks noGrp="1"/>
          </p:cNvSpPr>
          <p:nvPr>
            <p:ph type="title"/>
          </p:nvPr>
        </p:nvSpPr>
        <p:spPr/>
        <p:txBody>
          <a:bodyPr/>
          <a:lstStyle/>
          <a:p>
            <a:r>
              <a:rPr lang="ru-RU" dirty="0" err="1"/>
              <a:t>Метастабильность</a:t>
            </a:r>
            <a:endParaRPr lang="ru-RU" dirty="0"/>
          </a:p>
        </p:txBody>
      </p:sp>
      <p:sp>
        <p:nvSpPr>
          <p:cNvPr id="3" name="Объект 2">
            <a:extLst>
              <a:ext uri="{FF2B5EF4-FFF2-40B4-BE49-F238E27FC236}">
                <a16:creationId xmlns:a16="http://schemas.microsoft.com/office/drawing/2014/main" id="{AA3FD514-3406-4BBE-9296-6E88C25F3B12}"/>
              </a:ext>
            </a:extLst>
          </p:cNvPr>
          <p:cNvSpPr>
            <a:spLocks noGrp="1"/>
          </p:cNvSpPr>
          <p:nvPr>
            <p:ph idx="1"/>
          </p:nvPr>
        </p:nvSpPr>
        <p:spPr>
          <a:xfrm>
            <a:off x="3629025" y="4996543"/>
            <a:ext cx="7724774" cy="1457325"/>
          </a:xfrm>
        </p:spPr>
        <p:txBody>
          <a:bodyPr>
            <a:normAutofit fontScale="92500" lnSpcReduction="10000"/>
          </a:bodyPr>
          <a:lstStyle/>
          <a:p>
            <a:r>
              <a:rPr lang="ru-RU" dirty="0"/>
              <a:t>Если цепь соединяет триггеры, тактируемые разными сигналами, изменение данных на входе триггера-приемника может состояться в любой момент относительно фронта его тактового сигнала</a:t>
            </a:r>
          </a:p>
        </p:txBody>
      </p:sp>
      <p:sp>
        <p:nvSpPr>
          <p:cNvPr id="5" name="TextBox 4">
            <a:extLst>
              <a:ext uri="{FF2B5EF4-FFF2-40B4-BE49-F238E27FC236}">
                <a16:creationId xmlns:a16="http://schemas.microsoft.com/office/drawing/2014/main" id="{497D2CD1-DC96-48D9-B142-C1DA0812F7BB}"/>
              </a:ext>
            </a:extLst>
          </p:cNvPr>
          <p:cNvSpPr txBox="1"/>
          <p:nvPr/>
        </p:nvSpPr>
        <p:spPr>
          <a:xfrm>
            <a:off x="807243" y="1736021"/>
            <a:ext cx="2923836" cy="4832092"/>
          </a:xfrm>
          <a:prstGeom prst="rect">
            <a:avLst/>
          </a:prstGeom>
          <a:noFill/>
        </p:spPr>
        <p:txBody>
          <a:bodyPr wrap="square">
            <a:spAutoFit/>
          </a:bodyPr>
          <a:lstStyle/>
          <a:p>
            <a:r>
              <a:rPr lang="ru-RU" sz="1400" dirty="0" err="1"/>
              <a:t>module</a:t>
            </a:r>
            <a:r>
              <a:rPr lang="ru-RU" sz="1400" dirty="0"/>
              <a:t> </a:t>
            </a:r>
            <a:r>
              <a:rPr lang="ru-RU" sz="1400" dirty="0" err="1"/>
              <a:t>meta_bad</a:t>
            </a:r>
            <a:r>
              <a:rPr lang="ru-RU" sz="1400" dirty="0"/>
              <a:t>(</a:t>
            </a:r>
          </a:p>
          <a:p>
            <a:r>
              <a:rPr lang="ru-RU" sz="1400" dirty="0"/>
              <a:t>    </a:t>
            </a:r>
            <a:r>
              <a:rPr lang="ru-RU" sz="1400" dirty="0" err="1"/>
              <a:t>input</a:t>
            </a:r>
            <a:r>
              <a:rPr lang="ru-RU" sz="1400" dirty="0"/>
              <a:t> </a:t>
            </a:r>
            <a:r>
              <a:rPr lang="ru-RU" sz="1400" dirty="0" err="1"/>
              <a:t>clka</a:t>
            </a:r>
            <a:r>
              <a:rPr lang="ru-RU" sz="1400" dirty="0"/>
              <a:t>,</a:t>
            </a:r>
          </a:p>
          <a:p>
            <a:r>
              <a:rPr lang="ru-RU" sz="1400" dirty="0"/>
              <a:t>    </a:t>
            </a:r>
            <a:r>
              <a:rPr lang="ru-RU" sz="1400" dirty="0" err="1"/>
              <a:t>input</a:t>
            </a:r>
            <a:r>
              <a:rPr lang="ru-RU" sz="1400" dirty="0"/>
              <a:t> </a:t>
            </a:r>
            <a:r>
              <a:rPr lang="ru-RU" sz="1400" dirty="0" err="1"/>
              <a:t>clkb</a:t>
            </a:r>
            <a:r>
              <a:rPr lang="ru-RU" sz="1400" dirty="0"/>
              <a:t>,</a:t>
            </a:r>
          </a:p>
          <a:p>
            <a:r>
              <a:rPr lang="ru-RU" sz="1400" dirty="0"/>
              <a:t>    </a:t>
            </a:r>
            <a:r>
              <a:rPr lang="ru-RU" sz="1400" dirty="0" err="1"/>
              <a:t>input</a:t>
            </a:r>
            <a:r>
              <a:rPr lang="ru-RU" sz="1400" dirty="0"/>
              <a:t> in1,</a:t>
            </a:r>
          </a:p>
          <a:p>
            <a:r>
              <a:rPr lang="ru-RU" sz="1400" dirty="0"/>
              <a:t>    </a:t>
            </a:r>
            <a:r>
              <a:rPr lang="ru-RU" sz="1400" dirty="0" err="1"/>
              <a:t>output</a:t>
            </a:r>
            <a:r>
              <a:rPr lang="ru-RU" sz="1400" dirty="0"/>
              <a:t> </a:t>
            </a:r>
            <a:r>
              <a:rPr lang="ru-RU" sz="1400" dirty="0" err="1"/>
              <a:t>reg</a:t>
            </a:r>
            <a:r>
              <a:rPr lang="ru-RU" sz="1400" dirty="0"/>
              <a:t> out1</a:t>
            </a:r>
          </a:p>
          <a:p>
            <a:r>
              <a:rPr lang="ru-RU" sz="1400" dirty="0"/>
              <a:t>    );</a:t>
            </a:r>
          </a:p>
          <a:p>
            <a:r>
              <a:rPr lang="ru-RU" sz="1400" dirty="0"/>
              <a:t>    </a:t>
            </a:r>
          </a:p>
          <a:p>
            <a:r>
              <a:rPr lang="ru-RU" sz="1400" dirty="0" err="1"/>
              <a:t>reg</a:t>
            </a:r>
            <a:r>
              <a:rPr lang="ru-RU" sz="1400" dirty="0"/>
              <a:t> rega1, rega2, regb1;</a:t>
            </a:r>
          </a:p>
          <a:p>
            <a:r>
              <a:rPr lang="ru-RU" sz="1400" dirty="0"/>
              <a:t>    </a:t>
            </a:r>
          </a:p>
          <a:p>
            <a:r>
              <a:rPr lang="ru-RU" sz="1400" dirty="0" err="1"/>
              <a:t>always</a:t>
            </a:r>
            <a:r>
              <a:rPr lang="ru-RU" sz="1400" dirty="0"/>
              <a:t> @(posedge </a:t>
            </a:r>
            <a:r>
              <a:rPr lang="ru-RU" sz="1400" dirty="0" err="1"/>
              <a:t>clka</a:t>
            </a:r>
            <a:r>
              <a:rPr lang="ru-RU" sz="1400" dirty="0"/>
              <a:t>)</a:t>
            </a:r>
          </a:p>
          <a:p>
            <a:r>
              <a:rPr lang="ru-RU" sz="1400" dirty="0" err="1"/>
              <a:t>begin</a:t>
            </a:r>
            <a:endParaRPr lang="ru-RU" sz="1400" dirty="0"/>
          </a:p>
          <a:p>
            <a:r>
              <a:rPr lang="ru-RU" sz="1400" dirty="0"/>
              <a:t>  rega1 &lt;= in1;  </a:t>
            </a:r>
          </a:p>
          <a:p>
            <a:r>
              <a:rPr lang="ru-RU" sz="1400" dirty="0"/>
              <a:t>  rega2 &lt;= rega1;</a:t>
            </a:r>
          </a:p>
          <a:p>
            <a:r>
              <a:rPr lang="ru-RU" sz="1400" dirty="0" err="1"/>
              <a:t>end</a:t>
            </a:r>
            <a:r>
              <a:rPr lang="ru-RU" sz="1400" dirty="0"/>
              <a:t>  </a:t>
            </a:r>
          </a:p>
          <a:p>
            <a:r>
              <a:rPr lang="ru-RU" sz="1400" dirty="0"/>
              <a:t>  </a:t>
            </a:r>
          </a:p>
          <a:p>
            <a:r>
              <a:rPr lang="ru-RU" sz="1400" dirty="0" err="1"/>
              <a:t>always</a:t>
            </a:r>
            <a:r>
              <a:rPr lang="ru-RU" sz="1400" dirty="0"/>
              <a:t> @(posedge </a:t>
            </a:r>
            <a:r>
              <a:rPr lang="ru-RU" sz="1400" dirty="0" err="1"/>
              <a:t>clkb</a:t>
            </a:r>
            <a:r>
              <a:rPr lang="ru-RU" sz="1400" dirty="0"/>
              <a:t>)</a:t>
            </a:r>
          </a:p>
          <a:p>
            <a:r>
              <a:rPr lang="ru-RU" sz="1400" dirty="0" err="1"/>
              <a:t>begin</a:t>
            </a:r>
            <a:endParaRPr lang="ru-RU" sz="1400" dirty="0"/>
          </a:p>
          <a:p>
            <a:r>
              <a:rPr lang="ru-RU" sz="1400" dirty="0"/>
              <a:t>  regb1 &lt;= rega2;</a:t>
            </a:r>
          </a:p>
          <a:p>
            <a:r>
              <a:rPr lang="ru-RU" sz="1400" dirty="0"/>
              <a:t>  out1 &lt;= regb1;  </a:t>
            </a:r>
          </a:p>
          <a:p>
            <a:r>
              <a:rPr lang="ru-RU" sz="1400" dirty="0" err="1"/>
              <a:t>end</a:t>
            </a:r>
            <a:r>
              <a:rPr lang="ru-RU" sz="1400" dirty="0"/>
              <a:t>    </a:t>
            </a:r>
          </a:p>
          <a:p>
            <a:r>
              <a:rPr lang="ru-RU" sz="1400" dirty="0"/>
              <a:t>    </a:t>
            </a:r>
          </a:p>
          <a:p>
            <a:r>
              <a:rPr lang="ru-RU" sz="1400" dirty="0" err="1"/>
              <a:t>endmodule</a:t>
            </a:r>
            <a:endParaRPr lang="ru-RU" sz="1400" dirty="0"/>
          </a:p>
        </p:txBody>
      </p:sp>
      <p:pic>
        <p:nvPicPr>
          <p:cNvPr id="7" name="Рисунок 6">
            <a:extLst>
              <a:ext uri="{FF2B5EF4-FFF2-40B4-BE49-F238E27FC236}">
                <a16:creationId xmlns:a16="http://schemas.microsoft.com/office/drawing/2014/main" id="{BF50CF0E-F22A-4D43-A04A-ACA870DFF7E4}"/>
              </a:ext>
            </a:extLst>
          </p:cNvPr>
          <p:cNvPicPr>
            <a:picLocks noChangeAspect="1"/>
          </p:cNvPicPr>
          <p:nvPr/>
        </p:nvPicPr>
        <p:blipFill rotWithShape="1">
          <a:blip r:embed="rId2"/>
          <a:srcRect l="36060" t="31209" r="2802" b="36401"/>
          <a:stretch/>
        </p:blipFill>
        <p:spPr>
          <a:xfrm>
            <a:off x="3518808" y="1736021"/>
            <a:ext cx="7453993" cy="2139043"/>
          </a:xfrm>
          <a:prstGeom prst="rect">
            <a:avLst/>
          </a:prstGeom>
        </p:spPr>
      </p:pic>
      <p:sp>
        <p:nvSpPr>
          <p:cNvPr id="8" name="Выноска: изогнутая линия 7">
            <a:extLst>
              <a:ext uri="{FF2B5EF4-FFF2-40B4-BE49-F238E27FC236}">
                <a16:creationId xmlns:a16="http://schemas.microsoft.com/office/drawing/2014/main" id="{6B800D23-9D09-4EB9-A8B0-DDE50B868814}"/>
              </a:ext>
            </a:extLst>
          </p:cNvPr>
          <p:cNvSpPr/>
          <p:nvPr/>
        </p:nvSpPr>
        <p:spPr>
          <a:xfrm>
            <a:off x="7956097" y="4029075"/>
            <a:ext cx="1943100" cy="555172"/>
          </a:xfrm>
          <a:prstGeom prst="borderCallout2">
            <a:avLst>
              <a:gd name="adj1" fmla="val 18750"/>
              <a:gd name="adj2" fmla="val -8333"/>
              <a:gd name="adj3" fmla="val 18750"/>
              <a:gd name="adj4" fmla="val -16667"/>
              <a:gd name="adj5" fmla="val -166175"/>
              <a:gd name="adj6" fmla="val -33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CLKA → CLKB</a:t>
            </a:r>
            <a:endParaRPr lang="ru-RU" dirty="0"/>
          </a:p>
        </p:txBody>
      </p:sp>
      <p:sp>
        <p:nvSpPr>
          <p:cNvPr id="9" name="Выноска: изогнутая линия 8">
            <a:extLst>
              <a:ext uri="{FF2B5EF4-FFF2-40B4-BE49-F238E27FC236}">
                <a16:creationId xmlns:a16="http://schemas.microsoft.com/office/drawing/2014/main" id="{DD53A93B-B548-4658-916F-98643BACCC6C}"/>
              </a:ext>
            </a:extLst>
          </p:cNvPr>
          <p:cNvSpPr/>
          <p:nvPr/>
        </p:nvSpPr>
        <p:spPr>
          <a:xfrm>
            <a:off x="9335862" y="3352550"/>
            <a:ext cx="1943100" cy="555172"/>
          </a:xfrm>
          <a:prstGeom prst="borderCallout2">
            <a:avLst>
              <a:gd name="adj1" fmla="val 18750"/>
              <a:gd name="adj2" fmla="val -8333"/>
              <a:gd name="adj3" fmla="val 18750"/>
              <a:gd name="adj4" fmla="val -16667"/>
              <a:gd name="adj5" fmla="val -69852"/>
              <a:gd name="adj6" fmla="val -28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Метастабильная линия</a:t>
            </a:r>
          </a:p>
        </p:txBody>
      </p:sp>
    </p:spTree>
    <p:extLst>
      <p:ext uri="{BB962C8B-B14F-4D97-AF65-F5344CB8AC3E}">
        <p14:creationId xmlns:p14="http://schemas.microsoft.com/office/powerpoint/2010/main" val="381769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2E6259-20E9-4D91-8674-CFAE3350FA93}"/>
              </a:ext>
            </a:extLst>
          </p:cNvPr>
          <p:cNvSpPr>
            <a:spLocks noGrp="1"/>
          </p:cNvSpPr>
          <p:nvPr>
            <p:ph type="title"/>
          </p:nvPr>
        </p:nvSpPr>
        <p:spPr/>
        <p:txBody>
          <a:bodyPr/>
          <a:lstStyle/>
          <a:p>
            <a:r>
              <a:rPr lang="ru-RU" dirty="0"/>
              <a:t>Почему опасна </a:t>
            </a:r>
            <a:r>
              <a:rPr lang="ru-RU" dirty="0" err="1"/>
              <a:t>метастабильность</a:t>
            </a:r>
            <a:endParaRPr lang="ru-RU" dirty="0"/>
          </a:p>
        </p:txBody>
      </p:sp>
      <p:sp>
        <p:nvSpPr>
          <p:cNvPr id="3" name="Объект 2">
            <a:extLst>
              <a:ext uri="{FF2B5EF4-FFF2-40B4-BE49-F238E27FC236}">
                <a16:creationId xmlns:a16="http://schemas.microsoft.com/office/drawing/2014/main" id="{D0A23F4D-877C-469D-BFBF-8EC7C53EB0B6}"/>
              </a:ext>
            </a:extLst>
          </p:cNvPr>
          <p:cNvSpPr>
            <a:spLocks noGrp="1"/>
          </p:cNvSpPr>
          <p:nvPr>
            <p:ph idx="1"/>
          </p:nvPr>
        </p:nvSpPr>
        <p:spPr/>
        <p:txBody>
          <a:bodyPr>
            <a:normAutofit fontScale="85000" lnSpcReduction="10000"/>
          </a:bodyPr>
          <a:lstStyle/>
          <a:p>
            <a:r>
              <a:rPr lang="ru-RU" dirty="0"/>
              <a:t>Методологическая опасность заключается в иллюзии контроля проекта. Симулятор не может смоделировать метастабильное поведение триггера, а постоянные номинальные значения тактовых частот не позволяют выявить реальные ситуации.</a:t>
            </a:r>
          </a:p>
          <a:p>
            <a:r>
              <a:rPr lang="ru-RU" dirty="0"/>
              <a:t>Пример: 100 МГц 30 </a:t>
            </a:r>
            <a:r>
              <a:rPr lang="en-US" dirty="0"/>
              <a:t>ppm</a:t>
            </a:r>
            <a:r>
              <a:rPr lang="ru-RU" dirty="0"/>
              <a:t> («пунктов на миллион») – 30 Гц на 1 МГц, 3000 Гц неопределенности для одного тактового генератора. Два генератора могут иметь 100000000 и 100003000 Гц, что не сможет правильно отобразить симулятор, которому указаны только номинальные частоты</a:t>
            </a:r>
          </a:p>
          <a:p>
            <a:r>
              <a:rPr lang="ru-RU" dirty="0"/>
              <a:t>Даже если задавать изменяющиеся периоды для разных сигналов, процесс перехода в метастабильное состояние носит вероятностный характер</a:t>
            </a:r>
          </a:p>
          <a:p>
            <a:r>
              <a:rPr lang="ru-RU" dirty="0">
                <a:solidFill>
                  <a:srgbClr val="FF0000"/>
                </a:solidFill>
              </a:rPr>
              <a:t>Моделирование цифровой схемы, в которой есть метастабильный триггер, не даст адекватный результат</a:t>
            </a:r>
          </a:p>
        </p:txBody>
      </p:sp>
    </p:spTree>
    <p:extLst>
      <p:ext uri="{BB962C8B-B14F-4D97-AF65-F5344CB8AC3E}">
        <p14:creationId xmlns:p14="http://schemas.microsoft.com/office/powerpoint/2010/main" val="392794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F3B745-6E86-4F5A-9363-9DA660894620}"/>
              </a:ext>
            </a:extLst>
          </p:cNvPr>
          <p:cNvSpPr>
            <a:spLocks noGrp="1"/>
          </p:cNvSpPr>
          <p:nvPr>
            <p:ph type="title"/>
          </p:nvPr>
        </p:nvSpPr>
        <p:spPr/>
        <p:txBody>
          <a:bodyPr/>
          <a:lstStyle/>
          <a:p>
            <a:r>
              <a:rPr lang="ru-RU" dirty="0"/>
              <a:t>Проблема выявления </a:t>
            </a:r>
            <a:r>
              <a:rPr lang="ru-RU" dirty="0" err="1"/>
              <a:t>метастабильности</a:t>
            </a:r>
            <a:endParaRPr lang="ru-RU" dirty="0"/>
          </a:p>
        </p:txBody>
      </p:sp>
      <p:sp>
        <p:nvSpPr>
          <p:cNvPr id="3" name="Объект 2">
            <a:extLst>
              <a:ext uri="{FF2B5EF4-FFF2-40B4-BE49-F238E27FC236}">
                <a16:creationId xmlns:a16="http://schemas.microsoft.com/office/drawing/2014/main" id="{7DA057FC-C2A1-46CD-8CAD-D3FD78E54AD6}"/>
              </a:ext>
            </a:extLst>
          </p:cNvPr>
          <p:cNvSpPr>
            <a:spLocks noGrp="1"/>
          </p:cNvSpPr>
          <p:nvPr>
            <p:ph idx="1"/>
          </p:nvPr>
        </p:nvSpPr>
        <p:spPr>
          <a:xfrm>
            <a:off x="7984672" y="1530804"/>
            <a:ext cx="3743324" cy="4962071"/>
          </a:xfrm>
        </p:spPr>
        <p:txBody>
          <a:bodyPr/>
          <a:lstStyle/>
          <a:p>
            <a:r>
              <a:rPr lang="ru-RU" dirty="0"/>
              <a:t>Симулятор показывает, что фронты тактовых сигналов совпадают, однако это является следствием заданных </a:t>
            </a:r>
            <a:r>
              <a:rPr lang="ru-RU" i="1" dirty="0"/>
              <a:t>разработчиком</a:t>
            </a:r>
            <a:r>
              <a:rPr lang="ru-RU" dirty="0"/>
              <a:t> моделей</a:t>
            </a:r>
          </a:p>
          <a:p>
            <a:r>
              <a:rPr lang="ru-RU" dirty="0">
                <a:solidFill>
                  <a:srgbClr val="FF0000"/>
                </a:solidFill>
              </a:rPr>
              <a:t>Реальная схема будет вести себя не так</a:t>
            </a:r>
          </a:p>
        </p:txBody>
      </p:sp>
      <p:pic>
        <p:nvPicPr>
          <p:cNvPr id="5" name="Рисунок 4">
            <a:extLst>
              <a:ext uri="{FF2B5EF4-FFF2-40B4-BE49-F238E27FC236}">
                <a16:creationId xmlns:a16="http://schemas.microsoft.com/office/drawing/2014/main" id="{A4A3D133-2762-49A3-9385-BEC8C10E9E78}"/>
              </a:ext>
            </a:extLst>
          </p:cNvPr>
          <p:cNvPicPr>
            <a:picLocks noChangeAspect="1"/>
          </p:cNvPicPr>
          <p:nvPr/>
        </p:nvPicPr>
        <p:blipFill rotWithShape="1">
          <a:blip r:embed="rId2"/>
          <a:srcRect l="39174" t="11366" r="1328" b="27438"/>
          <a:stretch/>
        </p:blipFill>
        <p:spPr>
          <a:xfrm>
            <a:off x="530678" y="1457325"/>
            <a:ext cx="7253969" cy="4041322"/>
          </a:xfrm>
          <a:prstGeom prst="rect">
            <a:avLst/>
          </a:prstGeom>
        </p:spPr>
      </p:pic>
      <p:sp>
        <p:nvSpPr>
          <p:cNvPr id="7" name="TextBox 6">
            <a:extLst>
              <a:ext uri="{FF2B5EF4-FFF2-40B4-BE49-F238E27FC236}">
                <a16:creationId xmlns:a16="http://schemas.microsoft.com/office/drawing/2014/main" id="{026F43A2-5416-4DD1-B222-D13B4039038B}"/>
              </a:ext>
            </a:extLst>
          </p:cNvPr>
          <p:cNvSpPr txBox="1"/>
          <p:nvPr/>
        </p:nvSpPr>
        <p:spPr>
          <a:xfrm>
            <a:off x="326060" y="5759903"/>
            <a:ext cx="7842817" cy="646331"/>
          </a:xfrm>
          <a:prstGeom prst="rect">
            <a:avLst/>
          </a:prstGeom>
          <a:noFill/>
        </p:spPr>
        <p:txBody>
          <a:bodyPr wrap="square">
            <a:spAutoFit/>
          </a:bodyPr>
          <a:lstStyle/>
          <a:p>
            <a:r>
              <a:rPr lang="ru-RU" dirty="0" err="1"/>
              <a:t>create_clock</a:t>
            </a:r>
            <a:r>
              <a:rPr lang="ru-RU" dirty="0"/>
              <a:t> -</a:t>
            </a:r>
            <a:r>
              <a:rPr lang="ru-RU" dirty="0" err="1"/>
              <a:t>period</a:t>
            </a:r>
            <a:r>
              <a:rPr lang="ru-RU" dirty="0"/>
              <a:t> 10.000 -</a:t>
            </a:r>
            <a:r>
              <a:rPr lang="ru-RU" dirty="0" err="1"/>
              <a:t>name</a:t>
            </a:r>
            <a:r>
              <a:rPr lang="ru-RU" dirty="0"/>
              <a:t> </a:t>
            </a:r>
            <a:r>
              <a:rPr lang="ru-RU" dirty="0" err="1"/>
              <a:t>clka</a:t>
            </a:r>
            <a:r>
              <a:rPr lang="ru-RU" dirty="0"/>
              <a:t> -</a:t>
            </a:r>
            <a:r>
              <a:rPr lang="ru-RU" dirty="0" err="1"/>
              <a:t>waveform</a:t>
            </a:r>
            <a:r>
              <a:rPr lang="ru-RU" dirty="0"/>
              <a:t> {0.000 5.000} [</a:t>
            </a:r>
            <a:r>
              <a:rPr lang="ru-RU" dirty="0" err="1"/>
              <a:t>get_ports</a:t>
            </a:r>
            <a:r>
              <a:rPr lang="ru-RU" dirty="0"/>
              <a:t> </a:t>
            </a:r>
            <a:r>
              <a:rPr lang="ru-RU" dirty="0" err="1"/>
              <a:t>clka</a:t>
            </a:r>
            <a:r>
              <a:rPr lang="ru-RU" dirty="0"/>
              <a:t>]</a:t>
            </a:r>
          </a:p>
          <a:p>
            <a:r>
              <a:rPr lang="ru-RU" dirty="0" err="1"/>
              <a:t>create_clock</a:t>
            </a:r>
            <a:r>
              <a:rPr lang="ru-RU" dirty="0"/>
              <a:t> -</a:t>
            </a:r>
            <a:r>
              <a:rPr lang="ru-RU" dirty="0" err="1"/>
              <a:t>period</a:t>
            </a:r>
            <a:r>
              <a:rPr lang="ru-RU" dirty="0"/>
              <a:t> 10.000 -</a:t>
            </a:r>
            <a:r>
              <a:rPr lang="ru-RU" dirty="0" err="1"/>
              <a:t>name</a:t>
            </a:r>
            <a:r>
              <a:rPr lang="ru-RU" dirty="0"/>
              <a:t> </a:t>
            </a:r>
            <a:r>
              <a:rPr lang="ru-RU" dirty="0" err="1"/>
              <a:t>clkb</a:t>
            </a:r>
            <a:r>
              <a:rPr lang="ru-RU" dirty="0"/>
              <a:t> -</a:t>
            </a:r>
            <a:r>
              <a:rPr lang="ru-RU" dirty="0" err="1"/>
              <a:t>waveform</a:t>
            </a:r>
            <a:r>
              <a:rPr lang="ru-RU" dirty="0"/>
              <a:t> {0.000 5.000} [</a:t>
            </a:r>
            <a:r>
              <a:rPr lang="ru-RU" dirty="0" err="1"/>
              <a:t>get_ports</a:t>
            </a:r>
            <a:r>
              <a:rPr lang="ru-RU" dirty="0"/>
              <a:t> </a:t>
            </a:r>
            <a:r>
              <a:rPr lang="ru-RU" dirty="0" err="1"/>
              <a:t>clkb</a:t>
            </a:r>
            <a:r>
              <a:rPr lang="ru-RU" dirty="0"/>
              <a:t>]</a:t>
            </a:r>
          </a:p>
        </p:txBody>
      </p:sp>
    </p:spTree>
    <p:extLst>
      <p:ext uri="{BB962C8B-B14F-4D97-AF65-F5344CB8AC3E}">
        <p14:creationId xmlns:p14="http://schemas.microsoft.com/office/powerpoint/2010/main" val="16107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7F3C92-88FD-4D6A-BD64-C62D8CA47E17}"/>
              </a:ext>
            </a:extLst>
          </p:cNvPr>
          <p:cNvSpPr>
            <a:spLocks noGrp="1"/>
          </p:cNvSpPr>
          <p:nvPr>
            <p:ph type="title"/>
          </p:nvPr>
        </p:nvSpPr>
        <p:spPr/>
        <p:txBody>
          <a:bodyPr/>
          <a:lstStyle/>
          <a:p>
            <a:r>
              <a:rPr lang="ru-RU" dirty="0"/>
              <a:t>Откуда берутся несинхронизированные сигналы?</a:t>
            </a:r>
          </a:p>
        </p:txBody>
      </p:sp>
      <p:sp>
        <p:nvSpPr>
          <p:cNvPr id="3" name="Объект 2">
            <a:extLst>
              <a:ext uri="{FF2B5EF4-FFF2-40B4-BE49-F238E27FC236}">
                <a16:creationId xmlns:a16="http://schemas.microsoft.com/office/drawing/2014/main" id="{142C2A02-AC98-4865-9312-3CED28D85F59}"/>
              </a:ext>
            </a:extLst>
          </p:cNvPr>
          <p:cNvSpPr>
            <a:spLocks noGrp="1"/>
          </p:cNvSpPr>
          <p:nvPr>
            <p:ph idx="1"/>
          </p:nvPr>
        </p:nvSpPr>
        <p:spPr>
          <a:xfrm>
            <a:off x="5188404" y="1825625"/>
            <a:ext cx="6165396" cy="4351338"/>
          </a:xfrm>
        </p:spPr>
        <p:txBody>
          <a:bodyPr>
            <a:normAutofit fontScale="85000" lnSpcReduction="20000"/>
          </a:bodyPr>
          <a:lstStyle/>
          <a:p>
            <a:r>
              <a:rPr lang="en-US" dirty="0"/>
              <a:t>System synchronous</a:t>
            </a:r>
          </a:p>
          <a:p>
            <a:pPr lvl="1"/>
            <a:r>
              <a:rPr lang="ru-RU" dirty="0"/>
              <a:t>Микросхемы (или модули одной микросхемы) имеют общий тактовый сигнал. САПР обеспечивает анализ времени распространения данных и проверяет </a:t>
            </a:r>
            <a:r>
              <a:rPr lang="en-US" dirty="0" err="1"/>
              <a:t>t</a:t>
            </a:r>
            <a:r>
              <a:rPr lang="en-US" baseline="-25000" dirty="0" err="1"/>
              <a:t>setup</a:t>
            </a:r>
            <a:r>
              <a:rPr lang="en-US" dirty="0"/>
              <a:t> </a:t>
            </a:r>
            <a:r>
              <a:rPr lang="ru-RU" dirty="0"/>
              <a:t>и </a:t>
            </a:r>
            <a:r>
              <a:rPr lang="en-US" dirty="0" err="1"/>
              <a:t>t</a:t>
            </a:r>
            <a:r>
              <a:rPr lang="en-US" baseline="-25000" dirty="0" err="1"/>
              <a:t>hold</a:t>
            </a:r>
            <a:endParaRPr lang="en-US" baseline="-25000" dirty="0"/>
          </a:p>
          <a:p>
            <a:r>
              <a:rPr lang="en-US" dirty="0"/>
              <a:t>Source synchronous (</a:t>
            </a:r>
            <a:r>
              <a:rPr lang="ru-RU" dirty="0"/>
              <a:t>«синхронизированный с источником»</a:t>
            </a:r>
            <a:r>
              <a:rPr lang="en-US" dirty="0"/>
              <a:t>)</a:t>
            </a:r>
            <a:endParaRPr lang="ru-RU" dirty="0"/>
          </a:p>
          <a:p>
            <a:pPr lvl="1"/>
            <a:r>
              <a:rPr lang="ru-RU" dirty="0"/>
              <a:t>Микросхемы (или модули одной микросхемы) тактируются собственными тактовыми сигналами. С точки зрения микросхемы-приемника, данные могут измениться в любой момент времени</a:t>
            </a:r>
            <a:endParaRPr lang="en-US" dirty="0"/>
          </a:p>
          <a:p>
            <a:r>
              <a:rPr lang="en-US" dirty="0"/>
              <a:t>Self synchronous</a:t>
            </a:r>
            <a:endParaRPr lang="ru-RU" dirty="0"/>
          </a:p>
          <a:p>
            <a:pPr lvl="1"/>
            <a:r>
              <a:rPr lang="ru-RU" dirty="0"/>
              <a:t>Отдельного тактового сигнала нет. Отдельные фрагменты данных определяются по перепадам, фиксированным временным интервалам, частоте, фазе и т.д. </a:t>
            </a:r>
          </a:p>
          <a:p>
            <a:endParaRPr lang="ru-RU" dirty="0"/>
          </a:p>
        </p:txBody>
      </p:sp>
      <p:sp>
        <p:nvSpPr>
          <p:cNvPr id="4" name="Прямоугольник 3">
            <a:extLst>
              <a:ext uri="{FF2B5EF4-FFF2-40B4-BE49-F238E27FC236}">
                <a16:creationId xmlns:a16="http://schemas.microsoft.com/office/drawing/2014/main" id="{5646A769-D765-470C-ADD6-E4C032FEE8BC}"/>
              </a:ext>
            </a:extLst>
          </p:cNvPr>
          <p:cNvSpPr/>
          <p:nvPr/>
        </p:nvSpPr>
        <p:spPr>
          <a:xfrm>
            <a:off x="1663482" y="2065564"/>
            <a:ext cx="816429" cy="722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4D49D4DE-717D-406A-9E05-CFDFA1FB3B12}"/>
              </a:ext>
            </a:extLst>
          </p:cNvPr>
          <p:cNvSpPr/>
          <p:nvPr/>
        </p:nvSpPr>
        <p:spPr>
          <a:xfrm>
            <a:off x="3302454" y="2061481"/>
            <a:ext cx="816429" cy="722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AD8108ED-C2B2-4073-A71F-EFFD300CF1C2}"/>
              </a:ext>
            </a:extLst>
          </p:cNvPr>
          <p:cNvCxnSpPr>
            <a:cxnSpLocks/>
            <a:endCxn id="5" idx="2"/>
          </p:cNvCxnSpPr>
          <p:nvPr/>
        </p:nvCxnSpPr>
        <p:spPr>
          <a:xfrm flipV="1">
            <a:off x="3710669" y="2784020"/>
            <a:ext cx="0" cy="432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Прямая со стрелкой 8">
            <a:extLst>
              <a:ext uri="{FF2B5EF4-FFF2-40B4-BE49-F238E27FC236}">
                <a16:creationId xmlns:a16="http://schemas.microsoft.com/office/drawing/2014/main" id="{99AD20D3-5A81-4297-89BF-340BCC44D753}"/>
              </a:ext>
            </a:extLst>
          </p:cNvPr>
          <p:cNvCxnSpPr>
            <a:cxnSpLocks/>
          </p:cNvCxnSpPr>
          <p:nvPr/>
        </p:nvCxnSpPr>
        <p:spPr>
          <a:xfrm flipV="1">
            <a:off x="2071697" y="2784020"/>
            <a:ext cx="0" cy="432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3B0E80B6-0C54-4BEE-8B1E-227C7F7D823F}"/>
              </a:ext>
            </a:extLst>
          </p:cNvPr>
          <p:cNvCxnSpPr/>
          <p:nvPr/>
        </p:nvCxnSpPr>
        <p:spPr>
          <a:xfrm flipH="1">
            <a:off x="1371600" y="3216729"/>
            <a:ext cx="233906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BFC284A-91EE-4FD5-927B-FEB63D7E6FF2}"/>
              </a:ext>
            </a:extLst>
          </p:cNvPr>
          <p:cNvSpPr txBox="1"/>
          <p:nvPr/>
        </p:nvSpPr>
        <p:spPr>
          <a:xfrm>
            <a:off x="804182" y="2828925"/>
            <a:ext cx="612321" cy="369332"/>
          </a:xfrm>
          <a:prstGeom prst="rect">
            <a:avLst/>
          </a:prstGeom>
          <a:noFill/>
        </p:spPr>
        <p:txBody>
          <a:bodyPr wrap="square" rtlCol="0">
            <a:spAutoFit/>
          </a:bodyPr>
          <a:lstStyle/>
          <a:p>
            <a:r>
              <a:rPr lang="en-US" dirty="0"/>
              <a:t>CLK</a:t>
            </a:r>
            <a:endParaRPr lang="ru-RU" dirty="0"/>
          </a:p>
        </p:txBody>
      </p:sp>
      <p:sp>
        <p:nvSpPr>
          <p:cNvPr id="13" name="Прямоугольник 12">
            <a:extLst>
              <a:ext uri="{FF2B5EF4-FFF2-40B4-BE49-F238E27FC236}">
                <a16:creationId xmlns:a16="http://schemas.microsoft.com/office/drawing/2014/main" id="{DBAF6EB3-0739-415E-BC62-4326FE1D4224}"/>
              </a:ext>
            </a:extLst>
          </p:cNvPr>
          <p:cNvSpPr/>
          <p:nvPr/>
        </p:nvSpPr>
        <p:spPr>
          <a:xfrm>
            <a:off x="1187907" y="4073981"/>
            <a:ext cx="816429" cy="722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7EC25018-2FAE-4AFB-8FDD-BFC0481F60D2}"/>
              </a:ext>
            </a:extLst>
          </p:cNvPr>
          <p:cNvSpPr/>
          <p:nvPr/>
        </p:nvSpPr>
        <p:spPr>
          <a:xfrm>
            <a:off x="3257550" y="4073981"/>
            <a:ext cx="816429" cy="722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5" name="Прямая со стрелкой 14">
            <a:extLst>
              <a:ext uri="{FF2B5EF4-FFF2-40B4-BE49-F238E27FC236}">
                <a16:creationId xmlns:a16="http://schemas.microsoft.com/office/drawing/2014/main" id="{6F6D688C-AB50-47AF-A4D7-07191B7555D0}"/>
              </a:ext>
            </a:extLst>
          </p:cNvPr>
          <p:cNvCxnSpPr>
            <a:cxnSpLocks/>
          </p:cNvCxnSpPr>
          <p:nvPr/>
        </p:nvCxnSpPr>
        <p:spPr>
          <a:xfrm flipV="1">
            <a:off x="3710669" y="4796520"/>
            <a:ext cx="0" cy="432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a:extLst>
              <a:ext uri="{FF2B5EF4-FFF2-40B4-BE49-F238E27FC236}">
                <a16:creationId xmlns:a16="http://schemas.microsoft.com/office/drawing/2014/main" id="{09DD6F43-0CA1-479B-8BF5-E9EC51026A8A}"/>
              </a:ext>
            </a:extLst>
          </p:cNvPr>
          <p:cNvCxnSpPr>
            <a:cxnSpLocks/>
          </p:cNvCxnSpPr>
          <p:nvPr/>
        </p:nvCxnSpPr>
        <p:spPr>
          <a:xfrm flipV="1">
            <a:off x="1628780" y="4796520"/>
            <a:ext cx="0" cy="432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4EC1DC0F-26F3-4D96-98AC-A45F10C64C5F}"/>
              </a:ext>
            </a:extLst>
          </p:cNvPr>
          <p:cNvSpPr txBox="1"/>
          <p:nvPr/>
        </p:nvSpPr>
        <p:spPr>
          <a:xfrm>
            <a:off x="865421" y="4947558"/>
            <a:ext cx="718454" cy="369332"/>
          </a:xfrm>
          <a:prstGeom prst="rect">
            <a:avLst/>
          </a:prstGeom>
          <a:noFill/>
        </p:spPr>
        <p:txBody>
          <a:bodyPr wrap="square" rtlCol="0">
            <a:spAutoFit/>
          </a:bodyPr>
          <a:lstStyle/>
          <a:p>
            <a:r>
              <a:rPr lang="en-US" dirty="0"/>
              <a:t>CLK1</a:t>
            </a:r>
            <a:endParaRPr lang="ru-RU" dirty="0"/>
          </a:p>
        </p:txBody>
      </p:sp>
      <p:sp>
        <p:nvSpPr>
          <p:cNvPr id="18" name="TextBox 17">
            <a:extLst>
              <a:ext uri="{FF2B5EF4-FFF2-40B4-BE49-F238E27FC236}">
                <a16:creationId xmlns:a16="http://schemas.microsoft.com/office/drawing/2014/main" id="{9B1ADBDD-AB91-4D57-8A3B-58C15F29418D}"/>
              </a:ext>
            </a:extLst>
          </p:cNvPr>
          <p:cNvSpPr txBox="1"/>
          <p:nvPr/>
        </p:nvSpPr>
        <p:spPr>
          <a:xfrm>
            <a:off x="2930981" y="4918983"/>
            <a:ext cx="718454" cy="369332"/>
          </a:xfrm>
          <a:prstGeom prst="rect">
            <a:avLst/>
          </a:prstGeom>
          <a:noFill/>
        </p:spPr>
        <p:txBody>
          <a:bodyPr wrap="square" rtlCol="0">
            <a:spAutoFit/>
          </a:bodyPr>
          <a:lstStyle/>
          <a:p>
            <a:r>
              <a:rPr lang="en-US" dirty="0"/>
              <a:t>CLK2</a:t>
            </a:r>
            <a:endParaRPr lang="ru-RU" dirty="0"/>
          </a:p>
        </p:txBody>
      </p:sp>
      <p:cxnSp>
        <p:nvCxnSpPr>
          <p:cNvPr id="19" name="Прямая со стрелкой 18">
            <a:extLst>
              <a:ext uri="{FF2B5EF4-FFF2-40B4-BE49-F238E27FC236}">
                <a16:creationId xmlns:a16="http://schemas.microsoft.com/office/drawing/2014/main" id="{3D7FDD35-F6A4-459A-9CF7-C9EF2C3959EA}"/>
              </a:ext>
            </a:extLst>
          </p:cNvPr>
          <p:cNvCxnSpPr>
            <a:cxnSpLocks/>
          </p:cNvCxnSpPr>
          <p:nvPr/>
        </p:nvCxnSpPr>
        <p:spPr>
          <a:xfrm>
            <a:off x="2004336" y="4555675"/>
            <a:ext cx="12532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B1983D49-E4A2-40C2-8B04-72170B1682C5}"/>
              </a:ext>
            </a:extLst>
          </p:cNvPr>
          <p:cNvSpPr txBox="1"/>
          <p:nvPr/>
        </p:nvSpPr>
        <p:spPr>
          <a:xfrm>
            <a:off x="2042102" y="4496873"/>
            <a:ext cx="1087887" cy="369332"/>
          </a:xfrm>
          <a:prstGeom prst="rect">
            <a:avLst/>
          </a:prstGeom>
          <a:noFill/>
        </p:spPr>
        <p:txBody>
          <a:bodyPr wrap="square" rtlCol="0">
            <a:spAutoFit/>
          </a:bodyPr>
          <a:lstStyle/>
          <a:p>
            <a:r>
              <a:rPr lang="en-US" dirty="0" err="1"/>
              <a:t>CLK_Data</a:t>
            </a:r>
            <a:endParaRPr lang="ru-RU" dirty="0"/>
          </a:p>
        </p:txBody>
      </p:sp>
      <p:sp>
        <p:nvSpPr>
          <p:cNvPr id="23" name="Стрелка: вправо 22">
            <a:extLst>
              <a:ext uri="{FF2B5EF4-FFF2-40B4-BE49-F238E27FC236}">
                <a16:creationId xmlns:a16="http://schemas.microsoft.com/office/drawing/2014/main" id="{649030A6-C460-42C7-A2E4-9397A367F4D0}"/>
              </a:ext>
            </a:extLst>
          </p:cNvPr>
          <p:cNvSpPr/>
          <p:nvPr/>
        </p:nvSpPr>
        <p:spPr>
          <a:xfrm>
            <a:off x="2004337" y="4166223"/>
            <a:ext cx="1253214" cy="33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0" name="Стрелка: вправо 19">
            <a:extLst>
              <a:ext uri="{FF2B5EF4-FFF2-40B4-BE49-F238E27FC236}">
                <a16:creationId xmlns:a16="http://schemas.microsoft.com/office/drawing/2014/main" id="{7DCB8F7B-F8E8-464D-BF0A-996FD715611C}"/>
              </a:ext>
            </a:extLst>
          </p:cNvPr>
          <p:cNvSpPr/>
          <p:nvPr/>
        </p:nvSpPr>
        <p:spPr>
          <a:xfrm>
            <a:off x="2473778" y="2237016"/>
            <a:ext cx="816429" cy="33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Tree>
    <p:extLst>
      <p:ext uri="{BB962C8B-B14F-4D97-AF65-F5344CB8AC3E}">
        <p14:creationId xmlns:p14="http://schemas.microsoft.com/office/powerpoint/2010/main" val="2124568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4919</TotalTime>
  <Words>1566</Words>
  <Application>Microsoft Office PowerPoint</Application>
  <PresentationFormat>Широкоэкранный</PresentationFormat>
  <Paragraphs>164</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Calibri Light</vt:lpstr>
      <vt:lpstr>Courier New</vt:lpstr>
      <vt:lpstr>Тема Office</vt:lpstr>
      <vt:lpstr>Схемотехника устройств компьютерных систем</vt:lpstr>
      <vt:lpstr>Презентация PowerPoint</vt:lpstr>
      <vt:lpstr>Временные характеристики триггера</vt:lpstr>
      <vt:lpstr>Поведение триггера при нарушении требований времен установки и удержания</vt:lpstr>
      <vt:lpstr>Метастабильность</vt:lpstr>
      <vt:lpstr>Метастабильность</vt:lpstr>
      <vt:lpstr>Почему опасна метастабильность</vt:lpstr>
      <vt:lpstr>Проблема выявления метастабильности</vt:lpstr>
      <vt:lpstr>Откуда берутся несинхронизированные сигналы?</vt:lpstr>
      <vt:lpstr>Откуда берутся несинхронизированные сигналы?</vt:lpstr>
      <vt:lpstr>Vivado – Report Clock Interaction</vt:lpstr>
      <vt:lpstr>Передача данных между тактовыми сетями</vt:lpstr>
      <vt:lpstr>Передача данных между тактовыми сетями</vt:lpstr>
      <vt:lpstr>Примеры Clock Domain Crossing (CDC) в САПР Vivado</vt:lpstr>
      <vt:lpstr>Захват данных из внешнего источника</vt:lpstr>
      <vt:lpstr>Захват данных из внешней шины</vt:lpstr>
      <vt:lpstr>Добавление проектных исключений в САПР Vivado</vt:lpstr>
      <vt:lpstr>После добавления проектных исключений проверка взаимодействия дает другие результаты</vt:lpstr>
      <vt:lpstr>Подключение АЦП с source-synchronous интерфейсом.</vt:lpstr>
      <vt:lpstr>Подключение модуля видеокамеры к ПЛИС.</vt:lpstr>
      <vt:lpstr>Tri-mode Ethernet</vt:lpstr>
      <vt:lpstr>Понятие related clocks</vt:lpstr>
      <vt:lpstr>Структурная схема проекта с архитектурой GALS.</vt:lpstr>
      <vt:lpstr>Что делать?...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Схемотехника устройств компьютерных систем</dc:title>
  <dc:creator>Ilya Tarasov</dc:creator>
  <cp:lastModifiedBy>Ilya Tarasov</cp:lastModifiedBy>
  <cp:revision>133</cp:revision>
  <dcterms:created xsi:type="dcterms:W3CDTF">2021-09-05T18:58:25Z</dcterms:created>
  <dcterms:modified xsi:type="dcterms:W3CDTF">2022-02-25T20:42:37Z</dcterms:modified>
</cp:coreProperties>
</file>