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49" r:id="rId4"/>
    <p:sldId id="350" r:id="rId5"/>
    <p:sldId id="355" r:id="rId6"/>
    <p:sldId id="356" r:id="rId7"/>
    <p:sldId id="357" r:id="rId8"/>
    <p:sldId id="358" r:id="rId9"/>
    <p:sldId id="351" r:id="rId10"/>
    <p:sldId id="352" r:id="rId11"/>
    <p:sldId id="360" r:id="rId12"/>
    <p:sldId id="353" r:id="rId13"/>
    <p:sldId id="361" r:id="rId14"/>
    <p:sldId id="363" r:id="rId15"/>
    <p:sldId id="364" r:id="rId16"/>
    <p:sldId id="365" r:id="rId17"/>
    <p:sldId id="366" r:id="rId18"/>
    <p:sldId id="367" r:id="rId19"/>
    <p:sldId id="362" r:id="rId20"/>
    <p:sldId id="368" r:id="rId21"/>
    <p:sldId id="369" r:id="rId22"/>
    <p:sldId id="371" r:id="rId23"/>
    <p:sldId id="372" r:id="rId24"/>
    <p:sldId id="373" r:id="rId25"/>
    <p:sldId id="354" r:id="rId26"/>
    <p:sldId id="370" r:id="rId27"/>
    <p:sldId id="359" r:id="rId28"/>
    <p:sldId id="34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19D24-2BFB-46F4-BAD3-F8ED0654A924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BFFE-1A12-4079-802B-16C0CC51B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37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2F991-A083-42E0-B0A6-878818CD0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90EE19-4E71-4EE0-8797-1D33FD01F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9FF88-CBC8-4DEC-BAAF-BD9687A3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8D799-7FD1-4EC9-BF41-542859B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84407-F220-469E-9996-A9DBA180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6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B6478-44DD-4EE5-B960-6EAE73CC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84291D-3467-4068-BF48-2542327A6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3B26A-C4FF-4132-B547-08B72CAC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3C102E-F99F-4750-8620-6B70D699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3048C-359E-4115-AD90-7CF64EF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20793A-536E-41B9-BDFA-E1796C0DE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0889A1-7172-4CCC-8E97-0FEF9ECA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48869-D940-45BC-995E-045966EA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84E65-8469-4AAC-80D6-027C13B7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C398C-EDAC-4B66-8CB8-33D3B741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89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2883E-1095-4C20-9CDF-36D69CEA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3AAD6-C6CB-4834-8D16-9BE79E82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CC760-8FB7-443D-8096-1D13E455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1EBE8-A0F0-47D1-9E12-4F66D77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A690D-2E98-40E8-96AD-9ABBAFE5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77C4B-8956-430F-81E1-75A04BEA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8D4CAF-002A-4556-B8ED-C3464BF4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C8D77-A141-4AEE-BCBF-2D149F96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C11DF-C045-43C6-A476-B9DCDC68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000CE-AF3A-44F3-B9E3-5873631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27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31749-726F-4F98-92B3-C1EF5817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C295D-BFDE-4CB9-A501-CBBB717D0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680A6-151F-4BEA-A08C-7FD5132C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6F5CD-C7D6-4BA5-8259-E7E59CDE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9447AA-941D-4D0E-9DB1-BFB28027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FF10F1-7F07-40A9-BD97-795DF719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36000-1B41-417A-9007-E18B0A3E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6E3F4A-DACF-4613-9EB2-FC08E8E5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BDDBB2-E257-4DE8-87AB-A7E4611F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04DDA8-7D7B-4864-B14A-C0D0A2AB1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14EF0C-E07A-4F4A-A758-F89CD0C8A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1B68DF-7B08-4E2E-9A18-55328D65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B8F4FF-8551-4C05-B887-459872B6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BE88A8-8CA3-4578-B4F2-52AD5E0C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8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89FAD-0E9D-4A15-9A07-A9ED52B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7ED7FD-1E25-45BF-A6FF-511C3404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992BF7-D0FF-4F36-9946-B5CEE777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4A5424-530D-497A-BBC5-84763A6F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4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935B85-9E47-4BF5-B138-CB1EC69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DE2494-B94C-40D7-91DB-57874DCA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5CF5CA-B502-4568-9826-089A4F42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79DBA-957B-4B3D-A342-51808C22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4C834-D8F9-4E0B-924F-AECFFA42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9B23D4-AF02-46FB-AD9C-9B97CFA8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312C0-2598-4BA9-B78F-A5FECBFA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134847-17FB-4F06-8A2B-0A12715B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57C1C6-0CA3-4659-B597-C6E9235E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8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9C034-905C-402E-A55E-F99AACAB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D5EF11-ACDE-4226-A0C4-C65AAFBA5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945454-4FB5-4520-85D4-5085AB4AF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9026B5-2463-4333-B246-5CB958A5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772D-8D8C-4271-91DC-380589CB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CF67D5-801E-424F-8940-0FC02EFD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22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A490F-D69A-4184-B5E8-D81E5D7C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58552A-761D-463A-8AA2-EBC62B6F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BF88B-A150-4DC1-A65F-4FB75E7F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3FBB-4924-4630-8E4D-86219B750398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27505-612F-40CD-A79D-E9B959D2B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5A9FC-E36C-4D47-8A58-0D0DA39AA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35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8EDF2-1BDA-4129-84ED-213C25084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Схемотехника устройств компьютерных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0455E5-96D4-474C-9CF6-71E123D86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9.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Конечные автоматы.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04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AD332-B060-44EB-AC74-043D4584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состояний конечного автомата.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5673D-DF99-477D-BC83-63DE74797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Состояние = номер. Обычное число?</a:t>
            </a:r>
          </a:p>
          <a:p>
            <a:r>
              <a:rPr lang="ru-RU" dirty="0"/>
              <a:t>Да, это самый простой способ кодирования состояний (двоичное кодирование, </a:t>
            </a:r>
            <a:r>
              <a:rPr lang="en-US" dirty="0"/>
              <a:t>binary encoding)</a:t>
            </a:r>
            <a:endParaRPr lang="ru-RU" dirty="0"/>
          </a:p>
          <a:p>
            <a:pPr lvl="1"/>
            <a:r>
              <a:rPr lang="ru-RU" dirty="0"/>
              <a:t>0000, 0001, 0010, 0011…</a:t>
            </a:r>
          </a:p>
          <a:p>
            <a:r>
              <a:rPr lang="ru-RU" dirty="0"/>
              <a:t>Альтернативы</a:t>
            </a:r>
          </a:p>
          <a:p>
            <a:pPr lvl="1"/>
            <a:r>
              <a:rPr lang="en-US" dirty="0"/>
              <a:t>One-hot</a:t>
            </a:r>
            <a:r>
              <a:rPr lang="ru-RU" dirty="0"/>
              <a:t> (0001, 0010, 0100, 1000) – в каждом состоянии только один разряд равен 1</a:t>
            </a:r>
          </a:p>
          <a:p>
            <a:pPr lvl="2"/>
            <a:r>
              <a:rPr lang="ru-RU" dirty="0"/>
              <a:t>Очень просто проверить, что КА в конкретном состоянии – достаточно проверить один бит</a:t>
            </a:r>
          </a:p>
          <a:p>
            <a:pPr lvl="2"/>
            <a:r>
              <a:rPr lang="en-US" dirty="0"/>
              <a:t>N</a:t>
            </a:r>
            <a:r>
              <a:rPr lang="ru-RU" dirty="0"/>
              <a:t> разрядов – </a:t>
            </a:r>
            <a:r>
              <a:rPr lang="en-US" dirty="0"/>
              <a:t>N </a:t>
            </a:r>
            <a:r>
              <a:rPr lang="ru-RU" dirty="0"/>
              <a:t> состояний (в двоичном кодировании – </a:t>
            </a:r>
            <a:r>
              <a:rPr lang="en-US" dirty="0"/>
              <a:t>2^N</a:t>
            </a:r>
            <a:r>
              <a:rPr lang="ru-RU" dirty="0"/>
              <a:t> состояний), используется слишком много ресурсов</a:t>
            </a:r>
          </a:p>
          <a:p>
            <a:pPr lvl="1"/>
            <a:r>
              <a:rPr lang="en-US" dirty="0"/>
              <a:t>LFSR</a:t>
            </a:r>
            <a:r>
              <a:rPr lang="ru-RU" dirty="0"/>
              <a:t> (</a:t>
            </a:r>
            <a:r>
              <a:rPr lang="en-US" dirty="0"/>
              <a:t>Linear Feedback Shift Register)</a:t>
            </a:r>
            <a:endParaRPr lang="ru-RU" dirty="0"/>
          </a:p>
          <a:p>
            <a:pPr lvl="2"/>
            <a:r>
              <a:rPr lang="ru-RU" dirty="0"/>
              <a:t>Переход между последовательными состояниями осуществляется сдвигом</a:t>
            </a:r>
          </a:p>
          <a:p>
            <a:pPr lvl="1"/>
            <a:r>
              <a:rPr lang="ru-RU" dirty="0"/>
              <a:t>Код Грэя – при переходе между последовательными состояниями изменяется только один бит</a:t>
            </a:r>
          </a:p>
          <a:p>
            <a:pPr lvl="2"/>
            <a:r>
              <a:rPr lang="ru-RU" dirty="0"/>
              <a:t>0000, 0001, 00</a:t>
            </a:r>
            <a:r>
              <a:rPr lang="ru-RU" dirty="0">
                <a:solidFill>
                  <a:srgbClr val="00B050"/>
                </a:solidFill>
              </a:rPr>
              <a:t>1</a:t>
            </a:r>
            <a:r>
              <a:rPr lang="ru-RU" dirty="0"/>
              <a:t>1, 001</a:t>
            </a:r>
            <a:r>
              <a:rPr lang="ru-RU" dirty="0">
                <a:solidFill>
                  <a:srgbClr val="00B050"/>
                </a:solidFill>
              </a:rPr>
              <a:t>1</a:t>
            </a:r>
            <a:r>
              <a:rPr lang="ru-RU" dirty="0"/>
              <a:t>, 0</a:t>
            </a:r>
            <a:r>
              <a:rPr lang="ru-RU" dirty="0">
                <a:solidFill>
                  <a:srgbClr val="00B050"/>
                </a:solidFill>
              </a:rPr>
              <a:t>1</a:t>
            </a:r>
            <a:r>
              <a:rPr lang="ru-RU" dirty="0"/>
              <a:t>11,…</a:t>
            </a:r>
          </a:p>
          <a:p>
            <a:pPr lvl="2"/>
            <a:r>
              <a:rPr lang="ru-RU" dirty="0"/>
              <a:t>Часто используется при вводе данных – максимальная ошибка равна 1; в двоичном коде возможен переход вида </a:t>
            </a:r>
            <a:r>
              <a:rPr lang="ru-RU" dirty="0">
                <a:solidFill>
                  <a:srgbClr val="00B050"/>
                </a:solidFill>
              </a:rPr>
              <a:t>0111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ru-RU" dirty="0">
                <a:solidFill>
                  <a:srgbClr val="00B050"/>
                </a:solidFill>
              </a:rPr>
              <a:t>111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1000 </a:t>
            </a:r>
            <a:r>
              <a:rPr lang="ru-RU" dirty="0"/>
              <a:t>(но синхронная схема такого не допускает)</a:t>
            </a:r>
          </a:p>
        </p:txBody>
      </p:sp>
    </p:spTree>
    <p:extLst>
      <p:ext uri="{BB962C8B-B14F-4D97-AF65-F5344CB8AC3E}">
        <p14:creationId xmlns:p14="http://schemas.microsoft.com/office/powerpoint/2010/main" val="403989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DA0CA-619D-45DF-8BF8-37DBD306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состояний конечного автомата.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B7BC6-51DA-4513-8D8B-B8F7438D7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HDL</a:t>
            </a:r>
            <a:r>
              <a:rPr lang="ru-RU" dirty="0"/>
              <a:t> существует понятие </a:t>
            </a:r>
            <a:r>
              <a:rPr lang="en-US" dirty="0"/>
              <a:t>enumerated type</a:t>
            </a:r>
            <a:r>
              <a:rPr lang="ru-RU" dirty="0"/>
              <a:t> (перечислимые типы)</a:t>
            </a:r>
          </a:p>
          <a:p>
            <a:r>
              <a:rPr lang="ru-RU" dirty="0"/>
              <a:t>Если описать состояния не целочисленной переменной, а перечислимой, синтезатор сможет выбрать оптимальный способ кодирования состояний</a:t>
            </a:r>
            <a:endParaRPr lang="en-US" dirty="0"/>
          </a:p>
          <a:p>
            <a:pPr lvl="1"/>
            <a:r>
              <a:rPr lang="en-US" dirty="0"/>
              <a:t>type </a:t>
            </a:r>
            <a:r>
              <a:rPr lang="en-US" dirty="0" err="1"/>
              <a:t>TMyState</a:t>
            </a:r>
            <a:r>
              <a:rPr lang="en-US" dirty="0"/>
              <a:t> is (INIT, WORK, STOP, PAUSE);</a:t>
            </a:r>
          </a:p>
          <a:p>
            <a:pPr lvl="1"/>
            <a:r>
              <a:rPr lang="en-US" dirty="0"/>
              <a:t>signal state, </a:t>
            </a:r>
            <a:r>
              <a:rPr lang="en-US" dirty="0" err="1"/>
              <a:t>next_state</a:t>
            </a:r>
            <a:r>
              <a:rPr lang="en-US" dirty="0"/>
              <a:t> : </a:t>
            </a:r>
            <a:r>
              <a:rPr lang="en-US" dirty="0" err="1"/>
              <a:t>TMyState</a:t>
            </a:r>
            <a:r>
              <a:rPr lang="en-US" dirty="0"/>
              <a:t>;</a:t>
            </a:r>
          </a:p>
          <a:p>
            <a:r>
              <a:rPr lang="ru-RU" dirty="0"/>
              <a:t>Перечислимые типы имеются также в </a:t>
            </a:r>
            <a:r>
              <a:rPr lang="en-US" dirty="0" err="1"/>
              <a:t>SystemVerilog</a:t>
            </a:r>
            <a:endParaRPr lang="ru-RU" dirty="0"/>
          </a:p>
          <a:p>
            <a:r>
              <a:rPr lang="ru-RU" dirty="0"/>
              <a:t>При большом количестве состояний (</a:t>
            </a:r>
            <a:r>
              <a:rPr lang="en-US" dirty="0"/>
              <a:t>~</a:t>
            </a:r>
            <a:r>
              <a:rPr lang="ru-RU" dirty="0"/>
              <a:t>20) синтезатор выбирает двоичное кодирование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20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81DE5-8A02-4454-946A-FE3209B1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Однопроцессное и </a:t>
            </a:r>
            <a:r>
              <a:rPr lang="ru-RU" dirty="0" err="1"/>
              <a:t>трехпроцессное</a:t>
            </a:r>
            <a:r>
              <a:rPr lang="ru-RU" dirty="0"/>
              <a:t> описание автомата.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02CB5-DA94-40EC-959E-BBDDFA10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90" y="3980089"/>
            <a:ext cx="10802710" cy="219687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КА состоит из трех основных компонентов</a:t>
            </a:r>
          </a:p>
          <a:p>
            <a:pPr lvl="1"/>
            <a:r>
              <a:rPr lang="ru-RU" dirty="0"/>
              <a:t>Регистр состояния</a:t>
            </a:r>
          </a:p>
          <a:p>
            <a:pPr lvl="1"/>
            <a:r>
              <a:rPr lang="ru-RU" dirty="0"/>
              <a:t>Логика изменения состояния</a:t>
            </a:r>
          </a:p>
          <a:p>
            <a:pPr lvl="1"/>
            <a:r>
              <a:rPr lang="ru-RU" dirty="0"/>
              <a:t>Логика формирования выходов</a:t>
            </a:r>
          </a:p>
          <a:p>
            <a:r>
              <a:rPr lang="ru-RU" dirty="0"/>
              <a:t>Можно описать их все в одном процессе (процедурном блоке) или организовать собственный процесс для каждого из компонентов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570D22-CC05-4F10-BC10-A18522C19C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93" y="1489981"/>
            <a:ext cx="7169191" cy="2383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28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01D09-A755-4847-80D6-F3512236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Однопроцессное описание 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1DA74D-4935-412E-8504-2384CA8C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3091" y="1825625"/>
            <a:ext cx="7520709" cy="4351338"/>
          </a:xfrm>
        </p:spPr>
        <p:txBody>
          <a:bodyPr/>
          <a:lstStyle/>
          <a:p>
            <a:r>
              <a:rPr lang="ru-RU" dirty="0"/>
              <a:t>Описывается модуль, интерфейс модуля должен содержать входы и выходы, а также тактовый сигнал и сброс</a:t>
            </a:r>
          </a:p>
          <a:p>
            <a:r>
              <a:rPr lang="ru-RU" dirty="0"/>
              <a:t>Описывается регистр состояния</a:t>
            </a:r>
          </a:p>
          <a:p>
            <a:r>
              <a:rPr lang="ru-RU" dirty="0"/>
              <a:t>Состояния рекомендуется задавать в параметризованном виде</a:t>
            </a:r>
          </a:p>
          <a:p>
            <a:pPr lvl="1"/>
            <a:r>
              <a:rPr lang="en-US" dirty="0"/>
              <a:t>Verilog </a:t>
            </a:r>
            <a:r>
              <a:rPr lang="ru-RU" dirty="0"/>
              <a:t>не поддерживает перечислимые типы, но позволяет определить константы (</a:t>
            </a:r>
            <a:r>
              <a:rPr lang="en-US" dirty="0"/>
              <a:t>parameter)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797ED-B301-40A9-92B6-5A33EA757F33}"/>
              </a:ext>
            </a:extLst>
          </p:cNvPr>
          <p:cNvSpPr txBox="1"/>
          <p:nvPr/>
        </p:nvSpPr>
        <p:spPr>
          <a:xfrm>
            <a:off x="838200" y="1414562"/>
            <a:ext cx="343823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module fsm_coffee(</a:t>
            </a:r>
          </a:p>
          <a:p>
            <a:r>
              <a:rPr lang="ru-RU" dirty="0"/>
              <a:t>    input clk,</a:t>
            </a:r>
          </a:p>
          <a:p>
            <a:r>
              <a:rPr lang="ru-RU" dirty="0"/>
              <a:t>    input reset,</a:t>
            </a:r>
          </a:p>
          <a:p>
            <a:r>
              <a:rPr lang="ru-RU" dirty="0"/>
              <a:t>    input rub1,</a:t>
            </a:r>
          </a:p>
          <a:p>
            <a:r>
              <a:rPr lang="ru-RU" dirty="0"/>
              <a:t>    input rub2,</a:t>
            </a:r>
          </a:p>
          <a:p>
            <a:r>
              <a:rPr lang="ru-RU" dirty="0"/>
              <a:t>    input ret,</a:t>
            </a:r>
          </a:p>
          <a:p>
            <a:r>
              <a:rPr lang="ru-RU" dirty="0"/>
              <a:t>    output reg coffee,</a:t>
            </a:r>
          </a:p>
          <a:p>
            <a:r>
              <a:rPr lang="ru-RU" dirty="0"/>
              <a:t>    output reg coin</a:t>
            </a:r>
          </a:p>
          <a:p>
            <a:r>
              <a:rPr lang="ru-RU" dirty="0"/>
              <a:t>    );</a:t>
            </a:r>
          </a:p>
          <a:p>
            <a:r>
              <a:rPr lang="ru-RU" dirty="0"/>
              <a:t>   </a:t>
            </a:r>
          </a:p>
          <a:p>
            <a:endParaRPr lang="ru-RU" dirty="0"/>
          </a:p>
          <a:p>
            <a:r>
              <a:rPr lang="ru-RU" dirty="0"/>
              <a:t>   parameter S0 = 3'b000;</a:t>
            </a:r>
          </a:p>
          <a:p>
            <a:r>
              <a:rPr lang="ru-RU" dirty="0"/>
              <a:t>   parameter S1 = 3'b001;</a:t>
            </a:r>
          </a:p>
          <a:p>
            <a:r>
              <a:rPr lang="ru-RU" dirty="0"/>
              <a:t>   parameter S2 = 3'b010;</a:t>
            </a:r>
          </a:p>
          <a:p>
            <a:r>
              <a:rPr lang="ru-RU" dirty="0"/>
              <a:t>   parameter S3 = 3'b011;</a:t>
            </a:r>
          </a:p>
          <a:p>
            <a:r>
              <a:rPr lang="ru-RU" dirty="0"/>
              <a:t>   parameter S4 = 3'b100;</a:t>
            </a:r>
          </a:p>
          <a:p>
            <a:endParaRPr lang="ru-RU" dirty="0"/>
          </a:p>
          <a:p>
            <a:r>
              <a:rPr lang="ru-RU" dirty="0"/>
              <a:t>   reg [3:0] state = S0;</a:t>
            </a:r>
          </a:p>
        </p:txBody>
      </p:sp>
    </p:spTree>
    <p:extLst>
      <p:ext uri="{BB962C8B-B14F-4D97-AF65-F5344CB8AC3E}">
        <p14:creationId xmlns:p14="http://schemas.microsoft.com/office/powerpoint/2010/main" val="234093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AF651-8FE1-4BBB-9B3E-259C1836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Однопроцессный</a:t>
            </a:r>
            <a:r>
              <a:rPr lang="ru-RU" dirty="0"/>
              <a:t> КА – начало описания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B0895-994B-4592-B256-6286882A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272" y="1825625"/>
            <a:ext cx="5442527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 сигналу сброса КА переходит в начальное состояние.</a:t>
            </a:r>
          </a:p>
          <a:p>
            <a:r>
              <a:rPr lang="ru-RU" dirty="0"/>
              <a:t>Устанавливаются все выходы</a:t>
            </a:r>
          </a:p>
          <a:p>
            <a:r>
              <a:rPr lang="ru-RU" dirty="0"/>
              <a:t>Если нет сброса, автомат выполняет переходы в зависимости от текущего состояния</a:t>
            </a:r>
          </a:p>
          <a:p>
            <a:r>
              <a:rPr lang="en-US" dirty="0"/>
              <a:t>Case(state)</a:t>
            </a:r>
            <a:endParaRPr lang="ru-RU" dirty="0"/>
          </a:p>
          <a:p>
            <a:r>
              <a:rPr lang="ru-RU" dirty="0"/>
              <a:t>В каждом состоянии перечисляются возможные варианты переходов</a:t>
            </a:r>
          </a:p>
          <a:p>
            <a:r>
              <a:rPr lang="ru-RU" dirty="0"/>
              <a:t>В каждом состоянии устанавливаются выходы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EE726-15DA-4BF5-8228-FE19B11863CA}"/>
              </a:ext>
            </a:extLst>
          </p:cNvPr>
          <p:cNvSpPr txBox="1"/>
          <p:nvPr/>
        </p:nvSpPr>
        <p:spPr>
          <a:xfrm>
            <a:off x="757381" y="1594116"/>
            <a:ext cx="35375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dirty="0" err="1"/>
              <a:t>always</a:t>
            </a:r>
            <a:r>
              <a:rPr lang="ru-RU" dirty="0"/>
              <a:t> @(posedge clk)</a:t>
            </a:r>
          </a:p>
          <a:p>
            <a:r>
              <a:rPr lang="ru-RU" dirty="0"/>
              <a:t>      </a:t>
            </a:r>
            <a:r>
              <a:rPr lang="ru-RU" dirty="0" err="1"/>
              <a:t>if</a:t>
            </a:r>
            <a:r>
              <a:rPr lang="ru-RU" dirty="0"/>
              <a:t> (reset)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         state &lt;= S0;</a:t>
            </a:r>
          </a:p>
          <a:p>
            <a:r>
              <a:rPr lang="ru-RU" dirty="0"/>
              <a:t>         coffee &lt;= 1'b0;</a:t>
            </a:r>
          </a:p>
          <a:p>
            <a:r>
              <a:rPr lang="ru-RU" dirty="0"/>
              <a:t>         coin &lt;= 1'b0;</a:t>
            </a:r>
          </a:p>
          <a:p>
            <a:r>
              <a:rPr lang="ru-RU" dirty="0"/>
              <a:t>      </a:t>
            </a:r>
            <a:r>
              <a:rPr lang="ru-RU" dirty="0" err="1"/>
              <a:t>end</a:t>
            </a:r>
            <a:endParaRPr lang="ru-RU" dirty="0"/>
          </a:p>
          <a:p>
            <a:r>
              <a:rPr lang="ru-RU" dirty="0"/>
              <a:t>      </a:t>
            </a:r>
            <a:r>
              <a:rPr lang="ru-RU" dirty="0" err="1"/>
              <a:t>else</a:t>
            </a:r>
            <a:endParaRPr lang="ru-RU" dirty="0"/>
          </a:p>
          <a:p>
            <a:r>
              <a:rPr lang="ru-RU" dirty="0"/>
              <a:t>         </a:t>
            </a:r>
            <a:r>
              <a:rPr lang="ru-RU" dirty="0" err="1"/>
              <a:t>case</a:t>
            </a:r>
            <a:r>
              <a:rPr lang="ru-RU" dirty="0"/>
              <a:t> (state)</a:t>
            </a:r>
          </a:p>
          <a:p>
            <a:r>
              <a:rPr lang="ru-RU" dirty="0"/>
              <a:t>            S0 :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               </a:t>
            </a:r>
            <a:r>
              <a:rPr lang="ru-RU" dirty="0" err="1"/>
              <a:t>if</a:t>
            </a:r>
            <a:r>
              <a:rPr lang="ru-RU" dirty="0"/>
              <a:t> (rub1)</a:t>
            </a:r>
          </a:p>
          <a:p>
            <a:r>
              <a:rPr lang="ru-RU" dirty="0"/>
              <a:t>                  state &lt;= S1;</a:t>
            </a:r>
          </a:p>
          <a:p>
            <a:r>
              <a:rPr lang="ru-RU" dirty="0"/>
              <a:t>              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(rub2)</a:t>
            </a:r>
          </a:p>
          <a:p>
            <a:r>
              <a:rPr lang="ru-RU" dirty="0"/>
              <a:t>                  state &lt;= S2;</a:t>
            </a:r>
          </a:p>
          <a:p>
            <a:r>
              <a:rPr lang="ru-RU" dirty="0"/>
              <a:t>               </a:t>
            </a:r>
            <a:r>
              <a:rPr lang="ru-RU" dirty="0" err="1"/>
              <a:t>else</a:t>
            </a:r>
            <a:endParaRPr lang="ru-RU" dirty="0"/>
          </a:p>
          <a:p>
            <a:r>
              <a:rPr lang="ru-RU" dirty="0"/>
              <a:t>                  state &lt;= S0;</a:t>
            </a:r>
          </a:p>
          <a:p>
            <a:r>
              <a:rPr lang="ru-RU" dirty="0"/>
              <a:t>               coffee &lt;= 1'b0;</a:t>
            </a:r>
          </a:p>
          <a:p>
            <a:r>
              <a:rPr lang="ru-RU" dirty="0"/>
              <a:t>               coin &lt;= 1'b0;</a:t>
            </a:r>
          </a:p>
          <a:p>
            <a:r>
              <a:rPr lang="ru-RU" dirty="0"/>
              <a:t>            </a:t>
            </a:r>
            <a:r>
              <a:rPr lang="ru-RU" dirty="0" err="1"/>
              <a:t>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972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84CE5-F75A-461C-9155-1C20E964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Однопроцессный</a:t>
            </a:r>
            <a:r>
              <a:rPr lang="ru-RU" dirty="0"/>
              <a:t> КА - продолжение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EF8F8-1FAA-48E4-AB7C-C4DFE147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7382" y="1825625"/>
            <a:ext cx="5516418" cy="4351338"/>
          </a:xfrm>
        </p:spPr>
        <p:txBody>
          <a:bodyPr/>
          <a:lstStyle/>
          <a:p>
            <a:r>
              <a:rPr lang="ru-RU" dirty="0"/>
              <a:t>Заполнение веток оператора </a:t>
            </a:r>
            <a:r>
              <a:rPr lang="en-US" dirty="0"/>
              <a:t>case</a:t>
            </a:r>
            <a:r>
              <a:rPr lang="ru-RU" dirty="0"/>
              <a:t> продолжается для всех состояния</a:t>
            </a:r>
          </a:p>
          <a:p>
            <a:r>
              <a:rPr lang="ru-RU" dirty="0"/>
              <a:t>Каждая выходящая дуга описывается с помощью условного оператора. Условие перехода было описано при проектировании КА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51ED8-EAC8-4026-A6EC-856B67B2DEEB}"/>
              </a:ext>
            </a:extLst>
          </p:cNvPr>
          <p:cNvSpPr txBox="1"/>
          <p:nvPr/>
        </p:nvSpPr>
        <p:spPr>
          <a:xfrm>
            <a:off x="838200" y="2064894"/>
            <a:ext cx="36783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S1 :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               </a:t>
            </a:r>
            <a:r>
              <a:rPr lang="ru-RU" dirty="0" err="1"/>
              <a:t>if</a:t>
            </a:r>
            <a:r>
              <a:rPr lang="ru-RU" dirty="0"/>
              <a:t> (rub1)</a:t>
            </a:r>
          </a:p>
          <a:p>
            <a:r>
              <a:rPr lang="ru-RU" dirty="0"/>
              <a:t>                  state &lt;= S2;</a:t>
            </a:r>
          </a:p>
          <a:p>
            <a:r>
              <a:rPr lang="ru-RU" dirty="0"/>
              <a:t>              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(rub2)</a:t>
            </a:r>
          </a:p>
          <a:p>
            <a:r>
              <a:rPr lang="ru-RU" dirty="0"/>
              <a:t>                  state &lt;= S4;</a:t>
            </a:r>
          </a:p>
          <a:p>
            <a:r>
              <a:rPr lang="ru-RU" dirty="0"/>
              <a:t>              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(ret)</a:t>
            </a:r>
          </a:p>
          <a:p>
            <a:r>
              <a:rPr lang="ru-RU" dirty="0"/>
              <a:t>                  state &lt;= S3;</a:t>
            </a:r>
          </a:p>
          <a:p>
            <a:r>
              <a:rPr lang="ru-RU" dirty="0"/>
              <a:t>               </a:t>
            </a:r>
            <a:r>
              <a:rPr lang="ru-RU" dirty="0" err="1"/>
              <a:t>else</a:t>
            </a:r>
            <a:endParaRPr lang="ru-RU" dirty="0"/>
          </a:p>
          <a:p>
            <a:r>
              <a:rPr lang="ru-RU" dirty="0"/>
              <a:t>                  state &lt;= S1;</a:t>
            </a:r>
          </a:p>
          <a:p>
            <a:r>
              <a:rPr lang="ru-RU" dirty="0"/>
              <a:t>               coffee &lt;= 1'b0;</a:t>
            </a:r>
          </a:p>
          <a:p>
            <a:r>
              <a:rPr lang="ru-RU" dirty="0"/>
              <a:t>               coin &lt;= 1'b0;</a:t>
            </a:r>
          </a:p>
          <a:p>
            <a:r>
              <a:rPr lang="ru-RU" dirty="0"/>
              <a:t>            </a:t>
            </a:r>
            <a:r>
              <a:rPr lang="ru-RU" dirty="0" err="1"/>
              <a:t>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57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3C493-B4F9-40C8-9913-B7267863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Однопроцессный</a:t>
            </a:r>
            <a:r>
              <a:rPr lang="ru-RU" dirty="0"/>
              <a:t> КА - продолжение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9FA715-7511-40DE-91B3-ED50F9C0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328" y="1825625"/>
            <a:ext cx="5987472" cy="4351338"/>
          </a:xfrm>
        </p:spPr>
        <p:txBody>
          <a:bodyPr/>
          <a:lstStyle/>
          <a:p>
            <a:r>
              <a:rPr lang="ru-RU" dirty="0"/>
              <a:t>Некоторые состояния переходят безусловно. Например, </a:t>
            </a:r>
            <a:r>
              <a:rPr lang="en-US" dirty="0"/>
              <a:t>S2, S3, S4</a:t>
            </a:r>
            <a:r>
              <a:rPr lang="ru-RU" dirty="0"/>
              <a:t> в любом случае возвращаются в </a:t>
            </a:r>
            <a:r>
              <a:rPr lang="en-US" dirty="0"/>
              <a:t>S0</a:t>
            </a:r>
            <a:endParaRPr lang="ru-RU" dirty="0"/>
          </a:p>
          <a:p>
            <a:r>
              <a:rPr lang="ru-RU" dirty="0"/>
              <a:t>Состояния различаются установленными выходами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8FFB9-5BF4-4B5B-8A41-3EBB2C864F0C}"/>
              </a:ext>
            </a:extLst>
          </p:cNvPr>
          <p:cNvSpPr txBox="1"/>
          <p:nvPr/>
        </p:nvSpPr>
        <p:spPr>
          <a:xfrm>
            <a:off x="838200" y="1825625"/>
            <a:ext cx="319809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S2 :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                  state &lt;= S0;</a:t>
            </a:r>
          </a:p>
          <a:p>
            <a:r>
              <a:rPr lang="ru-RU" dirty="0"/>
              <a:t>               coffee &lt;= 1'b1;</a:t>
            </a:r>
          </a:p>
          <a:p>
            <a:r>
              <a:rPr lang="ru-RU" dirty="0"/>
              <a:t>               coin &lt;= 1'b0;</a:t>
            </a:r>
          </a:p>
          <a:p>
            <a:r>
              <a:rPr lang="ru-RU" dirty="0"/>
              <a:t>            </a:t>
            </a:r>
            <a:r>
              <a:rPr lang="ru-RU" dirty="0" err="1"/>
              <a:t>end</a:t>
            </a:r>
            <a:endParaRPr lang="ru-RU" dirty="0"/>
          </a:p>
          <a:p>
            <a:r>
              <a:rPr lang="ru-RU" dirty="0"/>
              <a:t>            S3 :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                  state &lt;= S0;</a:t>
            </a:r>
          </a:p>
          <a:p>
            <a:r>
              <a:rPr lang="ru-RU" dirty="0"/>
              <a:t>               coffee &lt;= 1'b0;</a:t>
            </a:r>
          </a:p>
          <a:p>
            <a:r>
              <a:rPr lang="ru-RU" dirty="0"/>
              <a:t>               coin &lt;= 1'b1;</a:t>
            </a:r>
          </a:p>
          <a:p>
            <a:r>
              <a:rPr lang="ru-RU" dirty="0"/>
              <a:t>            </a:t>
            </a:r>
            <a:r>
              <a:rPr lang="ru-RU" dirty="0" err="1"/>
              <a:t>end</a:t>
            </a:r>
            <a:endParaRPr lang="ru-RU" dirty="0"/>
          </a:p>
          <a:p>
            <a:r>
              <a:rPr lang="ru-RU" dirty="0"/>
              <a:t>            S4 :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                  state &lt;= S0;</a:t>
            </a:r>
          </a:p>
          <a:p>
            <a:r>
              <a:rPr lang="ru-RU" dirty="0"/>
              <a:t>               coffee &lt;= 1'b1;</a:t>
            </a:r>
          </a:p>
          <a:p>
            <a:r>
              <a:rPr lang="ru-RU" dirty="0"/>
              <a:t>               coin &lt;= 1'b1;</a:t>
            </a:r>
          </a:p>
          <a:p>
            <a:r>
              <a:rPr lang="ru-RU" dirty="0"/>
              <a:t>            </a:t>
            </a:r>
            <a:r>
              <a:rPr lang="ru-RU" dirty="0" err="1"/>
              <a:t>end</a:t>
            </a:r>
            <a:endParaRPr lang="ru-RU" dirty="0"/>
          </a:p>
          <a:p>
            <a:r>
              <a:rPr lang="ru-RU" dirty="0"/>
              <a:t>         </a:t>
            </a:r>
            <a:r>
              <a:rPr lang="ru-RU" dirty="0" err="1"/>
              <a:t>endcase</a:t>
            </a:r>
            <a:endParaRPr lang="ru-RU" dirty="0"/>
          </a:p>
          <a:p>
            <a:r>
              <a:rPr lang="en-US" dirty="0" err="1"/>
              <a:t>endmodule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62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7B0C6-83C2-4C94-8D77-7460BB81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DFA77-B2C5-4382-92F5-081A607D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04" y="1825625"/>
            <a:ext cx="6508296" cy="4351338"/>
          </a:xfrm>
        </p:spPr>
        <p:txBody>
          <a:bodyPr/>
          <a:lstStyle/>
          <a:p>
            <a:r>
              <a:rPr lang="ru-RU" dirty="0"/>
              <a:t>Определяются сигналы теста и подключается тестируемый модуль КА</a:t>
            </a:r>
          </a:p>
          <a:p>
            <a:r>
              <a:rPr lang="ru-RU" dirty="0"/>
              <a:t>Процедурный блок для тактового сигнала может быть создан сразу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DD650-62E2-4D18-9692-D0D54F9B7E49}"/>
              </a:ext>
            </a:extLst>
          </p:cNvPr>
          <p:cNvSpPr txBox="1"/>
          <p:nvPr/>
        </p:nvSpPr>
        <p:spPr>
          <a:xfrm>
            <a:off x="713354" y="1502688"/>
            <a:ext cx="499756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module </a:t>
            </a:r>
            <a:r>
              <a:rPr lang="ru-RU" dirty="0" err="1"/>
              <a:t>fsm_coffee_tb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/>
              <a:t>   reg clk;</a:t>
            </a:r>
          </a:p>
          <a:p>
            <a:r>
              <a:rPr lang="ru-RU" dirty="0"/>
              <a:t>   reg reset;</a:t>
            </a:r>
          </a:p>
          <a:p>
            <a:r>
              <a:rPr lang="ru-RU" dirty="0"/>
              <a:t>   reg rub1;</a:t>
            </a:r>
          </a:p>
          <a:p>
            <a:r>
              <a:rPr lang="ru-RU" dirty="0"/>
              <a:t>   reg rub2;</a:t>
            </a:r>
          </a:p>
          <a:p>
            <a:r>
              <a:rPr lang="ru-RU" dirty="0"/>
              <a:t>   reg ret;</a:t>
            </a:r>
          </a:p>
          <a:p>
            <a:r>
              <a:rPr lang="ru-RU" dirty="0"/>
              <a:t>   </a:t>
            </a:r>
            <a:r>
              <a:rPr lang="ru-RU" dirty="0" err="1"/>
              <a:t>wire</a:t>
            </a:r>
            <a:r>
              <a:rPr lang="ru-RU" dirty="0"/>
              <a:t> coffee;</a:t>
            </a:r>
          </a:p>
          <a:p>
            <a:r>
              <a:rPr lang="ru-RU" dirty="0"/>
              <a:t>   </a:t>
            </a:r>
            <a:r>
              <a:rPr lang="ru-RU" dirty="0" err="1"/>
              <a:t>wire</a:t>
            </a:r>
            <a:r>
              <a:rPr lang="ru-RU" dirty="0"/>
              <a:t> coin;</a:t>
            </a:r>
          </a:p>
          <a:p>
            <a:endParaRPr lang="ru-RU" dirty="0"/>
          </a:p>
          <a:p>
            <a:r>
              <a:rPr lang="ru-RU" dirty="0"/>
              <a:t>	fsm_coffee </a:t>
            </a:r>
            <a:r>
              <a:rPr lang="ru-RU" dirty="0" err="1"/>
              <a:t>uut</a:t>
            </a:r>
            <a:r>
              <a:rPr lang="ru-RU" dirty="0"/>
              <a:t> (</a:t>
            </a:r>
          </a:p>
          <a:p>
            <a:r>
              <a:rPr lang="ru-RU" dirty="0"/>
              <a:t>		.clk(clk), </a:t>
            </a:r>
          </a:p>
          <a:p>
            <a:r>
              <a:rPr lang="ru-RU" dirty="0"/>
              <a:t>		.reset(reset), </a:t>
            </a:r>
          </a:p>
          <a:p>
            <a:r>
              <a:rPr lang="ru-RU" dirty="0"/>
              <a:t>		.rub1(rub1),</a:t>
            </a:r>
          </a:p>
          <a:p>
            <a:r>
              <a:rPr lang="ru-RU" dirty="0"/>
              <a:t>		.rub2(rub2),</a:t>
            </a:r>
          </a:p>
          <a:p>
            <a:r>
              <a:rPr lang="ru-RU" dirty="0"/>
              <a:t>		.ret(ret),</a:t>
            </a:r>
          </a:p>
          <a:p>
            <a:r>
              <a:rPr lang="ru-RU" dirty="0"/>
              <a:t>		.coffee(coffee),</a:t>
            </a:r>
          </a:p>
          <a:p>
            <a:r>
              <a:rPr lang="ru-RU" dirty="0"/>
              <a:t>		.coin(coin)</a:t>
            </a:r>
          </a:p>
          <a:p>
            <a:r>
              <a:rPr lang="ru-RU" dirty="0"/>
              <a:t>	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9F251-194A-4ED9-9907-7C5FA4D62FEF}"/>
              </a:ext>
            </a:extLst>
          </p:cNvPr>
          <p:cNvSpPr txBox="1"/>
          <p:nvPr/>
        </p:nvSpPr>
        <p:spPr>
          <a:xfrm>
            <a:off x="5381966" y="4180344"/>
            <a:ext cx="60966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</a:p>
          <a:p>
            <a:r>
              <a:rPr lang="ru-RU" dirty="0"/>
              <a:t>  </a:t>
            </a:r>
            <a:r>
              <a:rPr lang="ru-RU" dirty="0" err="1"/>
              <a:t>always</a:t>
            </a:r>
            <a:r>
              <a:rPr lang="ru-RU" dirty="0"/>
              <a:t>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     clk &lt;= 0;</a:t>
            </a:r>
          </a:p>
          <a:p>
            <a:r>
              <a:rPr lang="ru-RU" dirty="0"/>
              <a:t>     #5;</a:t>
            </a:r>
          </a:p>
          <a:p>
            <a:r>
              <a:rPr lang="ru-RU" dirty="0"/>
              <a:t>     clk &lt;= 1;</a:t>
            </a:r>
          </a:p>
          <a:p>
            <a:r>
              <a:rPr lang="ru-RU" dirty="0"/>
              <a:t>     #5;</a:t>
            </a:r>
          </a:p>
          <a:p>
            <a:endParaRPr lang="ru-RU" dirty="0"/>
          </a:p>
          <a:p>
            <a:r>
              <a:rPr lang="ru-RU" dirty="0"/>
              <a:t>   </a:t>
            </a:r>
            <a:r>
              <a:rPr lang="ru-RU" dirty="0" err="1"/>
              <a:t>end</a:t>
            </a: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31834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AF416-5BA6-4D8B-89B4-99021392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212C20-48DF-449E-9387-0DBDF0F53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536" y="1825625"/>
            <a:ext cx="6904263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Сброс должен быть в любой модели. Инициализация в синтезируемом коде срабатывает, но явный сброс – признак хорошего стиля (в СБИС – необходимость)</a:t>
            </a:r>
          </a:p>
          <a:p>
            <a:r>
              <a:rPr lang="ru-RU" dirty="0"/>
              <a:t> Описываются тестовые воздействия, имитирующие работу пользователя по нажатию кнопок и опусканию монет</a:t>
            </a:r>
          </a:p>
          <a:p>
            <a:r>
              <a:rPr lang="ru-RU" dirty="0"/>
              <a:t>Такое «ручное» моделирование с построчным заполнением входных воздействий неэффективно при большом объеме проверок – это предмет последующих лекций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03299-AA50-46D1-AD99-9CEF1584585C}"/>
              </a:ext>
            </a:extLst>
          </p:cNvPr>
          <p:cNvSpPr txBox="1"/>
          <p:nvPr/>
        </p:nvSpPr>
        <p:spPr>
          <a:xfrm>
            <a:off x="56130" y="1375649"/>
            <a:ext cx="431584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err="1"/>
              <a:t>initial</a:t>
            </a:r>
            <a:r>
              <a:rPr lang="ru-RU" dirty="0"/>
              <a:t>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		// </a:t>
            </a:r>
            <a:r>
              <a:rPr lang="ru-RU" dirty="0" err="1"/>
              <a:t>Initialize</a:t>
            </a:r>
            <a:r>
              <a:rPr lang="ru-RU" dirty="0"/>
              <a:t> </a:t>
            </a:r>
            <a:r>
              <a:rPr lang="ru-RU" dirty="0" err="1"/>
              <a:t>Inputs</a:t>
            </a:r>
            <a:endParaRPr lang="ru-RU" dirty="0"/>
          </a:p>
          <a:p>
            <a:r>
              <a:rPr lang="ru-RU" dirty="0"/>
              <a:t>		reset &lt;= 1;</a:t>
            </a:r>
          </a:p>
          <a:p>
            <a:r>
              <a:rPr lang="ru-RU" dirty="0"/>
              <a:t>		rub1 &lt;= 0;</a:t>
            </a:r>
          </a:p>
          <a:p>
            <a:r>
              <a:rPr lang="ru-RU" dirty="0"/>
              <a:t>		rub2 &lt;= 0;</a:t>
            </a:r>
          </a:p>
          <a:p>
            <a:r>
              <a:rPr lang="ru-RU" dirty="0"/>
              <a:t>		ret &lt;= 0;</a:t>
            </a:r>
          </a:p>
          <a:p>
            <a:r>
              <a:rPr lang="ru-RU" dirty="0"/>
              <a:t>		#20;</a:t>
            </a:r>
          </a:p>
          <a:p>
            <a:r>
              <a:rPr lang="ru-RU" dirty="0"/>
              <a:t>		reset &lt;= 0;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   rub1 = 1;</a:t>
            </a:r>
          </a:p>
          <a:p>
            <a:r>
              <a:rPr lang="ru-RU" dirty="0"/>
              <a:t>	    #10;</a:t>
            </a:r>
          </a:p>
          <a:p>
            <a:r>
              <a:rPr lang="ru-RU" dirty="0"/>
              <a:t>	    rub1 = 0;</a:t>
            </a:r>
          </a:p>
          <a:p>
            <a:r>
              <a:rPr lang="ru-RU" dirty="0"/>
              <a:t>	    #10;</a:t>
            </a:r>
          </a:p>
          <a:p>
            <a:r>
              <a:rPr lang="ru-RU" dirty="0"/>
              <a:t> 	    rub1 = 1;</a:t>
            </a:r>
          </a:p>
          <a:p>
            <a:r>
              <a:rPr lang="ru-RU" dirty="0"/>
              <a:t>	    #10;</a:t>
            </a:r>
          </a:p>
          <a:p>
            <a:r>
              <a:rPr lang="ru-RU" dirty="0"/>
              <a:t>	    rub1 = 0;       </a:t>
            </a:r>
          </a:p>
          <a:p>
            <a:r>
              <a:rPr lang="ru-RU" dirty="0"/>
              <a:t>	    #100;</a:t>
            </a:r>
          </a:p>
        </p:txBody>
      </p:sp>
    </p:spTree>
    <p:extLst>
      <p:ext uri="{BB962C8B-B14F-4D97-AF65-F5344CB8AC3E}">
        <p14:creationId xmlns:p14="http://schemas.microsoft.com/office/powerpoint/2010/main" val="3585135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214C3-CA7F-4A68-BDB4-626AE0B6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моделирования 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CD6664-59AD-4012-BEE4-E171C94D8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952" t="16997" r="2054" b="26059"/>
          <a:stretch/>
        </p:blipFill>
        <p:spPr>
          <a:xfrm>
            <a:off x="871269" y="1428750"/>
            <a:ext cx="9052419" cy="4986568"/>
          </a:xfrm>
        </p:spPr>
      </p:pic>
    </p:spTree>
    <p:extLst>
      <p:ext uri="{BB962C8B-B14F-4D97-AF65-F5344CB8AC3E}">
        <p14:creationId xmlns:p14="http://schemas.microsoft.com/office/powerpoint/2010/main" val="244283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24A07-8CA9-4862-9E76-AD187FEB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437CF-6CBD-4EB2-BE88-8BFF6AD3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конечного автомата. Пример конечного автомата. Автоматы Мили и Мура. Кодирование состояний конечного автомата. Однопроцессное и </a:t>
            </a:r>
            <a:r>
              <a:rPr lang="ru-RU" dirty="0" err="1"/>
              <a:t>трехпроцессное</a:t>
            </a:r>
            <a:r>
              <a:rPr lang="ru-RU" dirty="0"/>
              <a:t> описание автомата. Практические вопросы применения конечных автоматов.</a:t>
            </a:r>
          </a:p>
        </p:txBody>
      </p:sp>
    </p:spTree>
    <p:extLst>
      <p:ext uri="{BB962C8B-B14F-4D97-AF65-F5344CB8AC3E}">
        <p14:creationId xmlns:p14="http://schemas.microsoft.com/office/powerpoint/2010/main" val="2032937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15328-E38F-4F56-B619-8C1B798E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Трехпроцессное</a:t>
            </a:r>
            <a:r>
              <a:rPr lang="ru-RU" dirty="0"/>
              <a:t> описание конечного автомата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E14E1-2389-4E7D-B173-BD4F7258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Трехпроцессное</a:t>
            </a:r>
            <a:r>
              <a:rPr lang="ru-RU" dirty="0"/>
              <a:t> описание – не новая конструкция КА, а подход к организации </a:t>
            </a:r>
            <a:r>
              <a:rPr lang="en-US" dirty="0"/>
              <a:t>HDL</a:t>
            </a:r>
            <a:r>
              <a:rPr lang="ru-RU" dirty="0"/>
              <a:t>.</a:t>
            </a:r>
          </a:p>
          <a:p>
            <a:r>
              <a:rPr lang="ru-RU" dirty="0"/>
              <a:t>Удобно применять, если КА сложный и есть риск запутаться в сложных конструкциях.</a:t>
            </a:r>
          </a:p>
          <a:p>
            <a:r>
              <a:rPr lang="ru-RU" dirty="0"/>
              <a:t>Процессы: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Регистр состояний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Определение нового состояния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Установка выходов</a:t>
            </a:r>
          </a:p>
        </p:txBody>
      </p:sp>
    </p:spTree>
    <p:extLst>
      <p:ext uri="{BB962C8B-B14F-4D97-AF65-F5344CB8AC3E}">
        <p14:creationId xmlns:p14="http://schemas.microsoft.com/office/powerpoint/2010/main" val="402379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3F8A4-750A-4592-B7E4-28FE95AA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Трехпроцессное</a:t>
            </a:r>
            <a:r>
              <a:rPr lang="ru-RU" dirty="0"/>
              <a:t> описание конечного автомата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7B0E88-597A-4C4D-A13C-86467AC8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07" y="1825625"/>
            <a:ext cx="7492093" cy="4351338"/>
          </a:xfrm>
        </p:spPr>
        <p:txBody>
          <a:bodyPr/>
          <a:lstStyle/>
          <a:p>
            <a:r>
              <a:rPr lang="ru-RU" dirty="0"/>
              <a:t>Это буквальное описание первого процесса.</a:t>
            </a:r>
          </a:p>
          <a:p>
            <a:r>
              <a:rPr lang="ru-RU" dirty="0"/>
              <a:t>Нужен еще один сигнал – «новое состояние»</a:t>
            </a:r>
          </a:p>
          <a:p>
            <a:r>
              <a:rPr lang="ru-RU" dirty="0"/>
              <a:t>По сбросу – в состояние </a:t>
            </a:r>
            <a:r>
              <a:rPr lang="en-US" dirty="0"/>
              <a:t>S0</a:t>
            </a:r>
            <a:endParaRPr lang="ru-RU" dirty="0"/>
          </a:p>
          <a:p>
            <a:r>
              <a:rPr lang="ru-RU" dirty="0"/>
              <a:t>Иначе по фронту тактового сигнала – в новое состояние.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E0FDA-B5B3-44ED-86EC-4A8D3F6ACE39}"/>
              </a:ext>
            </a:extLst>
          </p:cNvPr>
          <p:cNvSpPr txBox="1"/>
          <p:nvPr/>
        </p:nvSpPr>
        <p:spPr>
          <a:xfrm>
            <a:off x="517411" y="3384593"/>
            <a:ext cx="3344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dirty="0" err="1"/>
              <a:t>always</a:t>
            </a:r>
            <a:r>
              <a:rPr lang="ru-RU" dirty="0"/>
              <a:t> @(posedge clk)</a:t>
            </a:r>
          </a:p>
          <a:p>
            <a:r>
              <a:rPr lang="ru-RU" dirty="0"/>
              <a:t>   </a:t>
            </a:r>
            <a:r>
              <a:rPr lang="ru-RU" dirty="0" err="1"/>
              <a:t>begin</a:t>
            </a:r>
            <a:endParaRPr lang="ru-RU" dirty="0"/>
          </a:p>
          <a:p>
            <a:r>
              <a:rPr lang="ru-RU" dirty="0"/>
              <a:t>     </a:t>
            </a:r>
            <a:r>
              <a:rPr lang="ru-RU" dirty="0" err="1"/>
              <a:t>if</a:t>
            </a:r>
            <a:r>
              <a:rPr lang="ru-RU" dirty="0"/>
              <a:t> (reset) </a:t>
            </a:r>
          </a:p>
          <a:p>
            <a:r>
              <a:rPr lang="ru-RU" dirty="0"/>
              <a:t>         state &lt;= S0;</a:t>
            </a:r>
          </a:p>
          <a:p>
            <a:r>
              <a:rPr lang="ru-RU" dirty="0"/>
              <a:t>     </a:t>
            </a:r>
            <a:r>
              <a:rPr lang="ru-RU" dirty="0" err="1"/>
              <a:t>else</a:t>
            </a:r>
            <a:r>
              <a:rPr lang="ru-RU" dirty="0"/>
              <a:t> state &lt;= </a:t>
            </a:r>
            <a:r>
              <a:rPr lang="ru-RU" dirty="0" err="1"/>
              <a:t>new_state</a:t>
            </a:r>
            <a:r>
              <a:rPr lang="ru-RU" dirty="0"/>
              <a:t>;  </a:t>
            </a:r>
          </a:p>
          <a:p>
            <a:r>
              <a:rPr lang="ru-RU" dirty="0"/>
              <a:t>   </a:t>
            </a:r>
            <a:r>
              <a:rPr lang="ru-RU" dirty="0" err="1"/>
              <a:t>end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EC704-93AB-4AE5-958D-1288F45DFFFF}"/>
              </a:ext>
            </a:extLst>
          </p:cNvPr>
          <p:cNvSpPr txBox="1"/>
          <p:nvPr/>
        </p:nvSpPr>
        <p:spPr>
          <a:xfrm>
            <a:off x="517411" y="2000480"/>
            <a:ext cx="3107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  reg [3:0] state  = S0;</a:t>
            </a:r>
          </a:p>
          <a:p>
            <a:r>
              <a:rPr lang="ru-RU" dirty="0"/>
              <a:t>   reg [3:0] </a:t>
            </a:r>
            <a:r>
              <a:rPr lang="ru-RU" dirty="0" err="1"/>
              <a:t>new_state</a:t>
            </a:r>
            <a:r>
              <a:rPr lang="ru-RU" dirty="0"/>
              <a:t> = S0;</a:t>
            </a:r>
          </a:p>
        </p:txBody>
      </p:sp>
    </p:spTree>
    <p:extLst>
      <p:ext uri="{BB962C8B-B14F-4D97-AF65-F5344CB8AC3E}">
        <p14:creationId xmlns:p14="http://schemas.microsoft.com/office/powerpoint/2010/main" val="931514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9FE25-C3B4-4DCE-B0D1-1B338CE5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Трехпроцессное</a:t>
            </a:r>
            <a:r>
              <a:rPr lang="ru-RU" dirty="0"/>
              <a:t> описание конечного автомата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A7E0A-CEFF-4769-90BB-14A388D96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08" y="1825625"/>
            <a:ext cx="7492092" cy="4351338"/>
          </a:xfrm>
        </p:spPr>
        <p:txBody>
          <a:bodyPr/>
          <a:lstStyle/>
          <a:p>
            <a:r>
              <a:rPr lang="ru-RU" dirty="0"/>
              <a:t>Второй процесс описывает, каким может быть </a:t>
            </a:r>
            <a:r>
              <a:rPr lang="en-US" dirty="0" err="1"/>
              <a:t>new_state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4D501-F037-4F49-A4A9-16F9F3803145}"/>
              </a:ext>
            </a:extLst>
          </p:cNvPr>
          <p:cNvSpPr txBox="1"/>
          <p:nvPr/>
        </p:nvSpPr>
        <p:spPr>
          <a:xfrm>
            <a:off x="439850" y="1636146"/>
            <a:ext cx="384231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 </a:t>
            </a:r>
            <a:r>
              <a:rPr lang="ru-RU" sz="1600" dirty="0" err="1"/>
              <a:t>always</a:t>
            </a:r>
            <a:r>
              <a:rPr lang="ru-RU" sz="1600" dirty="0"/>
              <a:t> @(*)</a:t>
            </a:r>
          </a:p>
          <a:p>
            <a:r>
              <a:rPr lang="ru-RU" sz="1600" dirty="0"/>
              <a:t>     </a:t>
            </a:r>
            <a:r>
              <a:rPr lang="ru-RU" sz="1600" dirty="0" err="1"/>
              <a:t>case</a:t>
            </a:r>
            <a:r>
              <a:rPr lang="ru-RU" sz="1600" dirty="0"/>
              <a:t> (state)  </a:t>
            </a:r>
          </a:p>
          <a:p>
            <a:r>
              <a:rPr lang="ru-RU" sz="1600" dirty="0"/>
              <a:t>       S0 :   </a:t>
            </a:r>
            <a:r>
              <a:rPr lang="ru-RU" sz="1600" dirty="0" err="1"/>
              <a:t>if</a:t>
            </a:r>
            <a:r>
              <a:rPr lang="ru-RU" sz="1600" dirty="0"/>
              <a:t> (rub1) </a:t>
            </a:r>
          </a:p>
          <a:p>
            <a:r>
              <a:rPr lang="ru-RU" sz="1600" dirty="0"/>
              <a:t>                  </a:t>
            </a:r>
            <a:r>
              <a:rPr lang="ru-RU" sz="1600" dirty="0" err="1"/>
              <a:t>new_state</a:t>
            </a:r>
            <a:r>
              <a:rPr lang="ru-RU" sz="1600" dirty="0"/>
              <a:t> &lt;= S1;</a:t>
            </a:r>
          </a:p>
          <a:p>
            <a:r>
              <a:rPr lang="ru-RU" sz="1600" dirty="0"/>
              <a:t>               </a:t>
            </a:r>
            <a:r>
              <a:rPr lang="ru-RU" sz="1600" dirty="0" err="1"/>
              <a:t>else</a:t>
            </a:r>
            <a:r>
              <a:rPr lang="ru-RU" sz="1600" dirty="0"/>
              <a:t> </a:t>
            </a:r>
            <a:r>
              <a:rPr lang="ru-RU" sz="1600" dirty="0" err="1"/>
              <a:t>if</a:t>
            </a:r>
            <a:r>
              <a:rPr lang="ru-RU" sz="1600" dirty="0"/>
              <a:t> (rub2)</a:t>
            </a:r>
          </a:p>
          <a:p>
            <a:r>
              <a:rPr lang="ru-RU" sz="1600" dirty="0"/>
              <a:t>                  </a:t>
            </a:r>
            <a:r>
              <a:rPr lang="ru-RU" sz="1600" dirty="0" err="1"/>
              <a:t>new_state</a:t>
            </a:r>
            <a:r>
              <a:rPr lang="ru-RU" sz="1600" dirty="0"/>
              <a:t> &lt;= S2;</a:t>
            </a:r>
          </a:p>
          <a:p>
            <a:r>
              <a:rPr lang="ru-RU" sz="1600" dirty="0"/>
              <a:t>               </a:t>
            </a:r>
            <a:r>
              <a:rPr lang="ru-RU" sz="1600" dirty="0" err="1"/>
              <a:t>else</a:t>
            </a:r>
            <a:endParaRPr lang="ru-RU" sz="1600" dirty="0"/>
          </a:p>
          <a:p>
            <a:r>
              <a:rPr lang="ru-RU" sz="1600" dirty="0"/>
              <a:t>                  </a:t>
            </a:r>
            <a:r>
              <a:rPr lang="ru-RU" sz="1600" dirty="0" err="1"/>
              <a:t>new_state</a:t>
            </a:r>
            <a:r>
              <a:rPr lang="ru-RU" sz="1600" dirty="0"/>
              <a:t> &lt;= S0;</a:t>
            </a:r>
          </a:p>
          <a:p>
            <a:r>
              <a:rPr lang="ru-RU" sz="1600" dirty="0"/>
              <a:t>       S1 :  </a:t>
            </a:r>
            <a:r>
              <a:rPr lang="ru-RU" sz="1600" dirty="0" err="1"/>
              <a:t>if</a:t>
            </a:r>
            <a:r>
              <a:rPr lang="ru-RU" sz="1600" dirty="0"/>
              <a:t> (rub1)</a:t>
            </a:r>
          </a:p>
          <a:p>
            <a:r>
              <a:rPr lang="ru-RU" sz="1600" dirty="0"/>
              <a:t>                  </a:t>
            </a:r>
            <a:r>
              <a:rPr lang="ru-RU" sz="1600" dirty="0" err="1"/>
              <a:t>new_state</a:t>
            </a:r>
            <a:r>
              <a:rPr lang="ru-RU" sz="1600" dirty="0"/>
              <a:t> &lt;= S2;</a:t>
            </a:r>
          </a:p>
          <a:p>
            <a:r>
              <a:rPr lang="ru-RU" sz="1600" dirty="0"/>
              <a:t>               </a:t>
            </a:r>
            <a:r>
              <a:rPr lang="ru-RU" sz="1600" dirty="0" err="1"/>
              <a:t>else</a:t>
            </a:r>
            <a:r>
              <a:rPr lang="ru-RU" sz="1600" dirty="0"/>
              <a:t> </a:t>
            </a:r>
            <a:r>
              <a:rPr lang="ru-RU" sz="1600" dirty="0" err="1"/>
              <a:t>if</a:t>
            </a:r>
            <a:r>
              <a:rPr lang="ru-RU" sz="1600" dirty="0"/>
              <a:t> (rub2)</a:t>
            </a:r>
          </a:p>
          <a:p>
            <a:r>
              <a:rPr lang="ru-RU" sz="1600" dirty="0"/>
              <a:t>                  </a:t>
            </a:r>
            <a:r>
              <a:rPr lang="ru-RU" sz="1600" dirty="0" err="1"/>
              <a:t>new_state</a:t>
            </a:r>
            <a:r>
              <a:rPr lang="ru-RU" sz="1600" dirty="0"/>
              <a:t> &lt;= S4;</a:t>
            </a:r>
          </a:p>
          <a:p>
            <a:r>
              <a:rPr lang="ru-RU" sz="1600" dirty="0"/>
              <a:t>               </a:t>
            </a:r>
            <a:r>
              <a:rPr lang="ru-RU" sz="1600" dirty="0" err="1"/>
              <a:t>else</a:t>
            </a:r>
            <a:r>
              <a:rPr lang="ru-RU" sz="1600" dirty="0"/>
              <a:t> </a:t>
            </a:r>
            <a:r>
              <a:rPr lang="ru-RU" sz="1600" dirty="0" err="1"/>
              <a:t>if</a:t>
            </a:r>
            <a:r>
              <a:rPr lang="ru-RU" sz="1600" dirty="0"/>
              <a:t> (ret)</a:t>
            </a:r>
          </a:p>
          <a:p>
            <a:r>
              <a:rPr lang="ru-RU" sz="1600" dirty="0"/>
              <a:t>                  </a:t>
            </a:r>
            <a:r>
              <a:rPr lang="ru-RU" sz="1600" dirty="0" err="1"/>
              <a:t>new_state</a:t>
            </a:r>
            <a:r>
              <a:rPr lang="ru-RU" sz="1600" dirty="0"/>
              <a:t> &lt;= S3;</a:t>
            </a:r>
          </a:p>
          <a:p>
            <a:r>
              <a:rPr lang="ru-RU" sz="1600" dirty="0"/>
              <a:t>               </a:t>
            </a:r>
            <a:r>
              <a:rPr lang="ru-RU" sz="1600" dirty="0" err="1"/>
              <a:t>else</a:t>
            </a:r>
            <a:endParaRPr lang="ru-RU" sz="1600" dirty="0"/>
          </a:p>
          <a:p>
            <a:r>
              <a:rPr lang="ru-RU" sz="1600" dirty="0"/>
              <a:t>                  </a:t>
            </a:r>
            <a:r>
              <a:rPr lang="ru-RU" sz="1600" dirty="0" err="1"/>
              <a:t>new_state</a:t>
            </a:r>
            <a:r>
              <a:rPr lang="ru-RU" sz="1600" dirty="0"/>
              <a:t> &lt;= S1;</a:t>
            </a:r>
          </a:p>
          <a:p>
            <a:r>
              <a:rPr lang="ru-RU" sz="1600" dirty="0"/>
              <a:t>       S2 : </a:t>
            </a:r>
            <a:r>
              <a:rPr lang="ru-RU" sz="1600" dirty="0" err="1"/>
              <a:t>new_state</a:t>
            </a:r>
            <a:r>
              <a:rPr lang="ru-RU" sz="1600" dirty="0"/>
              <a:t> &lt;= S0;</a:t>
            </a:r>
          </a:p>
          <a:p>
            <a:r>
              <a:rPr lang="ru-RU" sz="1600" dirty="0"/>
              <a:t>       S3 : </a:t>
            </a:r>
            <a:r>
              <a:rPr lang="ru-RU" sz="1600" dirty="0" err="1"/>
              <a:t>new_state</a:t>
            </a:r>
            <a:r>
              <a:rPr lang="ru-RU" sz="1600" dirty="0"/>
              <a:t> &lt;= S0;</a:t>
            </a:r>
          </a:p>
          <a:p>
            <a:r>
              <a:rPr lang="ru-RU" sz="1600" dirty="0"/>
              <a:t>       S4 : </a:t>
            </a:r>
            <a:r>
              <a:rPr lang="ru-RU" sz="1600" dirty="0" err="1"/>
              <a:t>new_state</a:t>
            </a:r>
            <a:r>
              <a:rPr lang="ru-RU" sz="1600" dirty="0"/>
              <a:t> &lt;= S0;</a:t>
            </a:r>
          </a:p>
          <a:p>
            <a:r>
              <a:rPr lang="ru-RU" sz="1600" dirty="0"/>
              <a:t>     </a:t>
            </a:r>
            <a:r>
              <a:rPr lang="ru-RU" sz="1600" dirty="0" err="1"/>
              <a:t>endcase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2124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11F0E-B1BF-4DE6-A16D-4A95509C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Трехпроцессное</a:t>
            </a:r>
            <a:r>
              <a:rPr lang="ru-RU" dirty="0"/>
              <a:t> описание конечного автомата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5E80C1-826B-46FA-86F6-3B47C0AF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20" y="1825625"/>
            <a:ext cx="6096680" cy="2187121"/>
          </a:xfrm>
        </p:spPr>
        <p:txBody>
          <a:bodyPr/>
          <a:lstStyle/>
          <a:p>
            <a:r>
              <a:rPr lang="ru-RU" dirty="0"/>
              <a:t>Третий процесс описывает выходные сигналы</a:t>
            </a:r>
            <a:endParaRPr lang="en-US" dirty="0"/>
          </a:p>
          <a:p>
            <a:r>
              <a:rPr lang="ru-RU" dirty="0"/>
              <a:t>Распределение по трем процессам призвано упростить отладку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FFFAD-B775-4790-8EB8-C306B8AE2B12}"/>
              </a:ext>
            </a:extLst>
          </p:cNvPr>
          <p:cNvSpPr txBox="1"/>
          <p:nvPr/>
        </p:nvSpPr>
        <p:spPr>
          <a:xfrm>
            <a:off x="778669" y="1987621"/>
            <a:ext cx="43158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assign</a:t>
            </a:r>
            <a:r>
              <a:rPr lang="ru-RU" dirty="0"/>
              <a:t> coffee = (state == S2) | (state == S4);</a:t>
            </a:r>
          </a:p>
          <a:p>
            <a:r>
              <a:rPr lang="ru-RU" dirty="0" err="1"/>
              <a:t>assign</a:t>
            </a:r>
            <a:r>
              <a:rPr lang="ru-RU" dirty="0"/>
              <a:t> coin = (state == S3) | (state == S4);</a:t>
            </a:r>
          </a:p>
          <a:p>
            <a:r>
              <a:rPr lang="ru-RU" dirty="0"/>
              <a:t>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E79890-6281-4180-992E-8E70CB1C983A}"/>
              </a:ext>
            </a:extLst>
          </p:cNvPr>
          <p:cNvSpPr/>
          <p:nvPr/>
        </p:nvSpPr>
        <p:spPr>
          <a:xfrm>
            <a:off x="3465740" y="3775982"/>
            <a:ext cx="938893" cy="1273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E880D8B-3D2A-48B9-B39C-698CB821B40C}"/>
              </a:ext>
            </a:extLst>
          </p:cNvPr>
          <p:cNvSpPr/>
          <p:nvPr/>
        </p:nvSpPr>
        <p:spPr>
          <a:xfrm>
            <a:off x="1386908" y="4118881"/>
            <a:ext cx="938893" cy="5878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555F797-0B15-4E82-B30D-C64F538BDF10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2325801" y="4412796"/>
            <a:ext cx="1139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C46B78-7A04-4225-903C-3D43EDBF292C}"/>
              </a:ext>
            </a:extLst>
          </p:cNvPr>
          <p:cNvSpPr txBox="1"/>
          <p:nvPr/>
        </p:nvSpPr>
        <p:spPr>
          <a:xfrm>
            <a:off x="2263038" y="4043463"/>
            <a:ext cx="12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New_state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0F62EDA-C285-4D91-B055-30016B44E6A0}"/>
              </a:ext>
            </a:extLst>
          </p:cNvPr>
          <p:cNvSpPr/>
          <p:nvPr/>
        </p:nvSpPr>
        <p:spPr>
          <a:xfrm>
            <a:off x="4718103" y="4216852"/>
            <a:ext cx="748054" cy="3918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502E777-DE1E-47A9-A9B1-E3A04A4E6545}"/>
              </a:ext>
            </a:extLst>
          </p:cNvPr>
          <p:cNvSpPr/>
          <p:nvPr/>
        </p:nvSpPr>
        <p:spPr>
          <a:xfrm>
            <a:off x="3673929" y="3207884"/>
            <a:ext cx="449035" cy="380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A279257F-16F9-4A88-9C79-D83030495966}"/>
              </a:ext>
            </a:extLst>
          </p:cNvPr>
          <p:cNvSpPr/>
          <p:nvPr/>
        </p:nvSpPr>
        <p:spPr>
          <a:xfrm>
            <a:off x="1631836" y="5175094"/>
            <a:ext cx="449035" cy="380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7CF717C-0E50-4F1C-844C-6D0A1E301488}"/>
              </a:ext>
            </a:extLst>
          </p:cNvPr>
          <p:cNvSpPr/>
          <p:nvPr/>
        </p:nvSpPr>
        <p:spPr>
          <a:xfrm>
            <a:off x="4999604" y="4926083"/>
            <a:ext cx="449035" cy="380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983CE48-9B76-4E3E-A334-6F9696E98E68}"/>
              </a:ext>
            </a:extLst>
          </p:cNvPr>
          <p:cNvCxnSpPr>
            <a:stCxn id="6" idx="3"/>
          </p:cNvCxnSpPr>
          <p:nvPr/>
        </p:nvCxnSpPr>
        <p:spPr>
          <a:xfrm flipV="1">
            <a:off x="4404633" y="4412795"/>
            <a:ext cx="3265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CB35782-6168-4386-9A2D-C30BA39CB60B}"/>
              </a:ext>
            </a:extLst>
          </p:cNvPr>
          <p:cNvCxnSpPr/>
          <p:nvPr/>
        </p:nvCxnSpPr>
        <p:spPr>
          <a:xfrm>
            <a:off x="975632" y="4298110"/>
            <a:ext cx="391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473CEAC-A38B-4919-8E1C-E8A4F48E2B07}"/>
              </a:ext>
            </a:extLst>
          </p:cNvPr>
          <p:cNvCxnSpPr/>
          <p:nvPr/>
        </p:nvCxnSpPr>
        <p:spPr>
          <a:xfrm>
            <a:off x="963385" y="4440985"/>
            <a:ext cx="391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A501D25-33A6-4C16-AAFF-EDE78D5CC271}"/>
              </a:ext>
            </a:extLst>
          </p:cNvPr>
          <p:cNvCxnSpPr/>
          <p:nvPr/>
        </p:nvCxnSpPr>
        <p:spPr>
          <a:xfrm>
            <a:off x="951139" y="4571611"/>
            <a:ext cx="391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B05B665-79C8-4C86-A83F-8AD55D4939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856353" y="2928548"/>
            <a:ext cx="2" cy="119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D5DCEFD-3718-4090-A7A1-8D8876040CDE}"/>
              </a:ext>
            </a:extLst>
          </p:cNvPr>
          <p:cNvCxnSpPr/>
          <p:nvPr/>
        </p:nvCxnSpPr>
        <p:spPr>
          <a:xfrm flipV="1">
            <a:off x="4554904" y="2917954"/>
            <a:ext cx="13015" cy="149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1E4A2B3-DF4D-4D6E-B553-2BE0FE0E0AA4}"/>
              </a:ext>
            </a:extLst>
          </p:cNvPr>
          <p:cNvCxnSpPr>
            <a:cxnSpLocks/>
          </p:cNvCxnSpPr>
          <p:nvPr/>
        </p:nvCxnSpPr>
        <p:spPr>
          <a:xfrm flipV="1">
            <a:off x="1856353" y="2928548"/>
            <a:ext cx="2711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FD3E19-3ABF-47C6-AD43-58AE254EFD49}"/>
              </a:ext>
            </a:extLst>
          </p:cNvPr>
          <p:cNvCxnSpPr/>
          <p:nvPr/>
        </p:nvCxnSpPr>
        <p:spPr>
          <a:xfrm>
            <a:off x="5478404" y="4359342"/>
            <a:ext cx="391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C13AB98-A7E5-4051-9A8E-BD7AAF890D1E}"/>
              </a:ext>
            </a:extLst>
          </p:cNvPr>
          <p:cNvCxnSpPr/>
          <p:nvPr/>
        </p:nvCxnSpPr>
        <p:spPr>
          <a:xfrm>
            <a:off x="5466157" y="4502217"/>
            <a:ext cx="391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17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5BAC-7EF4-4522-9ADC-BDD04DD5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Регистровые выходы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90A17-0D2F-4934-93BC-1A653A59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Выходы можно записывать в регистры, это повышает тактовую частоту</a:t>
            </a:r>
          </a:p>
          <a:p>
            <a:r>
              <a:rPr lang="ru-RU" dirty="0"/>
              <a:t>На практике многие сигналы не зависят от задержки в тактах (латентности). Например, сигнальный светодиод может загораться на 1-2-3 такта позже. Аналогично нагреватели, электромоторы, осветительные устройства, реле и 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204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55C82-8162-4517-A24C-6AE4F1D5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Практические вопросы применения конечных автоматов.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C0958F-A8BB-4B41-8A33-F0B14720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Конечные автоматы – удобный подход для многих применений. Основное преимущество – возможность перейти от общего описания к конкретизации поведения.</a:t>
            </a:r>
          </a:p>
          <a:p>
            <a:r>
              <a:rPr lang="ru-RU" dirty="0"/>
              <a:t>Полезные проверки</a:t>
            </a:r>
          </a:p>
          <a:p>
            <a:pPr lvl="1"/>
            <a:r>
              <a:rPr lang="ru-RU" dirty="0"/>
              <a:t>Если из одного состояния идут две дуги, которые не исключают друг друга – автомат получился недетерминированным. Это означает, что логика работы описана противоречиво. НКА необходимо преобразовать в ДКА до реализации</a:t>
            </a:r>
          </a:p>
          <a:p>
            <a:pPr lvl="1"/>
            <a:r>
              <a:rPr lang="ru-RU" dirty="0"/>
              <a:t>Если из состояния не ведут дуги (тупиковое состояние) или в состояние не ведет ни одна дуга (недостижимое состояние) – в логике описания работы есть изъяны.</a:t>
            </a:r>
          </a:p>
          <a:p>
            <a:pPr lvl="1"/>
            <a:r>
              <a:rPr lang="ru-RU" dirty="0"/>
              <a:t>Возможное исключение – блокировка. Автомат выключает все сигналы (кроме тревожного) и ждет сброса, который принудительно приведет его в состояние 0.</a:t>
            </a:r>
          </a:p>
        </p:txBody>
      </p:sp>
    </p:spTree>
    <p:extLst>
      <p:ext uri="{BB962C8B-B14F-4D97-AF65-F5344CB8AC3E}">
        <p14:creationId xmlns:p14="http://schemas.microsoft.com/office/powerpoint/2010/main" val="3125288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24175-8D6A-45AA-8BA2-E35D0788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Практические вопросы применения конечных автоматов.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52ED3-4414-4647-A220-6C10E743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Сброс должен обладать высшим приоритетом. Работа с регистром состояния начинается с проверки сброса.</a:t>
            </a:r>
          </a:p>
          <a:p>
            <a:r>
              <a:rPr lang="ru-RU" dirty="0"/>
              <a:t>Если число состояний меньше, чем возможные варианты значений регистра, необходимо проверить, что состояния, которым ничего не соответствует, не приведут к останову работы КА (в регистре состояния оказалось значение, не проверяемое ни в одной ветке </a:t>
            </a:r>
            <a:r>
              <a:rPr lang="en-US" dirty="0"/>
              <a:t>case)</a:t>
            </a:r>
            <a:r>
              <a:rPr lang="ru-RU" dirty="0"/>
              <a:t>.</a:t>
            </a:r>
          </a:p>
          <a:p>
            <a:r>
              <a:rPr lang="ru-RU" dirty="0"/>
              <a:t>Проверка организуется в ветке </a:t>
            </a:r>
            <a:r>
              <a:rPr lang="en-US" dirty="0"/>
              <a:t>default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49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90AE3-9F9F-4EB7-A56C-FC524687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Контроллер </a:t>
            </a:r>
            <a:r>
              <a:rPr lang="en-US" dirty="0"/>
              <a:t>UART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2410DF-7DB4-4EDC-83D2-4CF5779EA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664" y="1825625"/>
            <a:ext cx="5059135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Пример КА – контроллер </a:t>
            </a:r>
            <a:r>
              <a:rPr lang="en-US" dirty="0"/>
              <a:t>UART</a:t>
            </a:r>
          </a:p>
          <a:p>
            <a:r>
              <a:rPr lang="ru-RU" dirty="0"/>
              <a:t>Состояние – </a:t>
            </a:r>
            <a:r>
              <a:rPr lang="en-US" dirty="0" err="1"/>
              <a:t>rxstate</a:t>
            </a:r>
            <a:endParaRPr lang="ru-RU" dirty="0"/>
          </a:p>
          <a:p>
            <a:r>
              <a:rPr lang="ru-RU" dirty="0"/>
              <a:t>КА остается в состоянии 0, пока нет старт-бита</a:t>
            </a:r>
          </a:p>
          <a:p>
            <a:r>
              <a:rPr lang="ru-RU" dirty="0"/>
              <a:t>После этого КА последовательно увеличивает номер состояния, запоминая состояние линии </a:t>
            </a:r>
            <a:r>
              <a:rPr lang="en-US" dirty="0" err="1"/>
              <a:t>rx</a:t>
            </a:r>
            <a:r>
              <a:rPr lang="ru-RU" dirty="0"/>
              <a:t> в серединах интервалов, соответствующих отдельным битам</a:t>
            </a:r>
          </a:p>
          <a:p>
            <a:r>
              <a:rPr lang="ru-RU" dirty="0"/>
              <a:t>По завершении</a:t>
            </a:r>
            <a:r>
              <a:rPr lang="en-US" dirty="0"/>
              <a:t> </a:t>
            </a:r>
            <a:r>
              <a:rPr lang="ru-RU" dirty="0"/>
              <a:t>промежуточный сигнал записывается в выходной регистр и формируется сигнал </a:t>
            </a:r>
            <a:r>
              <a:rPr lang="en-US" dirty="0"/>
              <a:t>received</a:t>
            </a:r>
            <a:endParaRPr lang="ru-RU" dirty="0"/>
          </a:p>
        </p:txBody>
      </p:sp>
      <p:pic>
        <p:nvPicPr>
          <p:cNvPr id="4" name="Рисунок 3" descr="RS-232C-Protocol">
            <a:extLst>
              <a:ext uri="{FF2B5EF4-FFF2-40B4-BE49-F238E27FC236}">
                <a16:creationId xmlns:a16="http://schemas.microsoft.com/office/drawing/2014/main" id="{9C63CACC-AEC7-47F8-8FA9-1A551F0A23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692" y="1519399"/>
            <a:ext cx="3860165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20EB05-73A8-447B-9C2B-2576FC3941A4}"/>
              </a:ext>
            </a:extLst>
          </p:cNvPr>
          <p:cNvSpPr txBox="1"/>
          <p:nvPr/>
        </p:nvSpPr>
        <p:spPr>
          <a:xfrm>
            <a:off x="399029" y="1519399"/>
            <a:ext cx="57568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1200" dirty="0"/>
              <a:t>reg [31:0] </a:t>
            </a:r>
            <a:r>
              <a:rPr lang="ru-RU" sz="1200" dirty="0" err="1"/>
              <a:t>rxstate</a:t>
            </a:r>
            <a:r>
              <a:rPr lang="ru-RU" sz="1200" dirty="0"/>
              <a:t> = 0;</a:t>
            </a:r>
          </a:p>
          <a:p>
            <a:r>
              <a:rPr lang="ru-RU" sz="1200" dirty="0"/>
              <a:t>  reg [31:0] </a:t>
            </a:r>
            <a:r>
              <a:rPr lang="ru-RU" sz="1200" dirty="0" err="1"/>
              <a:t>txstate</a:t>
            </a:r>
            <a:r>
              <a:rPr lang="ru-RU" sz="1200" dirty="0"/>
              <a:t> = 0; </a:t>
            </a:r>
          </a:p>
          <a:p>
            <a:r>
              <a:rPr lang="ru-RU" sz="1200" dirty="0"/>
              <a:t>    </a:t>
            </a:r>
          </a:p>
          <a:p>
            <a:r>
              <a:rPr lang="ru-RU" sz="1200"/>
              <a:t>  reg </a:t>
            </a:r>
            <a:r>
              <a:rPr lang="ru-RU" sz="1200" dirty="0"/>
              <a:t>[7:0] </a:t>
            </a:r>
            <a:r>
              <a:rPr lang="ru-RU" sz="1200" dirty="0" err="1"/>
              <a:t>ridata</a:t>
            </a:r>
            <a:r>
              <a:rPr lang="ru-RU" sz="1200" dirty="0"/>
              <a:t>;  </a:t>
            </a:r>
          </a:p>
          <a:p>
            <a:r>
              <a:rPr lang="ru-RU" sz="1200" dirty="0"/>
              <a:t>    </a:t>
            </a:r>
          </a:p>
          <a:p>
            <a:r>
              <a:rPr lang="ru-RU" sz="1200" dirty="0"/>
              <a:t> </a:t>
            </a:r>
            <a:r>
              <a:rPr lang="ru-RU" sz="1200" dirty="0" err="1"/>
              <a:t>always</a:t>
            </a:r>
            <a:r>
              <a:rPr lang="ru-RU" sz="1200" dirty="0"/>
              <a:t> @(posedge clk)</a:t>
            </a:r>
          </a:p>
          <a:p>
            <a:r>
              <a:rPr lang="ru-RU" sz="1200" dirty="0"/>
              <a:t>   </a:t>
            </a:r>
            <a:r>
              <a:rPr lang="ru-RU" sz="1200" dirty="0" err="1"/>
              <a:t>begin</a:t>
            </a:r>
            <a:endParaRPr lang="ru-RU" sz="1200" dirty="0"/>
          </a:p>
          <a:p>
            <a:r>
              <a:rPr lang="ru-RU" sz="1200" dirty="0"/>
              <a:t>     </a:t>
            </a:r>
            <a:r>
              <a:rPr lang="ru-RU" sz="1200" dirty="0" err="1"/>
              <a:t>if</a:t>
            </a:r>
            <a:r>
              <a:rPr lang="ru-RU" sz="1200" dirty="0"/>
              <a:t> (reset) </a:t>
            </a:r>
          </a:p>
          <a:p>
            <a:r>
              <a:rPr lang="ru-RU" sz="1200" dirty="0"/>
              <a:t>         </a:t>
            </a:r>
            <a:r>
              <a:rPr lang="ru-RU" sz="1200" dirty="0" err="1"/>
              <a:t>rxstate</a:t>
            </a:r>
            <a:r>
              <a:rPr lang="ru-RU" sz="1200" dirty="0"/>
              <a:t> &lt;= 0;</a:t>
            </a:r>
          </a:p>
          <a:p>
            <a:r>
              <a:rPr lang="ru-RU" sz="1200" dirty="0"/>
              <a:t>     </a:t>
            </a:r>
            <a:r>
              <a:rPr lang="ru-RU" sz="1200" dirty="0" err="1"/>
              <a:t>else</a:t>
            </a:r>
            <a:r>
              <a:rPr lang="ru-RU" sz="1200" dirty="0"/>
              <a:t> </a:t>
            </a:r>
          </a:p>
          <a:p>
            <a:r>
              <a:rPr lang="ru-RU" sz="1200" dirty="0"/>
              <a:t>      </a:t>
            </a:r>
            <a:r>
              <a:rPr lang="ru-RU" sz="1200" dirty="0" err="1"/>
              <a:t>case</a:t>
            </a:r>
            <a:r>
              <a:rPr lang="ru-RU" sz="1200" dirty="0"/>
              <a:t>(</a:t>
            </a:r>
            <a:r>
              <a:rPr lang="ru-RU" sz="1200" dirty="0" err="1"/>
              <a:t>rxstate</a:t>
            </a:r>
            <a:r>
              <a:rPr lang="ru-RU" sz="1200" dirty="0"/>
              <a:t>)</a:t>
            </a:r>
          </a:p>
          <a:p>
            <a:r>
              <a:rPr lang="ru-RU" sz="1200" dirty="0"/>
              <a:t>        0 : </a:t>
            </a:r>
            <a:r>
              <a:rPr lang="ru-RU" sz="1200" dirty="0" err="1"/>
              <a:t>if</a:t>
            </a:r>
            <a:r>
              <a:rPr lang="ru-RU" sz="1200" dirty="0"/>
              <a:t> (~</a:t>
            </a:r>
            <a:r>
              <a:rPr lang="ru-RU" sz="1200" dirty="0" err="1"/>
              <a:t>rx</a:t>
            </a:r>
            <a:r>
              <a:rPr lang="ru-RU" sz="1200" dirty="0"/>
              <a:t>) </a:t>
            </a:r>
            <a:r>
              <a:rPr lang="ru-RU" sz="1200" dirty="0" err="1"/>
              <a:t>rxstate</a:t>
            </a:r>
            <a:r>
              <a:rPr lang="ru-RU" sz="1200" dirty="0"/>
              <a:t> &lt;= 1;</a:t>
            </a:r>
          </a:p>
          <a:p>
            <a:r>
              <a:rPr lang="ru-RU" sz="1200" dirty="0"/>
              <a:t>        3 * `FCLK / 2 / `UART_BAUDRATE : </a:t>
            </a:r>
            <a:r>
              <a:rPr lang="ru-RU" sz="1200" dirty="0" err="1"/>
              <a:t>begin</a:t>
            </a:r>
            <a:r>
              <a:rPr lang="ru-RU" sz="1200" dirty="0"/>
              <a:t> </a:t>
            </a:r>
            <a:r>
              <a:rPr lang="ru-RU" sz="1200" dirty="0" err="1"/>
              <a:t>ridata</a:t>
            </a:r>
            <a:r>
              <a:rPr lang="ru-RU" sz="1200" dirty="0"/>
              <a:t>[0] &lt;= </a:t>
            </a:r>
            <a:r>
              <a:rPr lang="ru-RU" sz="1200" dirty="0" err="1"/>
              <a:t>rx</a:t>
            </a:r>
            <a:r>
              <a:rPr lang="ru-RU" sz="1200" dirty="0"/>
              <a:t>; </a:t>
            </a:r>
            <a:r>
              <a:rPr lang="ru-RU" sz="1200" dirty="0" err="1"/>
              <a:t>rxstate</a:t>
            </a:r>
            <a:r>
              <a:rPr lang="ru-RU" sz="1200" dirty="0"/>
              <a:t> &lt;= </a:t>
            </a:r>
            <a:r>
              <a:rPr lang="ru-RU" sz="1200" dirty="0" err="1"/>
              <a:t>rxstate</a:t>
            </a:r>
            <a:r>
              <a:rPr lang="ru-RU" sz="1200" dirty="0"/>
              <a:t> + 1; </a:t>
            </a:r>
            <a:r>
              <a:rPr lang="ru-RU" sz="1200" dirty="0" err="1"/>
              <a:t>end</a:t>
            </a:r>
            <a:endParaRPr lang="ru-RU" sz="1200" dirty="0"/>
          </a:p>
          <a:p>
            <a:r>
              <a:rPr lang="ru-RU" sz="1200" dirty="0"/>
              <a:t>        5 * `FCLK / 2 / `UART_BAUDRATE : </a:t>
            </a:r>
            <a:r>
              <a:rPr lang="ru-RU" sz="1200" dirty="0" err="1"/>
              <a:t>begin</a:t>
            </a:r>
            <a:r>
              <a:rPr lang="ru-RU" sz="1200" dirty="0"/>
              <a:t> </a:t>
            </a:r>
            <a:r>
              <a:rPr lang="ru-RU" sz="1200" dirty="0" err="1"/>
              <a:t>ridata</a:t>
            </a:r>
            <a:r>
              <a:rPr lang="ru-RU" sz="1200" dirty="0"/>
              <a:t>[1] &lt;= </a:t>
            </a:r>
            <a:r>
              <a:rPr lang="ru-RU" sz="1200" dirty="0" err="1"/>
              <a:t>rx</a:t>
            </a:r>
            <a:r>
              <a:rPr lang="ru-RU" sz="1200" dirty="0"/>
              <a:t>; </a:t>
            </a:r>
            <a:r>
              <a:rPr lang="ru-RU" sz="1200" dirty="0" err="1"/>
              <a:t>rxstate</a:t>
            </a:r>
            <a:r>
              <a:rPr lang="ru-RU" sz="1200" dirty="0"/>
              <a:t> &lt;= </a:t>
            </a:r>
            <a:r>
              <a:rPr lang="ru-RU" sz="1200" dirty="0" err="1"/>
              <a:t>rxstate</a:t>
            </a:r>
            <a:r>
              <a:rPr lang="ru-RU" sz="1200" dirty="0"/>
              <a:t> + 1; </a:t>
            </a:r>
            <a:r>
              <a:rPr lang="ru-RU" sz="1200" dirty="0" err="1"/>
              <a:t>end</a:t>
            </a:r>
            <a:endParaRPr lang="ru-RU" sz="1200" dirty="0"/>
          </a:p>
          <a:p>
            <a:r>
              <a:rPr lang="ru-RU" sz="1200" dirty="0"/>
              <a:t>        7 * `FCLK / 2 / `UART_BAUDRATE : </a:t>
            </a:r>
            <a:r>
              <a:rPr lang="ru-RU" sz="1200" dirty="0" err="1"/>
              <a:t>begin</a:t>
            </a:r>
            <a:r>
              <a:rPr lang="ru-RU" sz="1200" dirty="0"/>
              <a:t> </a:t>
            </a:r>
            <a:r>
              <a:rPr lang="ru-RU" sz="1200" dirty="0" err="1"/>
              <a:t>ridata</a:t>
            </a:r>
            <a:r>
              <a:rPr lang="ru-RU" sz="1200" dirty="0"/>
              <a:t>[2] &lt;= </a:t>
            </a:r>
            <a:r>
              <a:rPr lang="ru-RU" sz="1200" dirty="0" err="1"/>
              <a:t>rx</a:t>
            </a:r>
            <a:r>
              <a:rPr lang="ru-RU" sz="1200" dirty="0"/>
              <a:t>; </a:t>
            </a:r>
            <a:r>
              <a:rPr lang="ru-RU" sz="1200" dirty="0" err="1"/>
              <a:t>rxstate</a:t>
            </a:r>
            <a:r>
              <a:rPr lang="ru-RU" sz="1200" dirty="0"/>
              <a:t> &lt;= </a:t>
            </a:r>
            <a:r>
              <a:rPr lang="ru-RU" sz="1200" dirty="0" err="1"/>
              <a:t>rxstate</a:t>
            </a:r>
            <a:r>
              <a:rPr lang="ru-RU" sz="1200" dirty="0"/>
              <a:t> + 1; </a:t>
            </a:r>
            <a:r>
              <a:rPr lang="ru-RU" sz="1200" dirty="0" err="1"/>
              <a:t>end</a:t>
            </a:r>
            <a:endParaRPr lang="ru-RU" sz="1200" dirty="0"/>
          </a:p>
          <a:p>
            <a:r>
              <a:rPr lang="ru-RU" sz="1200" dirty="0"/>
              <a:t>        9 * `FCLK / 2 / `UART_BAUDRATE : </a:t>
            </a:r>
            <a:r>
              <a:rPr lang="ru-RU" sz="1200" dirty="0" err="1"/>
              <a:t>begin</a:t>
            </a:r>
            <a:r>
              <a:rPr lang="ru-RU" sz="1200" dirty="0"/>
              <a:t> </a:t>
            </a:r>
            <a:r>
              <a:rPr lang="ru-RU" sz="1200" dirty="0" err="1"/>
              <a:t>ridata</a:t>
            </a:r>
            <a:r>
              <a:rPr lang="ru-RU" sz="1200" dirty="0"/>
              <a:t>[3] &lt;= </a:t>
            </a:r>
            <a:r>
              <a:rPr lang="ru-RU" sz="1200" dirty="0" err="1"/>
              <a:t>rx</a:t>
            </a:r>
            <a:r>
              <a:rPr lang="ru-RU" sz="1200" dirty="0"/>
              <a:t>; </a:t>
            </a:r>
            <a:r>
              <a:rPr lang="ru-RU" sz="1200" dirty="0" err="1"/>
              <a:t>rxstate</a:t>
            </a:r>
            <a:r>
              <a:rPr lang="ru-RU" sz="1200" dirty="0"/>
              <a:t> &lt;= </a:t>
            </a:r>
            <a:r>
              <a:rPr lang="ru-RU" sz="1200" dirty="0" err="1"/>
              <a:t>rxstate</a:t>
            </a:r>
            <a:r>
              <a:rPr lang="ru-RU" sz="1200" dirty="0"/>
              <a:t> + 1; </a:t>
            </a:r>
            <a:r>
              <a:rPr lang="ru-RU" sz="1200" dirty="0" err="1"/>
              <a:t>end</a:t>
            </a:r>
            <a:endParaRPr lang="ru-RU" sz="1200" dirty="0"/>
          </a:p>
          <a:p>
            <a:r>
              <a:rPr lang="ru-RU" sz="1200" dirty="0"/>
              <a:t>        11 * `FCLK / 2 / `UART_BAUDRATE : </a:t>
            </a:r>
            <a:r>
              <a:rPr lang="ru-RU" sz="1200" dirty="0" err="1"/>
              <a:t>begin</a:t>
            </a:r>
            <a:r>
              <a:rPr lang="ru-RU" sz="1200" dirty="0"/>
              <a:t> </a:t>
            </a:r>
            <a:r>
              <a:rPr lang="ru-RU" sz="1200" dirty="0" err="1"/>
              <a:t>ridata</a:t>
            </a:r>
            <a:r>
              <a:rPr lang="ru-RU" sz="1200" dirty="0"/>
              <a:t>[4] &lt;= </a:t>
            </a:r>
            <a:r>
              <a:rPr lang="ru-RU" sz="1200" dirty="0" err="1"/>
              <a:t>rx</a:t>
            </a:r>
            <a:r>
              <a:rPr lang="ru-RU" sz="1200" dirty="0"/>
              <a:t>; </a:t>
            </a:r>
            <a:r>
              <a:rPr lang="ru-RU" sz="1200" dirty="0" err="1"/>
              <a:t>rxstate</a:t>
            </a:r>
            <a:r>
              <a:rPr lang="ru-RU" sz="1200" dirty="0"/>
              <a:t> &lt;= </a:t>
            </a:r>
            <a:r>
              <a:rPr lang="ru-RU" sz="1200" dirty="0" err="1"/>
              <a:t>rxstate</a:t>
            </a:r>
            <a:r>
              <a:rPr lang="ru-RU" sz="1200" dirty="0"/>
              <a:t> + 1; </a:t>
            </a:r>
            <a:r>
              <a:rPr lang="ru-RU" sz="1200" dirty="0" err="1"/>
              <a:t>end</a:t>
            </a:r>
            <a:endParaRPr lang="ru-RU" sz="1200" dirty="0"/>
          </a:p>
          <a:p>
            <a:r>
              <a:rPr lang="ru-RU" sz="1200" dirty="0"/>
              <a:t>        13 * `FCLK / 2 / `UART_BAUDRATE : </a:t>
            </a:r>
            <a:r>
              <a:rPr lang="ru-RU" sz="1200" dirty="0" err="1"/>
              <a:t>begin</a:t>
            </a:r>
            <a:r>
              <a:rPr lang="ru-RU" sz="1200" dirty="0"/>
              <a:t> </a:t>
            </a:r>
            <a:r>
              <a:rPr lang="ru-RU" sz="1200" dirty="0" err="1"/>
              <a:t>ridata</a:t>
            </a:r>
            <a:r>
              <a:rPr lang="ru-RU" sz="1200" dirty="0"/>
              <a:t>[5] &lt;= </a:t>
            </a:r>
            <a:r>
              <a:rPr lang="ru-RU" sz="1200" dirty="0" err="1"/>
              <a:t>rx</a:t>
            </a:r>
            <a:r>
              <a:rPr lang="ru-RU" sz="1200" dirty="0"/>
              <a:t>; </a:t>
            </a:r>
            <a:r>
              <a:rPr lang="ru-RU" sz="1200" dirty="0" err="1"/>
              <a:t>rxstate</a:t>
            </a:r>
            <a:r>
              <a:rPr lang="ru-RU" sz="1200" dirty="0"/>
              <a:t> &lt;= </a:t>
            </a:r>
            <a:r>
              <a:rPr lang="ru-RU" sz="1200" dirty="0" err="1"/>
              <a:t>rxstate</a:t>
            </a:r>
            <a:r>
              <a:rPr lang="ru-RU" sz="1200" dirty="0"/>
              <a:t> + 1; </a:t>
            </a:r>
            <a:r>
              <a:rPr lang="ru-RU" sz="1200" dirty="0" err="1"/>
              <a:t>end</a:t>
            </a:r>
            <a:endParaRPr lang="ru-RU" sz="1200" dirty="0"/>
          </a:p>
          <a:p>
            <a:r>
              <a:rPr lang="ru-RU" sz="1200" dirty="0"/>
              <a:t>        15 * `FCLK / 2 / `UART_BAUDRATE : </a:t>
            </a:r>
            <a:r>
              <a:rPr lang="ru-RU" sz="1200" dirty="0" err="1"/>
              <a:t>begin</a:t>
            </a:r>
            <a:r>
              <a:rPr lang="ru-RU" sz="1200" dirty="0"/>
              <a:t> </a:t>
            </a:r>
            <a:r>
              <a:rPr lang="ru-RU" sz="1200" dirty="0" err="1"/>
              <a:t>ridata</a:t>
            </a:r>
            <a:r>
              <a:rPr lang="ru-RU" sz="1200" dirty="0"/>
              <a:t>[6] &lt;= </a:t>
            </a:r>
            <a:r>
              <a:rPr lang="ru-RU" sz="1200" dirty="0" err="1"/>
              <a:t>rx</a:t>
            </a:r>
            <a:r>
              <a:rPr lang="ru-RU" sz="1200" dirty="0"/>
              <a:t>; </a:t>
            </a:r>
            <a:r>
              <a:rPr lang="ru-RU" sz="1200" dirty="0" err="1"/>
              <a:t>rxstate</a:t>
            </a:r>
            <a:r>
              <a:rPr lang="ru-RU" sz="1200" dirty="0"/>
              <a:t> &lt;= </a:t>
            </a:r>
            <a:r>
              <a:rPr lang="ru-RU" sz="1200" dirty="0" err="1"/>
              <a:t>rxstate</a:t>
            </a:r>
            <a:r>
              <a:rPr lang="ru-RU" sz="1200" dirty="0"/>
              <a:t> + 1; </a:t>
            </a:r>
            <a:r>
              <a:rPr lang="ru-RU" sz="1200" dirty="0" err="1"/>
              <a:t>end</a:t>
            </a:r>
            <a:endParaRPr lang="ru-RU" sz="1200" dirty="0"/>
          </a:p>
          <a:p>
            <a:r>
              <a:rPr lang="ru-RU" sz="1200" dirty="0"/>
              <a:t>        17 * `FCLK / 2 / `UART_BAUDRATE : </a:t>
            </a:r>
            <a:r>
              <a:rPr lang="ru-RU" sz="1200" dirty="0" err="1"/>
              <a:t>begin</a:t>
            </a:r>
            <a:r>
              <a:rPr lang="ru-RU" sz="1200" dirty="0"/>
              <a:t> </a:t>
            </a:r>
            <a:r>
              <a:rPr lang="ru-RU" sz="1200" dirty="0" err="1"/>
              <a:t>ridata</a:t>
            </a:r>
            <a:r>
              <a:rPr lang="ru-RU" sz="1200" dirty="0"/>
              <a:t>[7] &lt;= </a:t>
            </a:r>
            <a:r>
              <a:rPr lang="ru-RU" sz="1200" dirty="0" err="1"/>
              <a:t>rx</a:t>
            </a:r>
            <a:r>
              <a:rPr lang="ru-RU" sz="1200" dirty="0"/>
              <a:t>; </a:t>
            </a:r>
            <a:r>
              <a:rPr lang="ru-RU" sz="1200" dirty="0" err="1"/>
              <a:t>rxstate</a:t>
            </a:r>
            <a:r>
              <a:rPr lang="ru-RU" sz="1200" dirty="0"/>
              <a:t> &lt;= </a:t>
            </a:r>
            <a:r>
              <a:rPr lang="ru-RU" sz="1200" dirty="0" err="1"/>
              <a:t>rxstate</a:t>
            </a:r>
            <a:r>
              <a:rPr lang="ru-RU" sz="1200" dirty="0"/>
              <a:t> + 1; </a:t>
            </a:r>
            <a:r>
              <a:rPr lang="ru-RU" sz="1200" dirty="0" err="1"/>
              <a:t>end</a:t>
            </a:r>
            <a:endParaRPr lang="ru-RU" sz="1200" dirty="0"/>
          </a:p>
          <a:p>
            <a:r>
              <a:rPr lang="ru-RU" sz="1200" dirty="0"/>
              <a:t>        9 * `FCLK / `UART_BAUDRATE : </a:t>
            </a:r>
            <a:r>
              <a:rPr lang="ru-RU" sz="1200" dirty="0" err="1"/>
              <a:t>begin</a:t>
            </a:r>
            <a:r>
              <a:rPr lang="ru-RU" sz="1200" dirty="0"/>
              <a:t> </a:t>
            </a:r>
            <a:r>
              <a:rPr lang="ru-RU" sz="1200" dirty="0" err="1"/>
              <a:t>received</a:t>
            </a:r>
            <a:r>
              <a:rPr lang="ru-RU" sz="1200" dirty="0"/>
              <a:t> &lt;= 1'b1; </a:t>
            </a:r>
            <a:r>
              <a:rPr lang="ru-RU" sz="1200" dirty="0" err="1"/>
              <a:t>rdata</a:t>
            </a:r>
            <a:r>
              <a:rPr lang="ru-RU" sz="1200" dirty="0"/>
              <a:t> &lt;= </a:t>
            </a:r>
            <a:r>
              <a:rPr lang="ru-RU" sz="1200" dirty="0" err="1"/>
              <a:t>ridata</a:t>
            </a:r>
            <a:r>
              <a:rPr lang="ru-RU" sz="1200" dirty="0"/>
              <a:t>; </a:t>
            </a:r>
            <a:r>
              <a:rPr lang="ru-RU" sz="1200" dirty="0" err="1"/>
              <a:t>end</a:t>
            </a:r>
            <a:endParaRPr lang="ru-RU" sz="1200" dirty="0"/>
          </a:p>
          <a:p>
            <a:r>
              <a:rPr lang="ru-RU" sz="1200" dirty="0"/>
              <a:t>        9 * `FCLK / `UART_BAUDRATE + 1 : </a:t>
            </a:r>
            <a:r>
              <a:rPr lang="ru-RU" sz="1200" dirty="0" err="1"/>
              <a:t>begin</a:t>
            </a:r>
            <a:r>
              <a:rPr lang="ru-RU" sz="1200" dirty="0"/>
              <a:t> </a:t>
            </a:r>
            <a:r>
              <a:rPr lang="ru-RU" sz="1200" dirty="0" err="1"/>
              <a:t>received</a:t>
            </a:r>
            <a:r>
              <a:rPr lang="ru-RU" sz="1200" dirty="0"/>
              <a:t> &lt;= 1'b0; </a:t>
            </a:r>
            <a:r>
              <a:rPr lang="ru-RU" sz="1200" dirty="0" err="1"/>
              <a:t>rxstate</a:t>
            </a:r>
            <a:r>
              <a:rPr lang="ru-RU" sz="1200" dirty="0"/>
              <a:t> &lt;= 0; </a:t>
            </a:r>
            <a:r>
              <a:rPr lang="ru-RU" sz="1200" dirty="0" err="1"/>
              <a:t>end</a:t>
            </a:r>
            <a:endParaRPr lang="ru-RU" sz="1200" dirty="0"/>
          </a:p>
          <a:p>
            <a:r>
              <a:rPr lang="ru-RU" sz="1200" dirty="0"/>
              <a:t>        </a:t>
            </a:r>
            <a:r>
              <a:rPr lang="ru-RU" sz="1200" dirty="0" err="1"/>
              <a:t>default</a:t>
            </a:r>
            <a:r>
              <a:rPr lang="ru-RU" sz="1200" dirty="0"/>
              <a:t> : </a:t>
            </a:r>
            <a:r>
              <a:rPr lang="ru-RU" sz="1200" dirty="0" err="1"/>
              <a:t>rxstate</a:t>
            </a:r>
            <a:r>
              <a:rPr lang="ru-RU" sz="1200" dirty="0"/>
              <a:t> &lt;= </a:t>
            </a:r>
            <a:r>
              <a:rPr lang="ru-RU" sz="1200" dirty="0" err="1"/>
              <a:t>rxstate</a:t>
            </a:r>
            <a:r>
              <a:rPr lang="ru-RU" sz="1200" dirty="0"/>
              <a:t> + 1;</a:t>
            </a:r>
          </a:p>
          <a:p>
            <a:r>
              <a:rPr lang="ru-RU" sz="1200" dirty="0"/>
              <a:t>      </a:t>
            </a:r>
            <a:r>
              <a:rPr lang="ru-RU" sz="1200" dirty="0" err="1"/>
              <a:t>endcase</a:t>
            </a:r>
            <a:r>
              <a:rPr lang="ru-RU" sz="1200" dirty="0"/>
              <a:t>   </a:t>
            </a:r>
          </a:p>
          <a:p>
            <a:r>
              <a:rPr lang="ru-RU" sz="1200" dirty="0"/>
              <a:t>   </a:t>
            </a:r>
            <a:r>
              <a:rPr lang="ru-RU" sz="1200" dirty="0" err="1"/>
              <a:t>end</a:t>
            </a:r>
            <a:r>
              <a:rPr lang="ru-RU" sz="1200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719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8905D-49F2-4DFF-B0A8-12B509BC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614" y="365125"/>
            <a:ext cx="6690632" cy="1325563"/>
          </a:xfrm>
        </p:spPr>
        <p:txBody>
          <a:bodyPr/>
          <a:lstStyle/>
          <a:p>
            <a:r>
              <a:rPr lang="ru-RU" dirty="0"/>
              <a:t>Что делать?...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BFAA6-45CF-41EF-A78E-6C2B3D08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314" y="1608364"/>
            <a:ext cx="10145486" cy="4772706"/>
          </a:xfrm>
        </p:spPr>
        <p:txBody>
          <a:bodyPr>
            <a:normAutofit fontScale="92500"/>
          </a:bodyPr>
          <a:lstStyle/>
          <a:p>
            <a:r>
              <a:rPr lang="ru-RU" dirty="0"/>
              <a:t>Конечный автомат – разновидность синхронного устройства, которое может быть разработано по простым правилам на базе диаграммы (графа) состояний</a:t>
            </a:r>
          </a:p>
          <a:p>
            <a:r>
              <a:rPr lang="ru-RU" dirty="0"/>
              <a:t>КА удобно анализируется в виде графа – можно проверять противоречивые условия, тупиковые и недостижимые состояния</a:t>
            </a:r>
          </a:p>
          <a:p>
            <a:r>
              <a:rPr lang="ru-RU" dirty="0"/>
              <a:t>Для реализации определяется регистр для хранения номера состояния, который обновляется по фронту тактового сигнала</a:t>
            </a:r>
          </a:p>
          <a:p>
            <a:r>
              <a:rPr lang="ru-RU" dirty="0"/>
              <a:t>Удобно использовать символические имена состояний</a:t>
            </a:r>
          </a:p>
          <a:p>
            <a:r>
              <a:rPr lang="ru-RU" dirty="0" err="1"/>
              <a:t>Трехпроцессное</a:t>
            </a:r>
            <a:r>
              <a:rPr lang="ru-RU" dirty="0"/>
              <a:t> описание используется для удобства отладки, оно не дает существенных технических преимуществ</a:t>
            </a:r>
          </a:p>
          <a:p>
            <a:r>
              <a:rPr lang="ru-RU" dirty="0"/>
              <a:t>Работу процессора можно понять на основе 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7C9B5-522B-48A3-8F57-A40D3DD15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0" y="64796"/>
            <a:ext cx="1590006" cy="17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6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EB73B-A613-492F-A44F-488B4DFB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конечного автомата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38E80-3CD8-4106-965D-F2EB9AEA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146"/>
            <a:ext cx="10515600" cy="4678817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Конечный автомат (КА, также «машина состояний» - </a:t>
            </a:r>
            <a:r>
              <a:rPr lang="en-US" dirty="0"/>
              <a:t>state machine, finite state machine</a:t>
            </a:r>
            <a:r>
              <a:rPr lang="ru-RU" dirty="0"/>
              <a:t>, </a:t>
            </a:r>
            <a:r>
              <a:rPr lang="en-US" dirty="0"/>
              <a:t>FSM)</a:t>
            </a:r>
            <a:r>
              <a:rPr lang="ru-RU" dirty="0"/>
              <a:t> – устройство, которое может находиться в конечном числе </a:t>
            </a:r>
            <a:r>
              <a:rPr lang="ru-RU" i="1" dirty="0"/>
              <a:t>состояний</a:t>
            </a:r>
          </a:p>
          <a:p>
            <a:r>
              <a:rPr lang="ru-RU" dirty="0"/>
              <a:t>Под состоянием можно понимать номер, индекс, сочетание переменных и т.д.</a:t>
            </a:r>
            <a:endParaRPr lang="en-US" dirty="0"/>
          </a:p>
          <a:p>
            <a:r>
              <a:rPr lang="ru-RU" dirty="0"/>
              <a:t>Каждое состояние однозначно определяет набор выходных сигналов (но несколько состояний могут иметь одинаковый набор выходов – они будут отличаться возможными переходами)</a:t>
            </a:r>
          </a:p>
          <a:p>
            <a:r>
              <a:rPr lang="ru-RU" dirty="0"/>
              <a:t>Автомат переходит из одного состояние в другое в зависимости от внешних сигналов</a:t>
            </a:r>
          </a:p>
          <a:p>
            <a:r>
              <a:rPr lang="ru-RU" dirty="0"/>
              <a:t>Если переход определяется однозначно, автомат называется детерминированным (ДКА)</a:t>
            </a:r>
            <a:endParaRPr lang="en-US" dirty="0"/>
          </a:p>
          <a:p>
            <a:r>
              <a:rPr lang="ru-RU" dirty="0"/>
              <a:t>Пример недетерминированного КА – строка вида </a:t>
            </a:r>
            <a:r>
              <a:rPr lang="en-US" dirty="0"/>
              <a:t>‘</a:t>
            </a:r>
            <a:r>
              <a:rPr lang="ru-RU" dirty="0"/>
              <a:t>*</a:t>
            </a:r>
            <a:r>
              <a:rPr lang="en-US" dirty="0"/>
              <a:t>1’</a:t>
            </a:r>
            <a:r>
              <a:rPr lang="ru-RU" dirty="0"/>
              <a:t> (строки, заканчивающиеся символом 1). Если на вход подана строка 0121, то при разборе 0 будет отнесен к *, а если принять 1 за конец строки, то остаток в виде 21 будет мешать успешно соотнести строку с шаблоном. НКА на практике не реализуются в аппаратуре, требуется преобразовать их в ДКА.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24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AA5B4-BD1F-45D3-BE69-E6DB1487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конечного автомата.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7F95E6-BEFC-4959-9694-DD05C498A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136" y="1825625"/>
            <a:ext cx="4389664" cy="4351338"/>
          </a:xfrm>
        </p:spPr>
        <p:txBody>
          <a:bodyPr/>
          <a:lstStyle/>
          <a:p>
            <a:r>
              <a:rPr lang="ru-RU" dirty="0"/>
              <a:t>Наглядный пример – «игра-ходилка»</a:t>
            </a:r>
          </a:p>
          <a:p>
            <a:r>
              <a:rPr lang="ru-RU" dirty="0"/>
              <a:t>Состояние – номер кружочка, на котором расположена фишка</a:t>
            </a:r>
          </a:p>
          <a:p>
            <a:r>
              <a:rPr lang="ru-RU" dirty="0"/>
              <a:t>В зависимости от внешнего воздействия (бросок кубика) текущее состояние изменяется на следующее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06795A8-A08B-424E-B1F8-7D2E5244BF4A}"/>
              </a:ext>
            </a:extLst>
          </p:cNvPr>
          <p:cNvSpPr/>
          <p:nvPr/>
        </p:nvSpPr>
        <p:spPr>
          <a:xfrm>
            <a:off x="448488" y="5110843"/>
            <a:ext cx="955222" cy="8980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CD9B568-053A-4918-A15A-ABD498AB65EC}"/>
              </a:ext>
            </a:extLst>
          </p:cNvPr>
          <p:cNvSpPr/>
          <p:nvPr/>
        </p:nvSpPr>
        <p:spPr>
          <a:xfrm>
            <a:off x="1792743" y="5110843"/>
            <a:ext cx="955222" cy="898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CAE2D4F-F8C6-44AB-B742-1F1C2243A8D2}"/>
              </a:ext>
            </a:extLst>
          </p:cNvPr>
          <p:cNvSpPr/>
          <p:nvPr/>
        </p:nvSpPr>
        <p:spPr>
          <a:xfrm>
            <a:off x="3356914" y="4617647"/>
            <a:ext cx="955222" cy="898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A7D0669A-12B0-4434-8DC1-F244A6E91029}"/>
              </a:ext>
            </a:extLst>
          </p:cNvPr>
          <p:cNvSpPr/>
          <p:nvPr/>
        </p:nvSpPr>
        <p:spPr>
          <a:xfrm>
            <a:off x="4589834" y="3715545"/>
            <a:ext cx="955222" cy="898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6499ECA-CDF9-4013-B860-55EEA5FBCD8F}"/>
              </a:ext>
            </a:extLst>
          </p:cNvPr>
          <p:cNvSpPr/>
          <p:nvPr/>
        </p:nvSpPr>
        <p:spPr>
          <a:xfrm>
            <a:off x="5545056" y="2661850"/>
            <a:ext cx="955222" cy="898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3357E18-D570-4B60-A8A4-F20B1617E873}"/>
              </a:ext>
            </a:extLst>
          </p:cNvPr>
          <p:cNvSpPr/>
          <p:nvPr/>
        </p:nvSpPr>
        <p:spPr>
          <a:xfrm>
            <a:off x="4723040" y="1641929"/>
            <a:ext cx="955222" cy="898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A47A4BF-2276-4E65-960F-5BEEA609D97B}"/>
              </a:ext>
            </a:extLst>
          </p:cNvPr>
          <p:cNvSpPr/>
          <p:nvPr/>
        </p:nvSpPr>
        <p:spPr>
          <a:xfrm>
            <a:off x="3423218" y="1376589"/>
            <a:ext cx="955222" cy="898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786297E-2C59-415D-BA70-23B10BF7E131}"/>
              </a:ext>
            </a:extLst>
          </p:cNvPr>
          <p:cNvSpPr/>
          <p:nvPr/>
        </p:nvSpPr>
        <p:spPr>
          <a:xfrm>
            <a:off x="1881869" y="1466170"/>
            <a:ext cx="955222" cy="898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080CD93-2352-4617-8991-6068036A0CC0}"/>
              </a:ext>
            </a:extLst>
          </p:cNvPr>
          <p:cNvSpPr/>
          <p:nvPr/>
        </p:nvSpPr>
        <p:spPr>
          <a:xfrm>
            <a:off x="559192" y="1659052"/>
            <a:ext cx="955222" cy="898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CB3D092E-8E5A-4004-BC0E-C6C8E4EBEB3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03710" y="5559879"/>
            <a:ext cx="38903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29A5DDDB-AD13-4C6D-8358-836707560E43}"/>
              </a:ext>
            </a:extLst>
          </p:cNvPr>
          <p:cNvCxnSpPr>
            <a:stCxn id="5" idx="6"/>
            <a:endCxn id="6" idx="3"/>
          </p:cNvCxnSpPr>
          <p:nvPr/>
        </p:nvCxnSpPr>
        <p:spPr>
          <a:xfrm flipV="1">
            <a:off x="2747965" y="5384199"/>
            <a:ext cx="748838" cy="1756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E403E349-6540-4BA1-9804-5A4D0D2BCBEB}"/>
              </a:ext>
            </a:extLst>
          </p:cNvPr>
          <p:cNvCxnSpPr>
            <a:stCxn id="6" idx="7"/>
            <a:endCxn id="7" idx="3"/>
          </p:cNvCxnSpPr>
          <p:nvPr/>
        </p:nvCxnSpPr>
        <p:spPr>
          <a:xfrm rot="5400000" flipH="1" flipV="1">
            <a:off x="4317451" y="4336894"/>
            <a:ext cx="267069" cy="5574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35234B76-42A3-4C0A-98B9-137896AE9F03}"/>
              </a:ext>
            </a:extLst>
          </p:cNvPr>
          <p:cNvCxnSpPr>
            <a:stCxn id="7" idx="7"/>
            <a:endCxn id="8" idx="3"/>
          </p:cNvCxnSpPr>
          <p:nvPr/>
        </p:nvCxnSpPr>
        <p:spPr>
          <a:xfrm rot="5400000" flipH="1" flipV="1">
            <a:off x="5335725" y="3497844"/>
            <a:ext cx="418662" cy="2797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изогнутый 34">
            <a:extLst>
              <a:ext uri="{FF2B5EF4-FFF2-40B4-BE49-F238E27FC236}">
                <a16:creationId xmlns:a16="http://schemas.microsoft.com/office/drawing/2014/main" id="{37B1E659-9B62-46FA-A01A-BBE04DFB553F}"/>
              </a:ext>
            </a:extLst>
          </p:cNvPr>
          <p:cNvCxnSpPr>
            <a:stCxn id="8" idx="0"/>
            <a:endCxn id="9" idx="6"/>
          </p:cNvCxnSpPr>
          <p:nvPr/>
        </p:nvCxnSpPr>
        <p:spPr>
          <a:xfrm rot="16200000" flipV="1">
            <a:off x="5565023" y="2204205"/>
            <a:ext cx="570885" cy="344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C29AFE8D-FA0E-450A-B33E-753A3C57B785}"/>
              </a:ext>
            </a:extLst>
          </p:cNvPr>
          <p:cNvCxnSpPr>
            <a:stCxn id="9" idx="2"/>
            <a:endCxn id="10" idx="6"/>
          </p:cNvCxnSpPr>
          <p:nvPr/>
        </p:nvCxnSpPr>
        <p:spPr>
          <a:xfrm rot="10800000">
            <a:off x="4378440" y="1825625"/>
            <a:ext cx="344600" cy="2653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изогнутый 38">
            <a:extLst>
              <a:ext uri="{FF2B5EF4-FFF2-40B4-BE49-F238E27FC236}">
                <a16:creationId xmlns:a16="http://schemas.microsoft.com/office/drawing/2014/main" id="{B5CF4856-4430-4698-B4A0-33AC2B379360}"/>
              </a:ext>
            </a:extLst>
          </p:cNvPr>
          <p:cNvCxnSpPr>
            <a:stCxn id="10" idx="2"/>
            <a:endCxn id="11" idx="6"/>
          </p:cNvCxnSpPr>
          <p:nvPr/>
        </p:nvCxnSpPr>
        <p:spPr>
          <a:xfrm rot="10800000" flipV="1">
            <a:off x="2837092" y="1825624"/>
            <a:ext cx="586127" cy="895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изогнутый 40">
            <a:extLst>
              <a:ext uri="{FF2B5EF4-FFF2-40B4-BE49-F238E27FC236}">
                <a16:creationId xmlns:a16="http://schemas.microsoft.com/office/drawing/2014/main" id="{BF826B22-80F7-4A44-8F3B-8FF72F7B5A6D}"/>
              </a:ext>
            </a:extLst>
          </p:cNvPr>
          <p:cNvCxnSpPr>
            <a:stCxn id="11" idx="2"/>
            <a:endCxn id="12" idx="6"/>
          </p:cNvCxnSpPr>
          <p:nvPr/>
        </p:nvCxnSpPr>
        <p:spPr>
          <a:xfrm rot="10800000" flipV="1">
            <a:off x="1514415" y="1915206"/>
            <a:ext cx="367455" cy="1928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6 (Шестигранный) - 02KG098 Кубик D6 &quot;Простой&quot;, 16мм, в ассортименте, с  круглыми углами - Тридевятое">
            <a:extLst>
              <a:ext uri="{FF2B5EF4-FFF2-40B4-BE49-F238E27FC236}">
                <a16:creationId xmlns:a16="http://schemas.microsoft.com/office/drawing/2014/main" id="{8613A498-C0D0-4A6A-A5C4-1EE42D149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0" t="22042" r="25765" b="19714"/>
          <a:stretch/>
        </p:blipFill>
        <p:spPr bwMode="auto">
          <a:xfrm>
            <a:off x="358762" y="3077104"/>
            <a:ext cx="1239464" cy="124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0F403F4-D44C-42BD-B4ED-BF6A7CDAFDBF}"/>
              </a:ext>
            </a:extLst>
          </p:cNvPr>
          <p:cNvSpPr txBox="1"/>
          <p:nvPr/>
        </p:nvSpPr>
        <p:spPr>
          <a:xfrm>
            <a:off x="389881" y="2707772"/>
            <a:ext cx="24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Входное воздействие</a:t>
            </a:r>
          </a:p>
        </p:txBody>
      </p:sp>
      <p:sp>
        <p:nvSpPr>
          <p:cNvPr id="43" name="Стрелка: изогнутая вниз 42">
            <a:extLst>
              <a:ext uri="{FF2B5EF4-FFF2-40B4-BE49-F238E27FC236}">
                <a16:creationId xmlns:a16="http://schemas.microsoft.com/office/drawing/2014/main" id="{24B6AA04-A38C-4088-B8C9-D64459173FF2}"/>
              </a:ext>
            </a:extLst>
          </p:cNvPr>
          <p:cNvSpPr/>
          <p:nvPr/>
        </p:nvSpPr>
        <p:spPr>
          <a:xfrm>
            <a:off x="1154686" y="4793910"/>
            <a:ext cx="987878" cy="3830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Стрелка: изогнутая вверх 43">
            <a:extLst>
              <a:ext uri="{FF2B5EF4-FFF2-40B4-BE49-F238E27FC236}">
                <a16:creationId xmlns:a16="http://schemas.microsoft.com/office/drawing/2014/main" id="{F8743F5E-6361-4862-BE9A-9C4D0A423599}"/>
              </a:ext>
            </a:extLst>
          </p:cNvPr>
          <p:cNvSpPr/>
          <p:nvPr/>
        </p:nvSpPr>
        <p:spPr>
          <a:xfrm rot="20978960">
            <a:off x="1176990" y="5835817"/>
            <a:ext cx="2797469" cy="5016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Стрелка: изогнутая вниз 46">
            <a:extLst>
              <a:ext uri="{FF2B5EF4-FFF2-40B4-BE49-F238E27FC236}">
                <a16:creationId xmlns:a16="http://schemas.microsoft.com/office/drawing/2014/main" id="{68719DC9-41EA-479E-BACF-79B4E5C6E063}"/>
              </a:ext>
            </a:extLst>
          </p:cNvPr>
          <p:cNvSpPr/>
          <p:nvPr/>
        </p:nvSpPr>
        <p:spPr>
          <a:xfrm rot="20231716">
            <a:off x="939810" y="4064819"/>
            <a:ext cx="4071642" cy="6075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Стрелка: изогнутая вниз 50">
            <a:extLst>
              <a:ext uri="{FF2B5EF4-FFF2-40B4-BE49-F238E27FC236}">
                <a16:creationId xmlns:a16="http://schemas.microsoft.com/office/drawing/2014/main" id="{589135DB-DABB-4891-B078-935DEC2C6462}"/>
              </a:ext>
            </a:extLst>
          </p:cNvPr>
          <p:cNvSpPr/>
          <p:nvPr/>
        </p:nvSpPr>
        <p:spPr>
          <a:xfrm rot="20231716">
            <a:off x="364783" y="3363150"/>
            <a:ext cx="5279021" cy="6075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4740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F9381-5E2D-4023-859B-0F1AE287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конечного автомата.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29D99-1799-40B5-9BF0-37F3B853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58" y="1825625"/>
            <a:ext cx="5606142" cy="4351338"/>
          </a:xfrm>
        </p:spPr>
        <p:txBody>
          <a:bodyPr>
            <a:normAutofit/>
          </a:bodyPr>
          <a:lstStyle/>
          <a:p>
            <a:r>
              <a:rPr lang="ru-RU" dirty="0"/>
              <a:t>Кофейный автомат</a:t>
            </a:r>
          </a:p>
          <a:p>
            <a:pPr lvl="1"/>
            <a:r>
              <a:rPr lang="ru-RU" dirty="0"/>
              <a:t>Выдает кофе за 2 рубля, принимает монеты 1 и 2 рубля</a:t>
            </a:r>
          </a:p>
          <a:p>
            <a:r>
              <a:rPr lang="ru-RU" dirty="0"/>
              <a:t>Входы</a:t>
            </a:r>
          </a:p>
          <a:p>
            <a:pPr lvl="1"/>
            <a:r>
              <a:rPr lang="en-US" dirty="0"/>
              <a:t>RUB1</a:t>
            </a:r>
            <a:r>
              <a:rPr lang="ru-RU" dirty="0"/>
              <a:t> – опущена монета 1 рубль</a:t>
            </a:r>
          </a:p>
          <a:p>
            <a:pPr lvl="1"/>
            <a:r>
              <a:rPr lang="en-US" dirty="0"/>
              <a:t>RUB2</a:t>
            </a:r>
            <a:r>
              <a:rPr lang="ru-RU" dirty="0"/>
              <a:t> – опущена монета 2 рубля</a:t>
            </a:r>
          </a:p>
          <a:p>
            <a:pPr lvl="1"/>
            <a:r>
              <a:rPr lang="en-US" dirty="0"/>
              <a:t>Ret</a:t>
            </a:r>
            <a:r>
              <a:rPr lang="ru-RU" dirty="0"/>
              <a:t> – запросить сдачу</a:t>
            </a:r>
          </a:p>
          <a:p>
            <a:r>
              <a:rPr lang="ru-RU" dirty="0"/>
              <a:t>Выходы</a:t>
            </a:r>
          </a:p>
          <a:p>
            <a:pPr lvl="1"/>
            <a:r>
              <a:rPr lang="en-US" dirty="0"/>
              <a:t>Coffee</a:t>
            </a:r>
            <a:r>
              <a:rPr lang="ru-RU" dirty="0"/>
              <a:t> – выдаем кофе</a:t>
            </a:r>
          </a:p>
          <a:p>
            <a:pPr lvl="1"/>
            <a:r>
              <a:rPr lang="en-US" dirty="0"/>
              <a:t>Coin</a:t>
            </a:r>
            <a:r>
              <a:rPr lang="ru-RU" dirty="0"/>
              <a:t> – выдаем сдачу 1 рубль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9ED7F2A-FCF1-4988-8AD6-79AE41E55593}"/>
              </a:ext>
            </a:extLst>
          </p:cNvPr>
          <p:cNvSpPr/>
          <p:nvPr/>
        </p:nvSpPr>
        <p:spPr>
          <a:xfrm>
            <a:off x="2179863" y="2437039"/>
            <a:ext cx="1690007" cy="2192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63FD909-888F-4E88-817F-2150C3800486}"/>
              </a:ext>
            </a:extLst>
          </p:cNvPr>
          <p:cNvCxnSpPr>
            <a:cxnSpLocks/>
          </p:cNvCxnSpPr>
          <p:nvPr/>
        </p:nvCxnSpPr>
        <p:spPr>
          <a:xfrm>
            <a:off x="3869870" y="2951389"/>
            <a:ext cx="1236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E100D9-E96C-49A1-9DBA-166960BBB553}"/>
              </a:ext>
            </a:extLst>
          </p:cNvPr>
          <p:cNvSpPr txBox="1"/>
          <p:nvPr/>
        </p:nvSpPr>
        <p:spPr>
          <a:xfrm>
            <a:off x="3869870" y="2539093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952A52F-049C-487E-9EA3-34D7025D4C8F}"/>
              </a:ext>
            </a:extLst>
          </p:cNvPr>
          <p:cNvCxnSpPr/>
          <p:nvPr/>
        </p:nvCxnSpPr>
        <p:spPr>
          <a:xfrm>
            <a:off x="955221" y="3562638"/>
            <a:ext cx="1236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C9386E-4A9B-4951-9D1E-9A8BAA9065CA}"/>
              </a:ext>
            </a:extLst>
          </p:cNvPr>
          <p:cNvSpPr txBox="1"/>
          <p:nvPr/>
        </p:nvSpPr>
        <p:spPr>
          <a:xfrm>
            <a:off x="955221" y="3150342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RUB2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7FEF0E1-3053-4DD7-B18E-82C0C6FC9AC7}"/>
              </a:ext>
            </a:extLst>
          </p:cNvPr>
          <p:cNvCxnSpPr/>
          <p:nvPr/>
        </p:nvCxnSpPr>
        <p:spPr>
          <a:xfrm>
            <a:off x="955221" y="4173886"/>
            <a:ext cx="1236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661B6A-1736-4215-A8FC-7413346CBFE0}"/>
              </a:ext>
            </a:extLst>
          </p:cNvPr>
          <p:cNvSpPr txBox="1"/>
          <p:nvPr/>
        </p:nvSpPr>
        <p:spPr>
          <a:xfrm>
            <a:off x="955221" y="376159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F57FE99-156A-42CA-A489-3B7A0D190436}"/>
              </a:ext>
            </a:extLst>
          </p:cNvPr>
          <p:cNvCxnSpPr>
            <a:cxnSpLocks/>
          </p:cNvCxnSpPr>
          <p:nvPr/>
        </p:nvCxnSpPr>
        <p:spPr>
          <a:xfrm>
            <a:off x="3857622" y="4071154"/>
            <a:ext cx="1236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4C67E5-E229-4697-9B31-D0AEF3DC3ACF}"/>
              </a:ext>
            </a:extLst>
          </p:cNvPr>
          <p:cNvSpPr txBox="1"/>
          <p:nvPr/>
        </p:nvSpPr>
        <p:spPr>
          <a:xfrm>
            <a:off x="3857622" y="3658858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Coin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66430E5-FD9D-45F5-A30C-0FB6E8D7546F}"/>
              </a:ext>
            </a:extLst>
          </p:cNvPr>
          <p:cNvCxnSpPr>
            <a:cxnSpLocks/>
          </p:cNvCxnSpPr>
          <p:nvPr/>
        </p:nvCxnSpPr>
        <p:spPr>
          <a:xfrm>
            <a:off x="955221" y="2971799"/>
            <a:ext cx="1236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D10C9D-4BF3-4094-A398-471D98D4687E}"/>
              </a:ext>
            </a:extLst>
          </p:cNvPr>
          <p:cNvSpPr txBox="1"/>
          <p:nvPr/>
        </p:nvSpPr>
        <p:spPr>
          <a:xfrm>
            <a:off x="955221" y="2559503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RUB1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19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F9381-5E2D-4023-859B-0F1AE287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конечного автомата.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29D99-1799-40B5-9BF0-37F3B853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58" y="1825625"/>
            <a:ext cx="5606142" cy="4351338"/>
          </a:xfrm>
        </p:spPr>
        <p:txBody>
          <a:bodyPr>
            <a:normAutofit/>
          </a:bodyPr>
          <a:lstStyle/>
          <a:p>
            <a:r>
              <a:rPr lang="ru-RU" dirty="0"/>
              <a:t>Начальное состояние </a:t>
            </a:r>
            <a:r>
              <a:rPr lang="en-US" dirty="0"/>
              <a:t>S0</a:t>
            </a:r>
            <a:endParaRPr lang="ru-RU" dirty="0"/>
          </a:p>
          <a:p>
            <a:pPr lvl="1"/>
            <a:r>
              <a:rPr lang="ru-RU" dirty="0"/>
              <a:t>Ничего нет, готовы принимать монеты, сдача не выдается</a:t>
            </a:r>
            <a:endParaRPr lang="en-US" dirty="0"/>
          </a:p>
          <a:p>
            <a:pPr lvl="1"/>
            <a:r>
              <a:rPr lang="ru-RU" dirty="0"/>
              <a:t>Если сработал датчик </a:t>
            </a:r>
            <a:r>
              <a:rPr lang="en-US" dirty="0"/>
              <a:t>RUB1</a:t>
            </a:r>
            <a:r>
              <a:rPr lang="ru-RU" dirty="0"/>
              <a:t>, перейти в </a:t>
            </a:r>
            <a:r>
              <a:rPr lang="en-US" dirty="0"/>
              <a:t>S1 (</a:t>
            </a:r>
            <a:r>
              <a:rPr lang="ru-RU" dirty="0"/>
              <a:t>«есть один рубль»)</a:t>
            </a:r>
          </a:p>
          <a:p>
            <a:pPr lvl="1"/>
            <a:r>
              <a:rPr lang="ru-RU" dirty="0"/>
              <a:t>Если сработал датчик </a:t>
            </a:r>
            <a:r>
              <a:rPr lang="en-US" dirty="0"/>
              <a:t>RUB</a:t>
            </a:r>
            <a:r>
              <a:rPr lang="ru-RU" dirty="0"/>
              <a:t>2, перейти в </a:t>
            </a:r>
            <a:r>
              <a:rPr lang="en-US" dirty="0"/>
              <a:t>S</a:t>
            </a:r>
            <a:r>
              <a:rPr lang="ru-RU" dirty="0"/>
              <a:t>2</a:t>
            </a:r>
            <a:r>
              <a:rPr lang="en-US" dirty="0"/>
              <a:t> (</a:t>
            </a:r>
            <a:r>
              <a:rPr lang="ru-RU" dirty="0"/>
              <a:t>«сумма достаточна, выдаем кофе»)</a:t>
            </a:r>
          </a:p>
          <a:p>
            <a:pPr lvl="1"/>
            <a:r>
              <a:rPr lang="ru-RU" dirty="0"/>
              <a:t>Из </a:t>
            </a:r>
            <a:r>
              <a:rPr lang="en-US" dirty="0"/>
              <a:t>S2</a:t>
            </a:r>
            <a:r>
              <a:rPr lang="ru-RU" dirty="0"/>
              <a:t> можно сразу возвращаться в </a:t>
            </a:r>
            <a:r>
              <a:rPr lang="en-US" dirty="0"/>
              <a:t>S0</a:t>
            </a:r>
            <a:r>
              <a:rPr lang="ru-RU" dirty="0"/>
              <a:t> – приняты деньги, выдан кофе (условия не требуется, переход безусловный)</a:t>
            </a:r>
          </a:p>
          <a:p>
            <a:pPr lvl="1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DDAAE1E-6685-4E88-95F8-34078F6595C7}"/>
              </a:ext>
            </a:extLst>
          </p:cNvPr>
          <p:cNvSpPr/>
          <p:nvPr/>
        </p:nvSpPr>
        <p:spPr>
          <a:xfrm>
            <a:off x="975632" y="2028825"/>
            <a:ext cx="865414" cy="8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8320DBA-6ADF-4A06-9CB2-C2396210D513}"/>
              </a:ext>
            </a:extLst>
          </p:cNvPr>
          <p:cNvSpPr/>
          <p:nvPr/>
        </p:nvSpPr>
        <p:spPr>
          <a:xfrm>
            <a:off x="3249386" y="2722789"/>
            <a:ext cx="865414" cy="8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7D0F499-AD76-4152-AA37-FD8DCA42B432}"/>
              </a:ext>
            </a:extLst>
          </p:cNvPr>
          <p:cNvSpPr/>
          <p:nvPr/>
        </p:nvSpPr>
        <p:spPr>
          <a:xfrm>
            <a:off x="1841046" y="4065815"/>
            <a:ext cx="865414" cy="8327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ru-RU" dirty="0"/>
          </a:p>
        </p:txBody>
      </p:sp>
      <p:cxnSp>
        <p:nvCxnSpPr>
          <p:cNvPr id="19" name="Соединитель: изогнутый 18">
            <a:extLst>
              <a:ext uri="{FF2B5EF4-FFF2-40B4-BE49-F238E27FC236}">
                <a16:creationId xmlns:a16="http://schemas.microsoft.com/office/drawing/2014/main" id="{C0FF90BE-297E-4F13-B474-DF480070C0A8}"/>
              </a:ext>
            </a:extLst>
          </p:cNvPr>
          <p:cNvCxnSpPr>
            <a:stCxn id="5" idx="6"/>
            <a:endCxn id="17" idx="1"/>
          </p:cNvCxnSpPr>
          <p:nvPr/>
        </p:nvCxnSpPr>
        <p:spPr>
          <a:xfrm>
            <a:off x="1841046" y="2445204"/>
            <a:ext cx="1535077" cy="399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id="{7E043199-512B-4460-9AF8-582EA9C94618}"/>
              </a:ext>
            </a:extLst>
          </p:cNvPr>
          <p:cNvCxnSpPr>
            <a:stCxn id="5" idx="4"/>
            <a:endCxn id="18" idx="1"/>
          </p:cNvCxnSpPr>
          <p:nvPr/>
        </p:nvCxnSpPr>
        <p:spPr>
          <a:xfrm rot="16200000" flipH="1">
            <a:off x="1024968" y="3244953"/>
            <a:ext cx="1326187" cy="559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BED8ED-FBCC-4754-B8E2-345E121F49FD}"/>
              </a:ext>
            </a:extLst>
          </p:cNvPr>
          <p:cNvSpPr txBox="1"/>
          <p:nvPr/>
        </p:nvSpPr>
        <p:spPr>
          <a:xfrm>
            <a:off x="2196289" y="2231828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RUB1 = 1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48A254-4D86-46D6-BD20-9B7B24E2918F}"/>
              </a:ext>
            </a:extLst>
          </p:cNvPr>
          <p:cNvSpPr txBox="1"/>
          <p:nvPr/>
        </p:nvSpPr>
        <p:spPr>
          <a:xfrm>
            <a:off x="1247191" y="3246766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RUB2 = 1</a:t>
            </a:r>
            <a:endParaRPr lang="ru-RU" dirty="0"/>
          </a:p>
        </p:txBody>
      </p:sp>
      <p:cxnSp>
        <p:nvCxnSpPr>
          <p:cNvPr id="25" name="Соединитель: изогнутый 24">
            <a:extLst>
              <a:ext uri="{FF2B5EF4-FFF2-40B4-BE49-F238E27FC236}">
                <a16:creationId xmlns:a16="http://schemas.microsoft.com/office/drawing/2014/main" id="{D967028E-CB75-4E02-9C16-C76A805AD8B9}"/>
              </a:ext>
            </a:extLst>
          </p:cNvPr>
          <p:cNvCxnSpPr>
            <a:stCxn id="18" idx="3"/>
            <a:endCxn id="5" idx="3"/>
          </p:cNvCxnSpPr>
          <p:nvPr/>
        </p:nvCxnSpPr>
        <p:spPr>
          <a:xfrm rot="5400000" flipH="1">
            <a:off x="516581" y="3325416"/>
            <a:ext cx="2036990" cy="865414"/>
          </a:xfrm>
          <a:prstGeom prst="curvedConnector3">
            <a:avLst>
              <a:gd name="adj1" fmla="val -17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BCAD29A4-C386-4D2A-81E5-A4A9E0EC9D57}"/>
              </a:ext>
            </a:extLst>
          </p:cNvPr>
          <p:cNvSpPr/>
          <p:nvPr/>
        </p:nvSpPr>
        <p:spPr>
          <a:xfrm>
            <a:off x="2508573" y="2103869"/>
            <a:ext cx="250762" cy="205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0758034-2168-4567-BFBC-4DB89D053046}"/>
              </a:ext>
            </a:extLst>
          </p:cNvPr>
          <p:cNvSpPr/>
          <p:nvPr/>
        </p:nvSpPr>
        <p:spPr>
          <a:xfrm>
            <a:off x="1616528" y="3055383"/>
            <a:ext cx="250762" cy="205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84DCD5D-68B1-471B-A2C4-8BC90E5663CB}"/>
              </a:ext>
            </a:extLst>
          </p:cNvPr>
          <p:cNvSpPr/>
          <p:nvPr/>
        </p:nvSpPr>
        <p:spPr>
          <a:xfrm>
            <a:off x="1767268" y="3050856"/>
            <a:ext cx="250762" cy="205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CAB7CC-3DAC-406D-8B73-F1FB8CBC0EBA}"/>
              </a:ext>
            </a:extLst>
          </p:cNvPr>
          <p:cNvSpPr txBox="1"/>
          <p:nvPr/>
        </p:nvSpPr>
        <p:spPr>
          <a:xfrm>
            <a:off x="1775732" y="4762687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 =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70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F9381-5E2D-4023-859B-0F1AE287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конечного автомата.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29D99-1799-40B5-9BF0-37F3B853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58" y="1825625"/>
            <a:ext cx="5606142" cy="4351338"/>
          </a:xfrm>
        </p:spPr>
        <p:txBody>
          <a:bodyPr>
            <a:normAutofit/>
          </a:bodyPr>
          <a:lstStyle/>
          <a:p>
            <a:r>
              <a:rPr lang="ru-RU" dirty="0"/>
              <a:t>Из состояния </a:t>
            </a:r>
            <a:r>
              <a:rPr lang="en-US" dirty="0"/>
              <a:t>S1</a:t>
            </a:r>
            <a:endParaRPr lang="ru-RU" dirty="0"/>
          </a:p>
          <a:p>
            <a:pPr lvl="1"/>
            <a:r>
              <a:rPr lang="ru-RU" dirty="0"/>
              <a:t>Если затребована сдача – через состояние </a:t>
            </a:r>
            <a:r>
              <a:rPr lang="en-US" dirty="0"/>
              <a:t>S3</a:t>
            </a:r>
            <a:r>
              <a:rPr lang="ru-RU" dirty="0"/>
              <a:t> выдаем сдачу и переходим в </a:t>
            </a:r>
            <a:r>
              <a:rPr lang="en-US" dirty="0"/>
              <a:t>S0</a:t>
            </a:r>
          </a:p>
          <a:p>
            <a:pPr lvl="1"/>
            <a:r>
              <a:rPr lang="ru-RU" dirty="0"/>
              <a:t>Если опущена еще монета в 1 рубль – можно выдать кофе</a:t>
            </a:r>
          </a:p>
          <a:p>
            <a:pPr lvl="1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DDAAE1E-6685-4E88-95F8-34078F6595C7}"/>
              </a:ext>
            </a:extLst>
          </p:cNvPr>
          <p:cNvSpPr/>
          <p:nvPr/>
        </p:nvSpPr>
        <p:spPr>
          <a:xfrm>
            <a:off x="975632" y="2028825"/>
            <a:ext cx="865414" cy="8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8320DBA-6ADF-4A06-9CB2-C2396210D513}"/>
              </a:ext>
            </a:extLst>
          </p:cNvPr>
          <p:cNvSpPr/>
          <p:nvPr/>
        </p:nvSpPr>
        <p:spPr>
          <a:xfrm>
            <a:off x="3249386" y="2722789"/>
            <a:ext cx="865414" cy="8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7D0F499-AD76-4152-AA37-FD8DCA42B432}"/>
              </a:ext>
            </a:extLst>
          </p:cNvPr>
          <p:cNvSpPr/>
          <p:nvPr/>
        </p:nvSpPr>
        <p:spPr>
          <a:xfrm>
            <a:off x="1841046" y="4065815"/>
            <a:ext cx="865414" cy="8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ru-RU" dirty="0"/>
          </a:p>
        </p:txBody>
      </p:sp>
      <p:cxnSp>
        <p:nvCxnSpPr>
          <p:cNvPr id="19" name="Соединитель: изогнутый 18">
            <a:extLst>
              <a:ext uri="{FF2B5EF4-FFF2-40B4-BE49-F238E27FC236}">
                <a16:creationId xmlns:a16="http://schemas.microsoft.com/office/drawing/2014/main" id="{C0FF90BE-297E-4F13-B474-DF480070C0A8}"/>
              </a:ext>
            </a:extLst>
          </p:cNvPr>
          <p:cNvCxnSpPr>
            <a:stCxn id="5" idx="6"/>
            <a:endCxn id="17" idx="1"/>
          </p:cNvCxnSpPr>
          <p:nvPr/>
        </p:nvCxnSpPr>
        <p:spPr>
          <a:xfrm>
            <a:off x="1841046" y="2445204"/>
            <a:ext cx="1535077" cy="399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id="{7E043199-512B-4460-9AF8-582EA9C94618}"/>
              </a:ext>
            </a:extLst>
          </p:cNvPr>
          <p:cNvCxnSpPr>
            <a:stCxn id="5" idx="4"/>
            <a:endCxn id="18" idx="1"/>
          </p:cNvCxnSpPr>
          <p:nvPr/>
        </p:nvCxnSpPr>
        <p:spPr>
          <a:xfrm rot="16200000" flipH="1">
            <a:off x="1024968" y="3244953"/>
            <a:ext cx="1326187" cy="559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BED8ED-FBCC-4754-B8E2-345E121F49FD}"/>
              </a:ext>
            </a:extLst>
          </p:cNvPr>
          <p:cNvSpPr txBox="1"/>
          <p:nvPr/>
        </p:nvSpPr>
        <p:spPr>
          <a:xfrm>
            <a:off x="2075769" y="2213010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RUB1 = 1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48A254-4D86-46D6-BD20-9B7B24E2918F}"/>
              </a:ext>
            </a:extLst>
          </p:cNvPr>
          <p:cNvSpPr txBox="1"/>
          <p:nvPr/>
        </p:nvSpPr>
        <p:spPr>
          <a:xfrm>
            <a:off x="1324896" y="3194888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RUB2 = 1</a:t>
            </a:r>
            <a:endParaRPr lang="ru-RU" dirty="0"/>
          </a:p>
        </p:txBody>
      </p:sp>
      <p:cxnSp>
        <p:nvCxnSpPr>
          <p:cNvPr id="25" name="Соединитель: изогнутый 24">
            <a:extLst>
              <a:ext uri="{FF2B5EF4-FFF2-40B4-BE49-F238E27FC236}">
                <a16:creationId xmlns:a16="http://schemas.microsoft.com/office/drawing/2014/main" id="{D967028E-CB75-4E02-9C16-C76A805AD8B9}"/>
              </a:ext>
            </a:extLst>
          </p:cNvPr>
          <p:cNvCxnSpPr>
            <a:stCxn id="18" idx="3"/>
            <a:endCxn id="5" idx="3"/>
          </p:cNvCxnSpPr>
          <p:nvPr/>
        </p:nvCxnSpPr>
        <p:spPr>
          <a:xfrm rot="5400000" flipH="1">
            <a:off x="516581" y="3325416"/>
            <a:ext cx="2036990" cy="865414"/>
          </a:xfrm>
          <a:prstGeom prst="curvedConnector3">
            <a:avLst>
              <a:gd name="adj1" fmla="val -17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44AA3D3-B22C-41BB-90C9-E6C37C783C35}"/>
              </a:ext>
            </a:extLst>
          </p:cNvPr>
          <p:cNvSpPr/>
          <p:nvPr/>
        </p:nvSpPr>
        <p:spPr>
          <a:xfrm>
            <a:off x="4527097" y="3782616"/>
            <a:ext cx="865414" cy="8327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ru-RU" dirty="0"/>
              <a:t>3</a:t>
            </a:r>
          </a:p>
        </p:txBody>
      </p:sp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5C5818B1-5169-443C-9403-3621F2D35389}"/>
              </a:ext>
            </a:extLst>
          </p:cNvPr>
          <p:cNvCxnSpPr>
            <a:cxnSpLocks/>
            <a:stCxn id="17" idx="5"/>
            <a:endCxn id="13" idx="2"/>
          </p:cNvCxnSpPr>
          <p:nvPr/>
        </p:nvCxnSpPr>
        <p:spPr>
          <a:xfrm rot="16200000" flipH="1">
            <a:off x="3874879" y="3546776"/>
            <a:ext cx="765403" cy="5390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: изогнутый 8">
            <a:extLst>
              <a:ext uri="{FF2B5EF4-FFF2-40B4-BE49-F238E27FC236}">
                <a16:creationId xmlns:a16="http://schemas.microsoft.com/office/drawing/2014/main" id="{F53B8782-8EEE-4916-B7CD-C05B34FFD412}"/>
              </a:ext>
            </a:extLst>
          </p:cNvPr>
          <p:cNvCxnSpPr>
            <a:stCxn id="13" idx="0"/>
            <a:endCxn id="5" idx="7"/>
          </p:cNvCxnSpPr>
          <p:nvPr/>
        </p:nvCxnSpPr>
        <p:spPr>
          <a:xfrm rot="16200000" flipV="1">
            <a:off x="2521139" y="1343950"/>
            <a:ext cx="1631837" cy="3245495"/>
          </a:xfrm>
          <a:prstGeom prst="curvedConnector3">
            <a:avLst>
              <a:gd name="adj1" fmla="val 12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23C8D5D-82AD-4F4B-9DD0-F11A4C15C845}"/>
              </a:ext>
            </a:extLst>
          </p:cNvPr>
          <p:cNvSpPr txBox="1"/>
          <p:nvPr/>
        </p:nvSpPr>
        <p:spPr>
          <a:xfrm>
            <a:off x="3731271" y="3558479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Ret = 1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DC2975-8DB1-4264-B35E-4C531C7A0C54}"/>
              </a:ext>
            </a:extLst>
          </p:cNvPr>
          <p:cNvSpPr txBox="1"/>
          <p:nvPr/>
        </p:nvSpPr>
        <p:spPr>
          <a:xfrm>
            <a:off x="4613013" y="4507193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Coin = 1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D2D9BC-7280-43D6-B596-92A211D85778}"/>
              </a:ext>
            </a:extLst>
          </p:cNvPr>
          <p:cNvSpPr txBox="1"/>
          <p:nvPr/>
        </p:nvSpPr>
        <p:spPr>
          <a:xfrm>
            <a:off x="1775732" y="4762687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 = 1</a:t>
            </a:r>
            <a:endParaRPr lang="ru-RU" dirty="0"/>
          </a:p>
        </p:txBody>
      </p:sp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E7635B49-6E66-4E9F-BFAF-D0B40A1C256A}"/>
              </a:ext>
            </a:extLst>
          </p:cNvPr>
          <p:cNvCxnSpPr>
            <a:stCxn id="17" idx="3"/>
            <a:endCxn id="18" idx="6"/>
          </p:cNvCxnSpPr>
          <p:nvPr/>
        </p:nvCxnSpPr>
        <p:spPr>
          <a:xfrm rot="5400000">
            <a:off x="2516991" y="3623062"/>
            <a:ext cx="1048602" cy="6696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50D32A-271E-4CC6-9F88-CC909708B542}"/>
              </a:ext>
            </a:extLst>
          </p:cNvPr>
          <p:cNvSpPr txBox="1"/>
          <p:nvPr/>
        </p:nvSpPr>
        <p:spPr>
          <a:xfrm>
            <a:off x="2527038" y="3669870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RUB1 = 1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1402EE4D-CEDF-4374-8F2B-BE81FE1308BC}"/>
              </a:ext>
            </a:extLst>
          </p:cNvPr>
          <p:cNvSpPr/>
          <p:nvPr/>
        </p:nvSpPr>
        <p:spPr>
          <a:xfrm>
            <a:off x="1742693" y="3053137"/>
            <a:ext cx="250762" cy="205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6FC30D0-3C65-4197-B26B-E8DD41841AA4}"/>
              </a:ext>
            </a:extLst>
          </p:cNvPr>
          <p:cNvSpPr/>
          <p:nvPr/>
        </p:nvSpPr>
        <p:spPr>
          <a:xfrm>
            <a:off x="1904718" y="3053137"/>
            <a:ext cx="250762" cy="205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1390A3C3-27D8-4D02-83F2-912CBD7631F1}"/>
              </a:ext>
            </a:extLst>
          </p:cNvPr>
          <p:cNvSpPr/>
          <p:nvPr/>
        </p:nvSpPr>
        <p:spPr>
          <a:xfrm>
            <a:off x="2523404" y="2079025"/>
            <a:ext cx="250762" cy="205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7243BF5B-1732-4D6E-9556-876031E5E8C7}"/>
              </a:ext>
            </a:extLst>
          </p:cNvPr>
          <p:cNvSpPr/>
          <p:nvPr/>
        </p:nvSpPr>
        <p:spPr>
          <a:xfrm>
            <a:off x="2860706" y="3524675"/>
            <a:ext cx="250762" cy="205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45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E8ADC18B-D105-49AB-9AF3-637205DC3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615" y="4545861"/>
            <a:ext cx="2307810" cy="183428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C3E6C-E43B-4C1D-9F73-B8AFEE86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конечного автомата.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D0509-F072-4582-849F-1F297BE29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7564" y="1825625"/>
            <a:ext cx="4716235" cy="4351338"/>
          </a:xfrm>
        </p:spPr>
        <p:txBody>
          <a:bodyPr/>
          <a:lstStyle/>
          <a:p>
            <a:r>
              <a:rPr lang="ru-RU" dirty="0"/>
              <a:t>Если опущена монета 2 рубля?</a:t>
            </a:r>
          </a:p>
          <a:p>
            <a:pPr lvl="1"/>
            <a:r>
              <a:rPr lang="ru-RU" dirty="0"/>
              <a:t>Нужно выдать и кофе и сдачу</a:t>
            </a:r>
          </a:p>
          <a:p>
            <a:pPr lvl="1"/>
            <a:r>
              <a:rPr lang="ru-RU" dirty="0"/>
              <a:t>Требуется состояние </a:t>
            </a:r>
            <a:r>
              <a:rPr lang="en-US" dirty="0"/>
              <a:t>S4</a:t>
            </a:r>
            <a:r>
              <a:rPr lang="ru-RU" dirty="0"/>
              <a:t>, потому что ни </a:t>
            </a:r>
            <a:r>
              <a:rPr lang="en-US" dirty="0"/>
              <a:t>S2</a:t>
            </a:r>
            <a:r>
              <a:rPr lang="ru-RU" dirty="0"/>
              <a:t>, ни </a:t>
            </a:r>
            <a:r>
              <a:rPr lang="en-US" dirty="0"/>
              <a:t>S3</a:t>
            </a:r>
            <a:r>
              <a:rPr lang="ru-RU" dirty="0"/>
              <a:t> не подходят</a:t>
            </a:r>
            <a:endParaRPr lang="en-US" dirty="0"/>
          </a:p>
          <a:p>
            <a:r>
              <a:rPr lang="ru-RU" dirty="0"/>
              <a:t>Можно проверить, что все варианты работы реализованы</a:t>
            </a:r>
          </a:p>
          <a:p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DBD5E7F-CEE1-4E30-96AB-47F79052AA12}"/>
              </a:ext>
            </a:extLst>
          </p:cNvPr>
          <p:cNvSpPr/>
          <p:nvPr/>
        </p:nvSpPr>
        <p:spPr>
          <a:xfrm>
            <a:off x="975632" y="2028825"/>
            <a:ext cx="865414" cy="8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7AD22A-2921-48D9-9B5B-460B3DBE4FF6}"/>
              </a:ext>
            </a:extLst>
          </p:cNvPr>
          <p:cNvSpPr/>
          <p:nvPr/>
        </p:nvSpPr>
        <p:spPr>
          <a:xfrm>
            <a:off x="3249386" y="2722789"/>
            <a:ext cx="865414" cy="8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24D230D-F5DE-498A-8BF2-F6413AE578CB}"/>
              </a:ext>
            </a:extLst>
          </p:cNvPr>
          <p:cNvSpPr/>
          <p:nvPr/>
        </p:nvSpPr>
        <p:spPr>
          <a:xfrm>
            <a:off x="1841046" y="4065815"/>
            <a:ext cx="865414" cy="8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ru-RU" dirty="0"/>
          </a:p>
        </p:txBody>
      </p:sp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id="{1A18FF50-9F61-4FD2-B921-F21DA90CEF7D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1841046" y="2445204"/>
            <a:ext cx="1535077" cy="399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875616CF-DDC2-437E-AF54-64FCB473A092}"/>
              </a:ext>
            </a:extLst>
          </p:cNvPr>
          <p:cNvCxnSpPr>
            <a:stCxn id="4" idx="4"/>
            <a:endCxn id="6" idx="1"/>
          </p:cNvCxnSpPr>
          <p:nvPr/>
        </p:nvCxnSpPr>
        <p:spPr>
          <a:xfrm rot="16200000" flipH="1">
            <a:off x="1024968" y="3244953"/>
            <a:ext cx="1326187" cy="559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70392D-A913-44F0-9550-E06FC1F0413C}"/>
              </a:ext>
            </a:extLst>
          </p:cNvPr>
          <p:cNvSpPr txBox="1"/>
          <p:nvPr/>
        </p:nvSpPr>
        <p:spPr>
          <a:xfrm>
            <a:off x="2073729" y="2210581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RUB1 = 1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AB3278-0781-4A89-B2B3-22BC9417E50B}"/>
              </a:ext>
            </a:extLst>
          </p:cNvPr>
          <p:cNvSpPr txBox="1"/>
          <p:nvPr/>
        </p:nvSpPr>
        <p:spPr>
          <a:xfrm>
            <a:off x="1194316" y="3184276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RUB2 = 1</a:t>
            </a:r>
            <a:endParaRPr lang="ru-RU" dirty="0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F8CAFD8B-A1D3-4382-ADCF-5038467CA2FE}"/>
              </a:ext>
            </a:extLst>
          </p:cNvPr>
          <p:cNvCxnSpPr>
            <a:stCxn id="6" idx="3"/>
            <a:endCxn id="4" idx="3"/>
          </p:cNvCxnSpPr>
          <p:nvPr/>
        </p:nvCxnSpPr>
        <p:spPr>
          <a:xfrm rot="5400000" flipH="1">
            <a:off x="516581" y="3325416"/>
            <a:ext cx="2036990" cy="865414"/>
          </a:xfrm>
          <a:prstGeom prst="curvedConnector3">
            <a:avLst>
              <a:gd name="adj1" fmla="val -17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9693DF8E-CB67-4877-A659-34BB9717F21D}"/>
              </a:ext>
            </a:extLst>
          </p:cNvPr>
          <p:cNvSpPr/>
          <p:nvPr/>
        </p:nvSpPr>
        <p:spPr>
          <a:xfrm>
            <a:off x="4527097" y="3782616"/>
            <a:ext cx="865414" cy="8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ru-RU" dirty="0"/>
              <a:t>3</a:t>
            </a:r>
          </a:p>
        </p:txBody>
      </p: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AB34E4AB-4561-4BE7-8A61-EE30198ABF08}"/>
              </a:ext>
            </a:extLst>
          </p:cNvPr>
          <p:cNvCxnSpPr>
            <a:cxnSpLocks/>
            <a:stCxn id="5" idx="5"/>
            <a:endCxn id="12" idx="2"/>
          </p:cNvCxnSpPr>
          <p:nvPr/>
        </p:nvCxnSpPr>
        <p:spPr>
          <a:xfrm rot="16200000" flipH="1">
            <a:off x="3874879" y="3546776"/>
            <a:ext cx="765403" cy="5390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B5CC0818-7672-4380-98DC-A5A9B3F2F42F}"/>
              </a:ext>
            </a:extLst>
          </p:cNvPr>
          <p:cNvCxnSpPr>
            <a:stCxn id="12" idx="0"/>
            <a:endCxn id="4" idx="7"/>
          </p:cNvCxnSpPr>
          <p:nvPr/>
        </p:nvCxnSpPr>
        <p:spPr>
          <a:xfrm rot="16200000" flipV="1">
            <a:off x="2521139" y="1343950"/>
            <a:ext cx="1631837" cy="3245495"/>
          </a:xfrm>
          <a:prstGeom prst="curvedConnector3">
            <a:avLst>
              <a:gd name="adj1" fmla="val 12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935FB7-BBDA-4255-8E1F-256AB1F148B1}"/>
              </a:ext>
            </a:extLst>
          </p:cNvPr>
          <p:cNvSpPr txBox="1"/>
          <p:nvPr/>
        </p:nvSpPr>
        <p:spPr>
          <a:xfrm>
            <a:off x="3765776" y="3524675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 = 1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62F39B-116A-4C5B-BB1F-98F20DE389B4}"/>
              </a:ext>
            </a:extLst>
          </p:cNvPr>
          <p:cNvSpPr txBox="1"/>
          <p:nvPr/>
        </p:nvSpPr>
        <p:spPr>
          <a:xfrm>
            <a:off x="4613013" y="4507193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Coin = 1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B96F36-6B0F-4CD2-8FE4-D80E258A3ADD}"/>
              </a:ext>
            </a:extLst>
          </p:cNvPr>
          <p:cNvSpPr txBox="1"/>
          <p:nvPr/>
        </p:nvSpPr>
        <p:spPr>
          <a:xfrm>
            <a:off x="1775732" y="4762687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 = 1</a:t>
            </a:r>
            <a:endParaRPr lang="ru-RU" dirty="0"/>
          </a:p>
        </p:txBody>
      </p: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6A78D992-A417-4AB9-B5B2-825DB47B0DED}"/>
              </a:ext>
            </a:extLst>
          </p:cNvPr>
          <p:cNvCxnSpPr>
            <a:stCxn id="5" idx="3"/>
            <a:endCxn id="6" idx="6"/>
          </p:cNvCxnSpPr>
          <p:nvPr/>
        </p:nvCxnSpPr>
        <p:spPr>
          <a:xfrm rot="5400000">
            <a:off x="2516991" y="3623062"/>
            <a:ext cx="1048602" cy="6696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9A7CBC-6072-43DC-9AA7-373D16432BF1}"/>
              </a:ext>
            </a:extLst>
          </p:cNvPr>
          <p:cNvSpPr txBox="1"/>
          <p:nvPr/>
        </p:nvSpPr>
        <p:spPr>
          <a:xfrm>
            <a:off x="2512558" y="3754601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RUB1 = 1</a:t>
            </a:r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DCDC68E-1DC9-41A8-973D-B2C2DE3DD629}"/>
              </a:ext>
            </a:extLst>
          </p:cNvPr>
          <p:cNvSpPr/>
          <p:nvPr/>
        </p:nvSpPr>
        <p:spPr>
          <a:xfrm>
            <a:off x="3482068" y="4947353"/>
            <a:ext cx="865414" cy="8327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ru-RU" dirty="0"/>
              <a:t>4</a:t>
            </a:r>
          </a:p>
        </p:txBody>
      </p: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4BF088B7-D243-4557-A65E-64315A59AF08}"/>
              </a:ext>
            </a:extLst>
          </p:cNvPr>
          <p:cNvCxnSpPr>
            <a:stCxn id="5" idx="4"/>
            <a:endCxn id="22" idx="0"/>
          </p:cNvCxnSpPr>
          <p:nvPr/>
        </p:nvCxnSpPr>
        <p:spPr>
          <a:xfrm rot="16200000" flipH="1">
            <a:off x="3102531" y="4135108"/>
            <a:ext cx="1391807" cy="2326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AEBF73-0ECB-468A-A870-62F03E257189}"/>
              </a:ext>
            </a:extLst>
          </p:cNvPr>
          <p:cNvSpPr txBox="1"/>
          <p:nvPr/>
        </p:nvSpPr>
        <p:spPr>
          <a:xfrm>
            <a:off x="3396440" y="5765214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 = 1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99F03D-4DE1-42E9-BE5B-5D8DFDCA5B00}"/>
              </a:ext>
            </a:extLst>
          </p:cNvPr>
          <p:cNvSpPr txBox="1"/>
          <p:nvPr/>
        </p:nvSpPr>
        <p:spPr>
          <a:xfrm>
            <a:off x="3396440" y="6015092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Coin = 1</a:t>
            </a:r>
            <a:endParaRPr lang="ru-RU" dirty="0"/>
          </a:p>
        </p:txBody>
      </p:sp>
      <p:cxnSp>
        <p:nvCxnSpPr>
          <p:cNvPr id="28" name="Соединитель: изогнутый 27">
            <a:extLst>
              <a:ext uri="{FF2B5EF4-FFF2-40B4-BE49-F238E27FC236}">
                <a16:creationId xmlns:a16="http://schemas.microsoft.com/office/drawing/2014/main" id="{2BD468D0-EF19-4191-8950-EF7DAC09C3CB}"/>
              </a:ext>
            </a:extLst>
          </p:cNvPr>
          <p:cNvCxnSpPr>
            <a:stCxn id="22" idx="3"/>
            <a:endCxn id="4" idx="2"/>
          </p:cNvCxnSpPr>
          <p:nvPr/>
        </p:nvCxnSpPr>
        <p:spPr>
          <a:xfrm rot="5400000" flipH="1">
            <a:off x="685743" y="2735094"/>
            <a:ext cx="3212952" cy="2633173"/>
          </a:xfrm>
          <a:prstGeom prst="curvedConnector4">
            <a:avLst>
              <a:gd name="adj1" fmla="val -10911"/>
              <a:gd name="adj2" fmla="val 108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9F41B7-D7CD-4E17-B9BE-6D36BB4B6786}"/>
              </a:ext>
            </a:extLst>
          </p:cNvPr>
          <p:cNvSpPr txBox="1"/>
          <p:nvPr/>
        </p:nvSpPr>
        <p:spPr>
          <a:xfrm>
            <a:off x="3249386" y="4493418"/>
            <a:ext cx="12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RUB</a:t>
            </a:r>
            <a:r>
              <a:rPr lang="ru-RU" b="1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 = 1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070231D6-4F2E-4B0F-A695-02F16483C806}"/>
              </a:ext>
            </a:extLst>
          </p:cNvPr>
          <p:cNvSpPr/>
          <p:nvPr/>
        </p:nvSpPr>
        <p:spPr>
          <a:xfrm>
            <a:off x="2455698" y="1988004"/>
            <a:ext cx="250762" cy="205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3D13407-F038-4AD6-A167-9EF76945BC3F}"/>
              </a:ext>
            </a:extLst>
          </p:cNvPr>
          <p:cNvSpPr/>
          <p:nvPr/>
        </p:nvSpPr>
        <p:spPr>
          <a:xfrm>
            <a:off x="2824651" y="3495384"/>
            <a:ext cx="250762" cy="205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95142837-ED61-44CB-BB8F-5F9BC5523D60}"/>
              </a:ext>
            </a:extLst>
          </p:cNvPr>
          <p:cNvSpPr/>
          <p:nvPr/>
        </p:nvSpPr>
        <p:spPr>
          <a:xfrm>
            <a:off x="1688061" y="3046171"/>
            <a:ext cx="250762" cy="205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C8FF1984-4D24-4D61-9888-348C0C889481}"/>
              </a:ext>
            </a:extLst>
          </p:cNvPr>
          <p:cNvSpPr/>
          <p:nvPr/>
        </p:nvSpPr>
        <p:spPr>
          <a:xfrm>
            <a:off x="1850086" y="3046171"/>
            <a:ext cx="250762" cy="205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633F5DF-4339-43A2-B1CC-EFD410AA28C1}"/>
              </a:ext>
            </a:extLst>
          </p:cNvPr>
          <p:cNvSpPr/>
          <p:nvPr/>
        </p:nvSpPr>
        <p:spPr>
          <a:xfrm>
            <a:off x="3871583" y="4305945"/>
            <a:ext cx="250762" cy="205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A725D87B-6DC3-445D-9A82-EC2B81F6F275}"/>
              </a:ext>
            </a:extLst>
          </p:cNvPr>
          <p:cNvSpPr/>
          <p:nvPr/>
        </p:nvSpPr>
        <p:spPr>
          <a:xfrm>
            <a:off x="4033608" y="4305945"/>
            <a:ext cx="250762" cy="205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5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6702D-4933-4864-8337-C2E0539E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Автоматы Мили и Мура.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9B039D-F44A-4698-B485-BAA67CF82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139" y="1825625"/>
            <a:ext cx="4687661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Автоматы Мили (</a:t>
            </a:r>
            <a:r>
              <a:rPr lang="en-US" dirty="0"/>
              <a:t>Mealy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Мура (</a:t>
            </a:r>
            <a:r>
              <a:rPr lang="en-US" dirty="0"/>
              <a:t>Moore)</a:t>
            </a:r>
            <a:r>
              <a:rPr lang="ru-RU" dirty="0"/>
              <a:t> отличаются тем, как формируются выходные сигналы</a:t>
            </a:r>
          </a:p>
          <a:p>
            <a:pPr lvl="1"/>
            <a:r>
              <a:rPr lang="ru-RU" dirty="0"/>
              <a:t>Мур – выход зависит только от состояния</a:t>
            </a:r>
          </a:p>
          <a:p>
            <a:pPr lvl="1"/>
            <a:r>
              <a:rPr lang="ru-RU" dirty="0"/>
              <a:t>Мили – выход зависит от состояния и от входов</a:t>
            </a:r>
          </a:p>
          <a:p>
            <a:r>
              <a:rPr lang="ru-RU" dirty="0"/>
              <a:t>Автомат Мили выглядит универсальным, но у него есть сквозная цепь, которая имеет большую задержку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9F13E0-6328-4D68-B1F0-411ACF0DC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1755275"/>
            <a:ext cx="5195334" cy="338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310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5053</TotalTime>
  <Words>2545</Words>
  <Application>Microsoft Office PowerPoint</Application>
  <PresentationFormat>Широкоэкранный</PresentationFormat>
  <Paragraphs>350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Схемотехника устройств компьютерных систем</vt:lpstr>
      <vt:lpstr>Презентация PowerPoint</vt:lpstr>
      <vt:lpstr>Понятие конечного автомата</vt:lpstr>
      <vt:lpstr>Пример конечного автомата.</vt:lpstr>
      <vt:lpstr>Пример конечного автомата.</vt:lpstr>
      <vt:lpstr>Пример конечного автомата.</vt:lpstr>
      <vt:lpstr>Пример конечного автомата.</vt:lpstr>
      <vt:lpstr>Пример конечного автомата.</vt:lpstr>
      <vt:lpstr>Автоматы Мили и Мура.</vt:lpstr>
      <vt:lpstr>Кодирование состояний конечного автомата.</vt:lpstr>
      <vt:lpstr>Кодирование состояний конечного автомата.</vt:lpstr>
      <vt:lpstr>Однопроцессное и трехпроцессное описание автомата.</vt:lpstr>
      <vt:lpstr>Однопроцессное описание КА</vt:lpstr>
      <vt:lpstr>Однопроцессный КА – начало описания</vt:lpstr>
      <vt:lpstr>Однопроцессный КА - продолжение</vt:lpstr>
      <vt:lpstr>Однопроцессный КА - продолжение</vt:lpstr>
      <vt:lpstr>Моделирование</vt:lpstr>
      <vt:lpstr>Моделирование</vt:lpstr>
      <vt:lpstr>Результаты моделирования КА</vt:lpstr>
      <vt:lpstr>Трехпроцессное описание конечного автомата</vt:lpstr>
      <vt:lpstr>Трехпроцессное описание конечного автомата</vt:lpstr>
      <vt:lpstr>Трехпроцессное описание конечного автомата</vt:lpstr>
      <vt:lpstr>Трехпроцессное описание конечного автомата</vt:lpstr>
      <vt:lpstr>Регистровые выходы</vt:lpstr>
      <vt:lpstr>Практические вопросы применения конечных автоматов.</vt:lpstr>
      <vt:lpstr>Практические вопросы применения конечных автоматов.</vt:lpstr>
      <vt:lpstr>Контроллер UART</vt:lpstr>
      <vt:lpstr>Что делать?...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Схемотехника устройств компьютерных систем</dc:title>
  <dc:creator>Ilya Tarasov</dc:creator>
  <cp:lastModifiedBy>Ilya Tarasov</cp:lastModifiedBy>
  <cp:revision>149</cp:revision>
  <dcterms:created xsi:type="dcterms:W3CDTF">2021-09-05T18:58:25Z</dcterms:created>
  <dcterms:modified xsi:type="dcterms:W3CDTF">2021-10-31T20:25:45Z</dcterms:modified>
</cp:coreProperties>
</file>