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7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86" r:id="rId14"/>
    <p:sldId id="266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FB944E-C9A2-4DE1-AEF2-D367B9CAFD8A}">
          <p14:sldIdLst>
            <p14:sldId id="258"/>
            <p14:sldId id="267"/>
            <p14:sldId id="278"/>
            <p14:sldId id="279"/>
            <p14:sldId id="280"/>
            <p14:sldId id="282"/>
            <p14:sldId id="283"/>
            <p14:sldId id="284"/>
            <p14:sldId id="285"/>
            <p14:sldId id="287"/>
            <p14:sldId id="288"/>
            <p14:sldId id="289"/>
            <p14:sldId id="286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07FC-CE3C-4ED5-821D-34A8CD9442D4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5F2C5-A064-4A13-8FF4-13608923D0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8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3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79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31" y="828767"/>
            <a:ext cx="10515600" cy="1000035"/>
          </a:xfrm>
        </p:spPr>
        <p:txBody>
          <a:bodyPr/>
          <a:lstStyle>
            <a:lvl1pPr algn="ctr">
              <a:defRPr>
                <a:solidFill>
                  <a:srgbClr val="008900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31" y="1828802"/>
            <a:ext cx="10515600" cy="439169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175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16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918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5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87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69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73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Data_structures" TargetMode="External"/><Relationship Id="rId7" Type="http://schemas.openxmlformats.org/officeDocument/2006/relationships/hyperlink" Target="https://bookzone.com.ua/books/35874-javascript-podrobnoe-rukovodstvo/" TargetMode="External"/><Relationship Id="rId2" Type="http://schemas.openxmlformats.org/officeDocument/2006/relationships/hyperlink" Target="https://learn.javascript.ru/variabl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www.yakaboo.ua/ua/javascript-dlja-ditej-veselij-vstup-do-programuvannja.html" TargetMode="External"/><Relationship Id="rId4" Type="http://schemas.openxmlformats.org/officeDocument/2006/relationships/hyperlink" Target="http://&#1103;&#1074;&#1072;&#1089;&#1082;&#1088;&#1080;&#1087;&#1090;.&#1091;&#1082;&#1088;/%D0%B7%D0%BC%D1%96%D0%BD%D0%BD%D1%9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45AA8325-AC13-4906-B781-1CC73978CACC}"/>
              </a:ext>
            </a:extLst>
          </p:cNvPr>
          <p:cNvSpPr txBox="1"/>
          <p:nvPr/>
        </p:nvSpPr>
        <p:spPr>
          <a:xfrm>
            <a:off x="5136802" y="3539191"/>
            <a:ext cx="19183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rPr lang="uk-UA" noProof="1">
                <a:latin typeface="Consolas" panose="020B0609020204030204" pitchFamily="49" charset="0"/>
              </a:rPr>
              <a:t>Заняття</a:t>
            </a:r>
            <a:r>
              <a:rPr dirty="0"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2E75B6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1</a:t>
            </a:r>
            <a:endParaRPr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кутник 5">
            <a:extLst>
              <a:ext uri="{FF2B5EF4-FFF2-40B4-BE49-F238E27FC236}">
                <a16:creationId xmlns:a16="http://schemas.microsoft.com/office/drawing/2014/main" id="{53CA9653-4FA0-47EC-9EDF-9F389569BCE7}"/>
              </a:ext>
            </a:extLst>
          </p:cNvPr>
          <p:cNvSpPr txBox="1"/>
          <p:nvPr/>
        </p:nvSpPr>
        <p:spPr>
          <a:xfrm>
            <a:off x="2499984" y="2228671"/>
            <a:ext cx="719203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uk-UA" dirty="0">
                <a:latin typeface="Bahnschrift SemiBold Condensed" panose="020B0502040204020203" pitchFamily="34" charset="0"/>
              </a:rPr>
              <a:t>Основи програмування</a:t>
            </a:r>
            <a:endParaRPr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9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249212" y="1151445"/>
            <a:ext cx="428172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alt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Зарезервовані ключові слова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4154984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async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await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break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case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catch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class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const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continue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debugger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default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delete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do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else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export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extends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finally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for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function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if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import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in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instanceof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new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return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super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switch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this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throw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try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typeof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var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void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while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with</a:t>
            </a:r>
          </a:p>
          <a:p>
            <a:r>
              <a:rPr lang="en-GB" altLang="en-US" sz="2000" b="1" noProof="1">
                <a:latin typeface="Comic Sans MS" panose="030F0702030302020204" pitchFamily="66" charset="0"/>
                <a:cs typeface="Arial" panose="020B0604020202020204" pitchFamily="34" charset="0"/>
              </a:rPr>
              <a:t>yield</a:t>
            </a:r>
          </a:p>
          <a:p>
            <a:endParaRPr lang="en-GB" altLang="en-US" sz="2000" b="1" noProof="1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endParaRPr lang="en-GB" altLang="en-US" sz="2000" b="1" noProof="1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7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249212" y="1151445"/>
            <a:ext cx="428172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Автоматична вставка крапки з комою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707886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endParaRPr lang="en-GB" altLang="en-US" sz="2000" b="1" noProof="1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endParaRPr lang="en-GB" altLang="en-US" sz="2000" b="1" noProof="1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D026D-168C-475A-869F-8C68B6B74B24}"/>
              </a:ext>
            </a:extLst>
          </p:cNvPr>
          <p:cNvSpPr txBox="1"/>
          <p:nvPr/>
        </p:nvSpPr>
        <p:spPr>
          <a:xfrm>
            <a:off x="660398" y="1982442"/>
            <a:ext cx="108705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Деякі інструкції </a:t>
            </a:r>
            <a:r>
              <a:rPr lang="en-US" dirty="0"/>
              <a:t>JavaScript </a:t>
            </a:r>
            <a:r>
              <a:rPr lang="uk-UA" dirty="0"/>
              <a:t>повинні завершуватись крапкою з комою, і тому підпадають під автоматичну вставку крапки з комою (</a:t>
            </a:r>
            <a:r>
              <a:rPr lang="en-US" dirty="0"/>
              <a:t>ASI, automatic semicolon insertion):</a:t>
            </a:r>
            <a:endParaRPr lang="uk-UA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Порожній оператор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let, const, </a:t>
            </a:r>
            <a:r>
              <a:rPr lang="uk-UA" dirty="0"/>
              <a:t>інструкція змінної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import, export, </a:t>
            </a:r>
            <a:r>
              <a:rPr lang="uk-UA" dirty="0"/>
              <a:t>оголошення модуля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Інструкція виразу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continue, break, throw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194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249212" y="1151445"/>
            <a:ext cx="428172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Автоматична вставка крапки з комою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707886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endParaRPr lang="en-GB" altLang="en-US" sz="2000" b="1" noProof="1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endParaRPr lang="en-GB" altLang="en-US" sz="2000" b="1" noProof="1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D026D-168C-475A-869F-8C68B6B74B24}"/>
              </a:ext>
            </a:extLst>
          </p:cNvPr>
          <p:cNvSpPr txBox="1"/>
          <p:nvPr/>
        </p:nvSpPr>
        <p:spPr>
          <a:xfrm>
            <a:off x="660398" y="1982442"/>
            <a:ext cx="108705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Специфікація</a:t>
            </a:r>
            <a:r>
              <a:rPr lang="ru-RU" dirty="0"/>
              <a:t> </a:t>
            </a:r>
            <a:r>
              <a:rPr lang="ru-RU" dirty="0" err="1"/>
              <a:t>ECMAScript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три правила вставки </a:t>
            </a:r>
            <a:r>
              <a:rPr lang="ru-RU" dirty="0" err="1"/>
              <a:t>крапки</a:t>
            </a:r>
            <a:r>
              <a:rPr lang="ru-RU" dirty="0"/>
              <a:t> з комою.</a:t>
            </a:r>
          </a:p>
          <a:p>
            <a:endParaRPr lang="ru-RU" dirty="0"/>
          </a:p>
          <a:p>
            <a:r>
              <a:rPr lang="ru-RU" dirty="0"/>
              <a:t>1. </a:t>
            </a:r>
            <a:r>
              <a:rPr lang="ru-RU" dirty="0" err="1"/>
              <a:t>Крапка</a:t>
            </a:r>
            <a:r>
              <a:rPr lang="ru-RU" dirty="0"/>
              <a:t> з комою </a:t>
            </a:r>
            <a:r>
              <a:rPr lang="ru-RU" dirty="0" err="1"/>
              <a:t>вставляється</a:t>
            </a:r>
            <a:r>
              <a:rPr lang="ru-RU" dirty="0"/>
              <a:t> перед, коли символ </a:t>
            </a:r>
            <a:r>
              <a:rPr lang="ru-RU" dirty="0" err="1"/>
              <a:t>розриву</a:t>
            </a:r>
            <a:r>
              <a:rPr lang="ru-RU" dirty="0"/>
              <a:t> рядка </a:t>
            </a:r>
            <a:r>
              <a:rPr lang="ru-RU" dirty="0" err="1"/>
              <a:t>чи</a:t>
            </a:r>
            <a:r>
              <a:rPr lang="ru-RU" dirty="0"/>
              <a:t> "}" </a:t>
            </a:r>
            <a:r>
              <a:rPr lang="ru-RU" dirty="0" err="1"/>
              <a:t>вважається</a:t>
            </a:r>
            <a:r>
              <a:rPr lang="ru-RU" dirty="0"/>
              <a:t> таким,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недозволений</a:t>
            </a:r>
            <a:r>
              <a:rPr lang="ru-RU" dirty="0"/>
              <a:t> за синтаксисом.</a:t>
            </a:r>
          </a:p>
          <a:p>
            <a:endParaRPr lang="ru-RU" dirty="0"/>
          </a:p>
          <a:p>
            <a:r>
              <a:rPr lang="uk-UA" dirty="0"/>
              <a:t>2. Крапка з комою вставляється в кінці, коли виявлено кінець вхідного набору токенів, але синтаксичний аналізатор неспроможний розібрати єдиний вхідний набір як завершену програму.</a:t>
            </a:r>
          </a:p>
          <a:p>
            <a:endParaRPr lang="uk-UA" dirty="0"/>
          </a:p>
          <a:p>
            <a:r>
              <a:rPr lang="ru-RU" dirty="0"/>
              <a:t>3. </a:t>
            </a:r>
            <a:r>
              <a:rPr lang="ru-RU" dirty="0" err="1"/>
              <a:t>Крапка</a:t>
            </a:r>
            <a:r>
              <a:rPr lang="ru-RU" dirty="0"/>
              <a:t> з комою </a:t>
            </a:r>
            <a:r>
              <a:rPr lang="ru-RU" dirty="0" err="1"/>
              <a:t>вставляється</a:t>
            </a:r>
            <a:r>
              <a:rPr lang="ru-RU" dirty="0"/>
              <a:t> в </a:t>
            </a:r>
            <a:r>
              <a:rPr lang="ru-RU" dirty="0" err="1"/>
              <a:t>кінці</a:t>
            </a:r>
            <a:r>
              <a:rPr lang="ru-RU" dirty="0"/>
              <a:t>, коли </a:t>
            </a:r>
            <a:r>
              <a:rPr lang="ru-RU" dirty="0" err="1"/>
              <a:t>інструкція</a:t>
            </a:r>
            <a:r>
              <a:rPr lang="ru-RU" dirty="0"/>
              <a:t> з </a:t>
            </a:r>
            <a:r>
              <a:rPr lang="ru-RU" dirty="0" err="1"/>
              <a:t>обмеженими</a:t>
            </a:r>
            <a:r>
              <a:rPr lang="ru-RU" dirty="0"/>
              <a:t> </a:t>
            </a:r>
            <a:r>
              <a:rPr lang="ru-RU" dirty="0" err="1"/>
              <a:t>граматичними</a:t>
            </a:r>
            <a:r>
              <a:rPr lang="ru-RU" dirty="0"/>
              <a:t> </a:t>
            </a:r>
            <a:r>
              <a:rPr lang="ru-RU" dirty="0" err="1"/>
              <a:t>застосуваннями</a:t>
            </a:r>
            <a:r>
              <a:rPr lang="ru-RU" dirty="0"/>
              <a:t> </a:t>
            </a:r>
            <a:r>
              <a:rPr lang="ru-RU" dirty="0" err="1"/>
              <a:t>супроводжується</a:t>
            </a:r>
            <a:r>
              <a:rPr lang="ru-RU" dirty="0"/>
              <a:t> символом </a:t>
            </a:r>
            <a:r>
              <a:rPr lang="ru-RU" dirty="0" err="1"/>
              <a:t>розриву</a:t>
            </a:r>
            <a:r>
              <a:rPr lang="ru-RU" dirty="0"/>
              <a:t> рядка.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467600" y="1151445"/>
            <a:ext cx="40633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Базові функції у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JavaScript?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1893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alert()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виводить повідомлення у модальному вікні.</a:t>
            </a:r>
            <a:endParaRPr lang="uk-UA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confirm()</a:t>
            </a: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виводить повідомлення у модальному вікні а також повертає логічне(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значення в залежності яку кнопку ми натиснули: </a:t>
            </a:r>
            <a:r>
              <a:rPr lang="uk-UA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r>
              <a:rPr lang="uk-U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(повертає 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uk-U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або </a:t>
            </a:r>
            <a:r>
              <a:rPr lang="uk-U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скасувати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повертає 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false)</a:t>
            </a:r>
            <a:r>
              <a:rPr lang="uk-U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prompt()</a:t>
            </a: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uk-U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виводить повідомлення у модальному вікні а також повертає </a:t>
            </a:r>
            <a:r>
              <a:rPr lang="uk-U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стрічку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uk-U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з даними якщо ви натиснули кнопку </a:t>
            </a:r>
            <a:r>
              <a:rPr lang="uk-UA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або повертає 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якщо натиснули </a:t>
            </a:r>
            <a:r>
              <a:rPr lang="uk-U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скасувати.</a:t>
            </a:r>
          </a:p>
        </p:txBody>
      </p:sp>
    </p:spTree>
    <p:extLst>
      <p:ext uri="{BB962C8B-B14F-4D97-AF65-F5344CB8AC3E}">
        <p14:creationId xmlns:p14="http://schemas.microsoft.com/office/powerpoint/2010/main" val="157890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0" y="1566624"/>
            <a:ext cx="7732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altLang="uk-UA" sz="4000" dirty="0">
                <a:latin typeface="Bahnschrift SemiBold Condensed" panose="020B0502040204020203" pitchFamily="34" charset="0"/>
                <a:sym typeface="Arial Narrow"/>
              </a:rPr>
              <a:t>Додаткові джерела інформації</a:t>
            </a:r>
            <a:r>
              <a:rPr lang="ru-RU" altLang="uk-UA" sz="4000" dirty="0">
                <a:latin typeface="Bahnschrift SemiBold Condensed" panose="020B0502040204020203" pitchFamily="34" charset="0"/>
                <a:sym typeface="Arial Narrow"/>
              </a:rPr>
              <a:t>:</a:t>
            </a:r>
            <a:endParaRPr lang="uk-UA" altLang="uk-UA" sz="4000" dirty="0">
              <a:latin typeface="Bahnschrift SemiBold Condensed" panose="020B0502040204020203" pitchFamily="34" charset="0"/>
              <a:sym typeface="Arial Narrow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6C91354C-57C6-48F7-BBEB-2ADD7D28ACB5}"/>
              </a:ext>
            </a:extLst>
          </p:cNvPr>
          <p:cNvSpPr/>
          <p:nvPr/>
        </p:nvSpPr>
        <p:spPr>
          <a:xfrm>
            <a:off x="763580" y="2496741"/>
            <a:ext cx="904716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Посилання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https://learn.javascript.ru/variables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https://developer.mozilla.org/ru/docs/Web/JavaScript/Data_structures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http://яваскрипт.укр/%D0%B7%D0%BC%D1%96%D0%BD%D0%BD%D1%96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/>
              <a:t>------------------------------------------------------------------------------------------</a:t>
            </a:r>
          </a:p>
          <a:p>
            <a:r>
              <a:rPr lang="uk-UA" dirty="0"/>
              <a:t> </a:t>
            </a:r>
          </a:p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Література</a:t>
            </a:r>
          </a:p>
          <a:p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Рекомендовані книги по JS:</a:t>
            </a:r>
          </a:p>
          <a:p>
            <a:pPr lvl="0"/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Нік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Морган 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«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JavaScript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для дітей. Веселий вступ до програмування»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Илья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Кантор 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«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Современный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учебник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JavaScript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»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Флэнаган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Дэвид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«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JavaScript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.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Подробное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руководство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»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1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4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cture 4">
            <a:extLst>
              <a:ext uri="{FF2B5EF4-FFF2-40B4-BE49-F238E27FC236}">
                <a16:creationId xmlns:a16="http://schemas.microsoft.com/office/drawing/2014/main" id="{3A760F9C-535D-4711-A5EA-DF6B9C9F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79" y="1491797"/>
            <a:ext cx="6038217" cy="387440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D92E7821-E72A-486C-95BD-326D1299B57F}"/>
              </a:ext>
            </a:extLst>
          </p:cNvPr>
          <p:cNvSpPr txBox="1"/>
          <p:nvPr/>
        </p:nvSpPr>
        <p:spPr>
          <a:xfrm>
            <a:off x="382904" y="2305614"/>
            <a:ext cx="5220607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buSzPct val="100000"/>
              <a:buAutoNum type="arabicPeriod"/>
              <a:defRPr sz="20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Bahnschrift SemiBold Condensed" panose="020B0502040204020203" pitchFamily="34" charset="0"/>
                <a:sym typeface="Arial Narrow"/>
              </a:rPr>
              <a:t>Що таке </a:t>
            </a:r>
            <a:r>
              <a:rPr lang="en-US" sz="2800" dirty="0">
                <a:latin typeface="Bahnschrift SemiBold Condensed" panose="020B0502040204020203" pitchFamily="34" charset="0"/>
                <a:sym typeface="Arial Narrow"/>
              </a:rPr>
              <a:t>JavaScript?</a:t>
            </a:r>
            <a:endParaRPr lang="uk-UA" sz="2800" dirty="0">
              <a:latin typeface="Bahnschrift SemiBold Condensed" panose="020B0502040204020203" pitchFamily="34" charset="0"/>
              <a:sym typeface="Arial Narrow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Bahnschrift SemiBold Condensed" panose="020B0502040204020203" pitchFamily="34" charset="0"/>
                <a:sym typeface="Arial Narrow"/>
              </a:rPr>
              <a:t>Підключення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Bahnschrift SemiBold Condensed" panose="020B0502040204020203" pitchFamily="34" charset="0"/>
                <a:sym typeface="Arial Narrow"/>
              </a:rPr>
              <a:t>Типи даних</a:t>
            </a:r>
            <a:endParaRPr lang="en-US" sz="2800" dirty="0">
              <a:latin typeface="Bahnschrift SemiBold Condensed" panose="020B0502040204020203" pitchFamily="34" charset="0"/>
              <a:sym typeface="Arial Narrow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Bahnschrift SemiBold Condensed" panose="020B0502040204020203" pitchFamily="34" charset="0"/>
                <a:sym typeface="Arial Narrow"/>
              </a:rPr>
              <a:t>Змінні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Bahnschrift SemiBold Condensed" panose="020B0502040204020203" pitchFamily="34" charset="0"/>
                <a:sym typeface="Arial Narrow"/>
              </a:rPr>
              <a:t>Загальний 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30095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10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Що таке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JavaScript?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JavaScript — </a:t>
            </a:r>
            <a:r>
              <a:rPr lang="uk" sz="1600" dirty="0">
                <a:solidFill>
                  <a:srgbClr val="333333"/>
                </a:solidFill>
                <a:latin typeface="Arial" panose="020B0604020202020204" pitchFamily="34" charset="0"/>
              </a:rPr>
              <a:t>це мова програмування, яка приносить інтерактивність до вашого веб-сайту (наприклад: ігри, реакція на натиски кнопок, введеня даних через форми, динамічна зміна стилів, анімація)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, </a:t>
            </a:r>
            <a:r>
              <a:rPr lang="uk" sz="1600" dirty="0">
                <a:solidFill>
                  <a:srgbClr val="333333"/>
                </a:solidFill>
                <a:latin typeface="Arial" panose="020B0604020202020204" pitchFamily="34" charset="0"/>
              </a:rPr>
              <a:t>яка, у застосуванні до 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HTML </a:t>
            </a:r>
            <a:r>
              <a:rPr lang="uk" sz="1600" dirty="0">
                <a:solidFill>
                  <a:srgbClr val="333333"/>
                </a:solidFill>
                <a:latin typeface="Arial" panose="020B0604020202020204" pitchFamily="34" charset="0"/>
              </a:rPr>
              <a:t>документу, може надати динамічну інтерактивність на веб-сайтах. Вона була винайдена Бренданом 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E</a:t>
            </a:r>
            <a:r>
              <a:rPr lang="uk" sz="1600" dirty="0">
                <a:solidFill>
                  <a:srgbClr val="333333"/>
                </a:solidFill>
                <a:latin typeface="Arial" panose="020B0604020202020204" pitchFamily="34" charset="0"/>
              </a:rPr>
              <a:t>йхом, співзасновником проекту 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Mozilla, the Mozilla Foundation, </a:t>
            </a:r>
            <a:r>
              <a:rPr lang="uk" sz="1600" dirty="0">
                <a:solidFill>
                  <a:srgbClr val="333333"/>
                </a:solidFill>
                <a:latin typeface="Arial" panose="020B0604020202020204" pitchFamily="34" charset="0"/>
              </a:rPr>
              <a:t>та 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Mozilla Corporation.</a:t>
            </a:r>
          </a:p>
          <a:p>
            <a:endParaRPr lang="en-US" sz="1600" dirty="0">
              <a:solidFill>
                <a:srgbClr val="333333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JavaScript </a:t>
            </a:r>
            <a:r>
              <a:rPr lang="uk" sz="1600" dirty="0">
                <a:solidFill>
                  <a:srgbClr val="333333"/>
                </a:solidFill>
                <a:latin typeface="Arial" panose="020B0604020202020204" pitchFamily="34" charset="0"/>
              </a:rPr>
              <a:t>має надзвичайно багато застосувань. Ви можете розпочати з малого: створити "каруселі", галереї зображень, динамічні макети сторінок, відповіді на натиски кнопок, тощо. Із досвідом, ви зможете створювати ігри, 2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D </a:t>
            </a:r>
            <a:r>
              <a:rPr lang="uk" sz="1600" dirty="0">
                <a:solidFill>
                  <a:srgbClr val="333333"/>
                </a:solidFill>
                <a:latin typeface="Arial" panose="020B0604020202020204" pitchFamily="34" charset="0"/>
              </a:rPr>
              <a:t>та 3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D </a:t>
            </a:r>
            <a:r>
              <a:rPr lang="uk" sz="1600" dirty="0">
                <a:solidFill>
                  <a:srgbClr val="333333"/>
                </a:solidFill>
                <a:latin typeface="Arial" panose="020B0604020202020204" pitchFamily="34" charset="0"/>
              </a:rPr>
              <a:t>графіку, складні застосунки з використанням баз даних та багато іншого!</a:t>
            </a:r>
            <a:endParaRPr lang="en-US" sz="1600" dirty="0">
              <a:solidFill>
                <a:srgbClr val="333333"/>
              </a:solidFill>
              <a:latin typeface="Comic Sans MS" panose="030F0902030302020204" pitchFamily="66" charset="0"/>
            </a:endParaRPr>
          </a:p>
          <a:p>
            <a:endParaRPr lang="en-US" sz="1600" dirty="0">
              <a:solidFill>
                <a:srgbClr val="333333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latin typeface="Comic Sans MS" panose="030F0902030302020204" pitchFamily="66" charset="0"/>
              </a:rPr>
              <a:t>JavaScript </a:t>
            </a:r>
            <a:r>
              <a:rPr lang="uk" sz="1600" dirty="0">
                <a:solidFill>
                  <a:srgbClr val="333333"/>
                </a:solidFill>
                <a:latin typeface="Arial" panose="020B0604020202020204" pitchFamily="34" charset="0"/>
              </a:rPr>
              <a:t>доволі компактна та гнучка мова. Розробники забезпечили велике розмаїття інструментів, що доповнюють основу мови</a:t>
            </a:r>
            <a:r>
              <a:rPr lang="uk" sz="1600" dirty="0"/>
              <a:t> </a:t>
            </a:r>
            <a:r>
              <a:rPr lang="en-US" sz="1600" dirty="0">
                <a:latin typeface="Comic Sans MS" panose="030F0902030302020204" pitchFamily="66" charset="0"/>
              </a:rPr>
              <a:t>JavaScript, </a:t>
            </a:r>
            <a:r>
              <a:rPr lang="uk" sz="1600" dirty="0">
                <a:solidFill>
                  <a:srgbClr val="333333"/>
                </a:solidFill>
                <a:latin typeface="Arial" panose="020B0604020202020204" pitchFamily="34" charset="0"/>
              </a:rPr>
              <a:t>які відкривають величезну кількість додаткового функціоналу з мінімальними зусиллями. </a:t>
            </a:r>
            <a:endParaRPr lang="en-US" sz="16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47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10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Що вміє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JavaScript?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JavaScript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це «безпечн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» мова програмування загального призначення. Він не надає низькорівневих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засобів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роботи з пам'яттю, процесором, так як спочатку був орієнтований на браузери, в яких це не потрібно.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Що ж стосується інших можливостей - вони залежать від оточення, в якому запущений 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JavaScript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У браузері 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JavaScript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вміє робити все, що відноситься до маніпуляції зі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сторінкою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взаємодії з відвідувачем і, в якійсь мірі, з сервером: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Створювати нові HTML-теги, видаляти існуючі, змінювати стилі елементів, ховати, показувати елементи і т.п.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Реагувати на дії відвідувача, обробляти кліки миші, переміщення курсора, натискання на клавіатуру і т.п.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Посилати запити на сервер і завантажувати дані без перезавантаження сторінки (ця технологія називається "AJAX").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Отримувати і встановлювати cookie, запитувати дані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ю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6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210551" y="1151445"/>
            <a:ext cx="33203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Що не вміє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JavaScript?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JavaScript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не може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читати / записувати довільні файли на жорсткий диск, копіювати їх або викликати програми. Він не має прямого доступу до операційної системи.</a:t>
            </a:r>
          </a:p>
          <a:p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solidFill>
                  <a:srgbClr val="333333"/>
                </a:solidFill>
                <a:latin typeface="Comic Sans MS" panose="030F0902030302020204" pitchFamily="66" charset="0"/>
              </a:rPr>
              <a:t>JavaScript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, що працює в одній вкладці, не може спілкуватися з іншими вкладками і вікнами, за винятком випадку, коли він сам відкрив це вікно або декілька вкладок з одного джерела (однаковий домен, порт, протокол).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З 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JavaScript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можна легко посилати запити на сервер, з якого прийшла сторінка. Запит на інший домен теж можливий, але менш зручний, т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ак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як</a:t>
            </a:r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 тут є обмеження безпеки.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4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Підключення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JavaScript?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843667" y="2438134"/>
            <a:ext cx="47778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Є 2 варіанти підключення і використання 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Javascript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Перший варіант: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вказати тег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і в середині писати 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javascript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код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C5DE22B-9BB1-4F87-B3A9-E5D80E654269}"/>
              </a:ext>
            </a:extLst>
          </p:cNvPr>
          <p:cNvSpPr/>
          <p:nvPr/>
        </p:nvSpPr>
        <p:spPr>
          <a:xfrm>
            <a:off x="570511" y="2438134"/>
            <a:ext cx="53064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&lt;html&gt;</a:t>
            </a:r>
          </a:p>
          <a:p>
            <a:r>
              <a:rPr lang="en-US" dirty="0">
                <a:latin typeface="Comic Sans MS" panose="030F0902030302020204" pitchFamily="66" charset="0"/>
              </a:rPr>
              <a:t>&lt;head&gt;</a:t>
            </a:r>
            <a:endParaRPr lang="uk-UA" dirty="0">
              <a:latin typeface="Comic Sans MS" panose="030F0902030302020204" pitchFamily="66" charset="0"/>
            </a:endParaRPr>
          </a:p>
          <a:p>
            <a:r>
              <a:rPr lang="uk-UA" dirty="0">
                <a:latin typeface="Comic Sans MS" panose="030F0902030302020204" pitchFamily="66" charset="0"/>
              </a:rPr>
              <a:t>  </a:t>
            </a:r>
            <a:r>
              <a:rPr lang="en-US" dirty="0">
                <a:latin typeface="Comic Sans MS" panose="030F0902030302020204" pitchFamily="66" charset="0"/>
              </a:rPr>
              <a:t>&lt;meta charset="UTF-8"&gt;</a:t>
            </a:r>
            <a:endParaRPr lang="uk-UA" dirty="0">
              <a:latin typeface="Comic Sans MS" panose="030F0902030302020204" pitchFamily="66" charset="0"/>
            </a:endParaRPr>
          </a:p>
          <a:p>
            <a:r>
              <a:rPr lang="uk-UA" dirty="0">
                <a:latin typeface="Comic Sans MS" panose="030F0902030302020204" pitchFamily="66" charset="0"/>
              </a:rPr>
              <a:t>   </a:t>
            </a:r>
            <a:r>
              <a:rPr lang="en-US" dirty="0">
                <a:latin typeface="Comic Sans MS" panose="030F0902030302020204" pitchFamily="66" charset="0"/>
              </a:rPr>
              <a:t>&lt;title&gt;Document&lt;/title&gt;</a:t>
            </a:r>
          </a:p>
          <a:p>
            <a:r>
              <a:rPr lang="en-US" dirty="0">
                <a:latin typeface="Comic Sans MS" panose="030F0902030302020204" pitchFamily="66" charset="0"/>
              </a:rPr>
              <a:t>&lt;/head&gt;</a:t>
            </a:r>
          </a:p>
          <a:p>
            <a:r>
              <a:rPr lang="en-US" dirty="0">
                <a:latin typeface="Comic Sans MS" panose="030F0902030302020204" pitchFamily="66" charset="0"/>
              </a:rPr>
              <a:t>&lt;body&gt;</a:t>
            </a:r>
          </a:p>
          <a:p>
            <a:r>
              <a:rPr lang="en-US" dirty="0">
                <a:latin typeface="Comic Sans MS" panose="030F0902030302020204" pitchFamily="66" charset="0"/>
              </a:rPr>
              <a:t>  &lt;script&gt;</a:t>
            </a:r>
            <a:endParaRPr lang="uk-UA" dirty="0">
              <a:latin typeface="Comic Sans MS" panose="030F0902030302020204" pitchFamily="66" charset="0"/>
            </a:endParaRPr>
          </a:p>
          <a:p>
            <a:r>
              <a:rPr lang="uk-UA" dirty="0">
                <a:latin typeface="Comic Sans MS" panose="030F0902030302020204" pitchFamily="66" charset="0"/>
              </a:rPr>
              <a:t>	Тут буде якийсь код</a:t>
            </a:r>
          </a:p>
          <a:p>
            <a:r>
              <a:rPr lang="uk-UA" dirty="0">
                <a:latin typeface="Comic Sans MS" panose="030F0902030302020204" pitchFamily="66" charset="0"/>
              </a:rPr>
              <a:t>  </a:t>
            </a:r>
            <a:r>
              <a:rPr lang="en-US" dirty="0">
                <a:latin typeface="Comic Sans MS" panose="030F0902030302020204" pitchFamily="66" charset="0"/>
              </a:rPr>
              <a:t>&lt;/script&gt;</a:t>
            </a:r>
          </a:p>
          <a:p>
            <a:r>
              <a:rPr lang="en-US" dirty="0">
                <a:latin typeface="Comic Sans MS" panose="030F0902030302020204" pitchFamily="66" charset="0"/>
              </a:rPr>
              <a:t>&lt;/body&gt;</a:t>
            </a:r>
          </a:p>
          <a:p>
            <a:r>
              <a:rPr lang="en-US" dirty="0">
                <a:latin typeface="Comic Sans MS" panose="030F0902030302020204" pitchFamily="66" charset="0"/>
              </a:rPr>
              <a:t>&lt;/html&gt;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246421" y="19861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0970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Підключення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JavaScript?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843667" y="2438134"/>
            <a:ext cx="47778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Другий варіант: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вказати тег 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script</a:t>
            </a:r>
            <a:endParaRPr lang="uk-UA" sz="1600" dirty="0">
              <a:solidFill>
                <a:srgbClr val="333333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створити зовнішній файл з роз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ш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иренням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підключити файл до тегу 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script</a:t>
            </a:r>
            <a:r>
              <a:rPr lang="uk-UA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атрибут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писати </a:t>
            </a:r>
            <a:r>
              <a:rPr lang="en-US" sz="1600" dirty="0">
                <a:solidFill>
                  <a:srgbClr val="333333"/>
                </a:solidFill>
                <a:latin typeface="Comic Sans MS" panose="030F0902030302020204" pitchFamily="66" charset="0"/>
              </a:rPr>
              <a:t>javascript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код в зовнішньому файлі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C5DE22B-9BB1-4F87-B3A9-E5D80E654269}"/>
              </a:ext>
            </a:extLst>
          </p:cNvPr>
          <p:cNvSpPr/>
          <p:nvPr/>
        </p:nvSpPr>
        <p:spPr>
          <a:xfrm>
            <a:off x="570511" y="2438134"/>
            <a:ext cx="53064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&lt;html&gt;</a:t>
            </a:r>
          </a:p>
          <a:p>
            <a:r>
              <a:rPr lang="en-US" dirty="0">
                <a:latin typeface="Comic Sans MS" panose="030F0902030302020204" pitchFamily="66" charset="0"/>
              </a:rPr>
              <a:t>&lt;head&gt;</a:t>
            </a:r>
            <a:endParaRPr lang="uk-UA" dirty="0">
              <a:latin typeface="Comic Sans MS" panose="030F0902030302020204" pitchFamily="66" charset="0"/>
            </a:endParaRPr>
          </a:p>
          <a:p>
            <a:r>
              <a:rPr lang="uk-UA" dirty="0">
                <a:latin typeface="Comic Sans MS" panose="030F0902030302020204" pitchFamily="66" charset="0"/>
              </a:rPr>
              <a:t>  </a:t>
            </a:r>
            <a:r>
              <a:rPr lang="en-US" dirty="0">
                <a:latin typeface="Comic Sans MS" panose="030F0902030302020204" pitchFamily="66" charset="0"/>
              </a:rPr>
              <a:t>&lt;meta charset="UTF-8"&gt;</a:t>
            </a:r>
            <a:endParaRPr lang="uk-UA" dirty="0">
              <a:latin typeface="Comic Sans MS" panose="030F0902030302020204" pitchFamily="66" charset="0"/>
            </a:endParaRPr>
          </a:p>
          <a:p>
            <a:r>
              <a:rPr lang="uk-UA" dirty="0">
                <a:latin typeface="Comic Sans MS" panose="030F0902030302020204" pitchFamily="66" charset="0"/>
              </a:rPr>
              <a:t>   </a:t>
            </a:r>
            <a:r>
              <a:rPr lang="en-US" dirty="0">
                <a:latin typeface="Comic Sans MS" panose="030F0902030302020204" pitchFamily="66" charset="0"/>
              </a:rPr>
              <a:t>&lt;title&gt;Document&lt;/title&gt;</a:t>
            </a:r>
          </a:p>
          <a:p>
            <a:r>
              <a:rPr lang="en-US" dirty="0">
                <a:latin typeface="Comic Sans MS" panose="030F0902030302020204" pitchFamily="66" charset="0"/>
              </a:rPr>
              <a:t>&lt;/head&gt;</a:t>
            </a:r>
          </a:p>
          <a:p>
            <a:r>
              <a:rPr lang="en-US" dirty="0">
                <a:latin typeface="Comic Sans MS" panose="030F0902030302020204" pitchFamily="66" charset="0"/>
              </a:rPr>
              <a:t>&lt;body&gt;</a:t>
            </a:r>
          </a:p>
          <a:p>
            <a:r>
              <a:rPr lang="en-US" dirty="0">
                <a:latin typeface="Comic Sans MS" panose="030F0902030302020204" pitchFamily="66" charset="0"/>
              </a:rPr>
              <a:t>  &lt;script</a:t>
            </a:r>
            <a:r>
              <a:rPr lang="uk-UA" dirty="0">
                <a:latin typeface="Comic Sans MS" panose="030F0902030302020204" pitchFamily="66" charset="0"/>
              </a:rPr>
              <a:t> </a:t>
            </a:r>
            <a:r>
              <a:rPr lang="en-US" dirty="0">
                <a:latin typeface="Comic Sans MS" panose="030F0902030302020204" pitchFamily="66" charset="0"/>
              </a:rPr>
              <a:t>src=“script.js”&gt;&lt;/script&gt;</a:t>
            </a:r>
          </a:p>
          <a:p>
            <a:r>
              <a:rPr lang="en-US" dirty="0">
                <a:latin typeface="Comic Sans MS" panose="030F0902030302020204" pitchFamily="66" charset="0"/>
              </a:rPr>
              <a:t>&lt;/body&gt;</a:t>
            </a:r>
          </a:p>
          <a:p>
            <a:r>
              <a:rPr lang="en-US" dirty="0">
                <a:latin typeface="Comic Sans MS" panose="030F0902030302020204" pitchFamily="66" charset="0"/>
              </a:rPr>
              <a:t>&lt;/html&gt;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246421" y="19861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5311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48600" y="1151445"/>
            <a:ext cx="36823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Типи даних у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JavaScript?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umber</a:t>
            </a: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 (</a:t>
            </a: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числовий</a:t>
            </a: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) 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визначається відсутністю лапок і використовується для чисел (не символів).</a:t>
            </a:r>
            <a:endParaRPr lang="en-US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string</a:t>
            </a: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 (стрічковий)</a:t>
            </a: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визначається подвійними або одинарними лапками й використовується для символьних даних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b</a:t>
            </a: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oolean</a:t>
            </a: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 (</a:t>
            </a: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логічний</a:t>
            </a: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) 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визначається відсутністю лапок і використовується для значень </a:t>
            </a: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true</a:t>
            </a: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, </a:t>
            </a: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false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undefined </a:t>
            </a: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(невизначений)</a:t>
            </a: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визначається коли в змінну не присвоїли ніякого значення.</a:t>
            </a:r>
            <a:endParaRPr lang="uk-UA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null (пустий) 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визначається відсутність даних.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symbol </a:t>
            </a: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(символьний)</a:t>
            </a: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визначається символьний тип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який може бути використаний як ідентифікатор для властивостей об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єкту</a:t>
            </a:r>
            <a:endParaRPr lang="uk-UA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object (об</a:t>
            </a: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uk-UA" altLang="en-US" sz="1600" b="1" dirty="0" err="1">
                <a:latin typeface="Comic Sans MS" panose="030F0702030302020204" pitchFamily="66" charset="0"/>
                <a:cs typeface="Arial" panose="020B0604020202020204" pitchFamily="34" charset="0"/>
              </a:rPr>
              <a:t>єкт</a:t>
            </a:r>
            <a:r>
              <a:rPr lang="uk-UA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програмний об'єкт (посилання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217847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48600" y="1151445"/>
            <a:ext cx="36823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     Змінні у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JavaScript?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24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Оголошення змінних: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var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let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omic Sans MS" panose="030F0702030302020204" pitchFamily="66" charset="0"/>
                <a:cs typeface="Arial" panose="020B0604020202020204" pitchFamily="34" charset="0"/>
              </a:rPr>
              <a:t>const</a:t>
            </a:r>
            <a:endParaRPr lang="uk-UA" altLang="en-US" sz="1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uk-UA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Назви змінних: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можна використовувати букви, підкреслення, символ долара, арабські цифри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назви змінних не можуть починатися із цифри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усі змінні </a:t>
            </a:r>
            <a:r>
              <a:rPr lang="uk-UA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регістрозалежні</a:t>
            </a:r>
            <a:endParaRPr lang="uk-UA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74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7F86A577-0D88-4692-A849-D90E5E5E444C}" vid="{86A5FD52-A2BB-4200-AD13-5F6A9A12F3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2983</TotalTime>
  <Words>1067</Words>
  <Application>Microsoft Office PowerPoint</Application>
  <PresentationFormat>Широкий екран</PresentationFormat>
  <Paragraphs>149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Bahnschrift SemiBold Condensed</vt:lpstr>
      <vt:lpstr>Calibri</vt:lpstr>
      <vt:lpstr>Calibri Light</vt:lpstr>
      <vt:lpstr>Comic Sans MS</vt:lpstr>
      <vt:lpstr>Consolas</vt:lpstr>
      <vt:lpstr>Тема1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</dc:title>
  <dc:creator>User</dc:creator>
  <cp:lastModifiedBy>Taras Kundyk</cp:lastModifiedBy>
  <cp:revision>230</cp:revision>
  <dcterms:created xsi:type="dcterms:W3CDTF">2017-09-06T16:48:50Z</dcterms:created>
  <dcterms:modified xsi:type="dcterms:W3CDTF">2020-07-02T08:09:46Z</dcterms:modified>
</cp:coreProperties>
</file>