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7" r:id="rId3"/>
    <p:sldId id="27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82" r:id="rId14"/>
    <p:sldId id="295" r:id="rId15"/>
    <p:sldId id="296" r:id="rId16"/>
    <p:sldId id="266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78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7"/>
            <p14:sldId id="282"/>
            <p14:sldId id="295"/>
            <p14:sldId id="29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Statements/if...else" TargetMode="External"/><Relationship Id="rId2" Type="http://schemas.openxmlformats.org/officeDocument/2006/relationships/hyperlink" Target="https://learn.javascript.ru/ifel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2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При порівнянні значень різних типів, використовується числове перетворення. Воно застосовується до верхньому значенню.</a:t>
            </a:r>
          </a:p>
          <a:p>
            <a:pPr algn="just"/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('2'&gt; 1);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true, порівнюється як 2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&gt; 1</a:t>
            </a:r>
          </a:p>
          <a:p>
            <a:pPr algn="just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('01' == 1);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true, порівнюється як 1 == 1</a:t>
            </a:r>
          </a:p>
          <a:p>
            <a:pPr algn="just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(false == 0);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true, false стає числом 0</a:t>
            </a:r>
          </a:p>
          <a:p>
            <a:pPr algn="just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(true == 1);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true, так як true стає числом 1.</a:t>
            </a:r>
          </a:p>
        </p:txBody>
      </p:sp>
    </p:spTree>
    <p:extLst>
      <p:ext uri="{BB962C8B-B14F-4D97-AF65-F5344CB8AC3E}">
        <p14:creationId xmlns:p14="http://schemas.microsoft.com/office/powerpoint/2010/main" val="27992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У звичайному операторі == є «проблема» - він не може відрізнити 0 від false: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(0 == false);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Та ж ситуація з пустим рядком: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“”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== false);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</a:t>
            </a:r>
          </a:p>
          <a:p>
            <a:endParaRPr lang="uk-UA" sz="16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Це природний наслідок того, що операнди різних типів перетворилися до числа. Порожній рядок, як і false, при перетворенні до числа дають 0. Що ж робити, якщо все ж потрібно відрізнити 0 від false? Для перевірки рівності без перетворення типів використовуються оператори суворого рівності </a:t>
            </a:r>
            <a:r>
              <a:rPr lang="uk-UA" sz="1600" noProof="1">
                <a:latin typeface="Comic Sans MS" panose="030F0702030302020204" pitchFamily="66" charset="0"/>
                <a:cs typeface="Arial" panose="020B0604020202020204" pitchFamily="34" charset="0"/>
              </a:rPr>
              <a:t>===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(потрійне одно) і </a:t>
            </a:r>
            <a:r>
              <a:rPr lang="uk-UA" sz="1600" noProof="1">
                <a:latin typeface="Comic Sans MS" panose="030F0702030302020204" pitchFamily="66" charset="0"/>
                <a:cs typeface="Arial" panose="020B0604020202020204" pitchFamily="34" charset="0"/>
              </a:rPr>
              <a:t>!==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Якщо тип різний, то вони завжди повертають false: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(0 === false);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false, тому що типи різні</a:t>
            </a:r>
          </a:p>
          <a:p>
            <a:endParaRPr lang="uk-UA" sz="16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Строге порівняння переважно застосовується, якщо ми хочемо бути впевнені, що «сюрпризів» не буде.</a:t>
            </a:r>
          </a:p>
        </p:txBody>
      </p:sp>
    </p:spTree>
    <p:extLst>
      <p:ext uri="{BB962C8B-B14F-4D97-AF65-F5344CB8AC3E}">
        <p14:creationId xmlns:p14="http://schemas.microsoft.com/office/powerpoint/2010/main" val="142430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49879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означає що може виконатися або одна умова правдива або інша.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 name = prompt(‘write your name’);</a:t>
            </a:r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If(name==‘Ivan’ || name==‘ivan’){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  do something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Тобто коли ми в функції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напишемо ім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я з маленької чи великої букви умова буде правдива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означає дві умови мають бути правдиві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 num = 3;</a:t>
            </a:r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If(num&gt;=1 &amp;&amp; num&lt;=10){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  do something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FBBA6A74-E1BA-45F3-AE62-3DAD87AA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9509"/>
              </p:ext>
            </p:extLst>
          </p:nvPr>
        </p:nvGraphicFramePr>
        <p:xfrm>
          <a:off x="6372225" y="2644775"/>
          <a:ext cx="55245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1261211856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98130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Оператор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Опис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83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Коротке  ‘АБО’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6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Коротке  ‘І’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Логічне заперечення</a:t>
                      </a:r>
                      <a:r>
                        <a:rPr lang="uk-UA" baseline="0" dirty="0"/>
                        <a:t> ‘НІ’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4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Рівність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9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Не рівність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1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3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Умовні конструкції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Умова повинна бути оточена дужками і, якщо, умова </a:t>
            </a:r>
            <a:r>
              <a:rPr lang="uk-UA" sz="1600" b="1" dirty="0"/>
              <a:t>вірна (</a:t>
            </a:r>
            <a:r>
              <a:rPr lang="en-US" sz="1600" b="1" dirty="0"/>
              <a:t>true) </a:t>
            </a:r>
            <a:r>
              <a:rPr lang="uk-UA" sz="1600" dirty="0"/>
              <a:t>буде виконана інструкція за умовою, інакше вона не буде виконана, а буде виконана наступна інструкція після умовної інструкції. </a:t>
            </a:r>
            <a:endParaRPr lang="ru-RU" sz="1600" dirty="0"/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2438134"/>
            <a:ext cx="5375059" cy="230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</a:p>
          <a:p>
            <a:pPr marL="4699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something…</a:t>
            </a:r>
            <a:endParaRPr lang="uk-UA" sz="18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Умовні конструкції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В даному варіанті якщо умова в </a:t>
            </a: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uk-UA" sz="1600" dirty="0"/>
              <a:t>не вірна, тоді буде виконуватися конструкція </a:t>
            </a:r>
            <a:r>
              <a:rPr lang="en-US" sz="1600" b="1" dirty="0"/>
              <a:t>else</a:t>
            </a:r>
            <a:r>
              <a:rPr lang="uk-UA" sz="1600" dirty="0"/>
              <a:t>, так як </a:t>
            </a:r>
            <a:r>
              <a:rPr lang="en-US" sz="1600" b="1" dirty="0"/>
              <a:t>else</a:t>
            </a:r>
            <a:r>
              <a:rPr lang="uk-UA" sz="1600" dirty="0"/>
              <a:t> означає у всіх інших випадках. </a:t>
            </a:r>
            <a:r>
              <a:rPr lang="en-US" sz="1600" b="1" dirty="0"/>
              <a:t>else</a:t>
            </a:r>
            <a:r>
              <a:rPr lang="en-US" sz="1600" dirty="0"/>
              <a:t> </a:t>
            </a:r>
            <a:r>
              <a:rPr lang="uk-UA" sz="1600" dirty="0"/>
              <a:t>не має умови</a:t>
            </a:r>
            <a:endParaRPr lang="ru-RU" sz="1600" dirty="0"/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2438133"/>
            <a:ext cx="5375059" cy="279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</a:p>
          <a:p>
            <a:pPr marL="4699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something…</a:t>
            </a:r>
            <a:endParaRPr lang="uk-UA" sz="18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 else…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6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Умовні конструкції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Умов може бути безліч</a:t>
            </a:r>
            <a:endParaRPr lang="ru-RU" sz="1600" b="1" dirty="0"/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809750"/>
            <a:ext cx="5375059" cy="443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</a:p>
          <a:p>
            <a:pPr marL="4699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something…</a:t>
            </a:r>
            <a:endParaRPr lang="uk-UA" sz="18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18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expression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 else…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18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expression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 else…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do</a:t>
            </a:r>
            <a:r>
              <a:rPr lang="uk-UA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something else…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https://learn.javascript.ru/ifelse</a:t>
            </a:r>
            <a:endParaRPr lang="en-US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</a:t>
            </a:r>
            <a:r>
              <a:rPr lang="en-US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</a:t>
            </a: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/docs/Web/JavaScript/Reference/Statements/if...else</a:t>
            </a:r>
            <a:endParaRPr lang="en-US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uk-UA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яваскрипт.укр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951945"/>
            <a:ext cx="522060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  <a:sym typeface="Arial Narrow"/>
              </a:rPr>
              <a:t>JS </a:t>
            </a: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оператори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Умови</a:t>
            </a: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є досить багато операторів, розпочнемо з математичних: </a:t>
            </a:r>
            <a:r>
              <a:rPr lang="uk-UA" sz="1600" dirty="0">
                <a:latin typeface="Comic Sans MS" panose="030F0702030302020204" pitchFamily="66" charset="0"/>
                <a:cs typeface="Arial" panose="020B0604020202020204" pitchFamily="34" charset="0"/>
              </a:rPr>
              <a:t>+, -, </a:t>
            </a:r>
            <a:r>
              <a:rPr 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/, *, %</a:t>
            </a:r>
            <a:endParaRPr lang="uk-UA" sz="16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- Додавання -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+ y)  -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Додавання двох чисел або склеювання двох рядків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- Віднімання –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– y) -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Віднімання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або видалення рядка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з рядка х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- Множення -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* y) -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Перемножування двох чисел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- Ділення -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/ y) -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ділення числа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на число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ділення з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остачею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цікавий тим, що, незважаючи на позначення, ніякого відношення до відсотків не має.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Його результат </a:t>
            </a:r>
            <a:r>
              <a:rPr lang="en-US" sz="1600" noProof="1">
                <a:latin typeface="Comic Sans MS" panose="030F0702030302020204" pitchFamily="66" charset="0"/>
                <a:cs typeface="Arial" panose="020B0604020202020204" pitchFamily="34" charset="0"/>
              </a:rPr>
              <a:t>a%b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це залишок від ділення </a:t>
            </a:r>
            <a:r>
              <a:rPr 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console.log(5%2);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1, залишок від ділення 5 на 2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console.log(8%3);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2, залишок від ділення 8 на 3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console.log(6%3);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0, залишок від ділення 6 на 3</a:t>
            </a:r>
          </a:p>
        </p:txBody>
      </p:sp>
    </p:spTree>
    <p:extLst>
      <p:ext uri="{BB962C8B-B14F-4D97-AF65-F5344CB8AC3E}">
        <p14:creationId xmlns:p14="http://schemas.microsoft.com/office/powerpoint/2010/main" val="76147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Однією з найбільш частих операцій в JavaScript, як і в багатьох інших мовах програмування, є збільшення або зменшення змінної на одиницю. Для цього існують навіть спеціальні оператори: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b="1" noProof="1">
                <a:latin typeface="Comic Sans MS" panose="030F0702030302020204" pitchFamily="66" charset="0"/>
                <a:cs typeface="Arial" panose="020B0604020202020204" pitchFamily="34" charset="0"/>
              </a:rPr>
              <a:t>Інкремент ++ збільшує на 1: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i = 2;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i++;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більш короткий запис для i = i + 1.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uk-UA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3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b="1" noProof="1">
                <a:latin typeface="Comic Sans MS" panose="030F0702030302020204" pitchFamily="66" charset="0"/>
                <a:cs typeface="Arial" panose="020B0604020202020204" pitchFamily="34" charset="0"/>
              </a:rPr>
              <a:t>Декремент -- зменшує на 1:</a:t>
            </a:r>
          </a:p>
          <a:p>
            <a:endParaRPr lang="uk-UA" sz="1600" noProof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uk-UA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= 2;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i--;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більш короткий запис для i = i - 1.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console.log(i);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27163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Викликати ці оператори можна не тільки після, але і перед змінної: 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i++ (називається «постфіксний форма»)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++i («префиксная форма»).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Обидві ці форми записи роблять одне і те ж: збільшують на 1.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Проте, між ними існує різниця. Вона видно тільки в тому випадку, коли ми хочемо не тільки збільшити / зменшити змінну, але і використовувати результат в тому ж вираженні.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i = 1; 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a = ++i; 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console.log(a);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4106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Часто потрібно застосувати оператор до змінної і зберегти результат в ній же, наприклад: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n = 2;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n = n + 5;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n = n * 2;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Цей запис можна вкоротити за допомогою суміщених операторів, ось так: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let n = 2;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n += 5;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тепер n = 7 (працює як n = n + 5)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n *= 2;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тепер n = 14 (працює як n = n * 2)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console.log(n);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14</a:t>
            </a:r>
          </a:p>
          <a:p>
            <a:endParaRPr lang="uk-UA" sz="16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Так можна зробити для операторів +, -, *, /,%</a:t>
            </a:r>
          </a:p>
        </p:txBody>
      </p:sp>
    </p:spTree>
    <p:extLst>
      <p:ext uri="{BB962C8B-B14F-4D97-AF65-F5344CB8AC3E}">
        <p14:creationId xmlns:p14="http://schemas.microsoft.com/office/powerpoint/2010/main" val="403598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60547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Багато операторів порівняння знайомі нам з математики: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Більше / менше: a&gt; b, a &lt;b.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Більше / менше або дорівнює: a&gt;= b, a &lt;=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Так само a == b. Для порівняння використовується два символу рівності "=". Один символ a = b означав би присвоювання.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"Не дорівнює". У математиці він пишеться як ≠, в JavaScript - знак рівності зі знаком оклику перед ним !=.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Існує всього два логічних значення: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Comic Sans MS" panose="030F0702030302020204" pitchFamily="66" charset="0"/>
                <a:cs typeface="Arial" panose="020B0604020202020204" pitchFamily="34" charset="0"/>
              </a:rPr>
              <a:t>true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- має сенс «так», «вірно», «істина».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noProof="1">
                <a:latin typeface="Comic Sans MS" panose="030F0702030302020204" pitchFamily="66" charset="0"/>
                <a:cs typeface="Arial" panose="020B0604020202020204" pitchFamily="34" charset="0"/>
              </a:rPr>
              <a:t>false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- означає «ні», «не так», «брехня».</a:t>
            </a: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E6175009-60E3-4AFA-933F-06D57AC5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30856"/>
              </p:ext>
            </p:extLst>
          </p:nvPr>
        </p:nvGraphicFramePr>
        <p:xfrm>
          <a:off x="6815610" y="2568575"/>
          <a:ext cx="471533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7665">
                  <a:extLst>
                    <a:ext uri="{9D8B030D-6E8A-4147-A177-3AD203B41FA5}">
                      <a16:colId xmlns:a16="http://schemas.microsoft.com/office/drawing/2014/main" val="1488761714"/>
                    </a:ext>
                  </a:extLst>
                </a:gridCol>
                <a:gridCol w="2357665">
                  <a:extLst>
                    <a:ext uri="{9D8B030D-6E8A-4147-A177-3AD203B41FA5}">
                      <a16:colId xmlns:a16="http://schemas.microsoft.com/office/drawing/2014/main" val="361505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Опис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uk-UA" dirty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Рівно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05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uk-UA" dirty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Не рівно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6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Більше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54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Менше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Більше рівне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0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Менше</a:t>
                      </a:r>
                      <a:r>
                        <a:rPr lang="uk-UA" baseline="0" dirty="0"/>
                        <a:t> рівне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05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&gt; 1);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true, вірно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(2 == 1);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// false, невірно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(2! = 1);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true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Логічні значення можна використовувати і безпосередньо, привласнювати змінним, працювати з ними як з будь-якими іншими: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a = true;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привласнювати явно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b = 3&gt;4;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або як результат порівняння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(b);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false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(a == b);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(true == false) невірно, виведе false</a:t>
            </a:r>
          </a:p>
        </p:txBody>
      </p:sp>
    </p:spTree>
    <p:extLst>
      <p:ext uri="{BB962C8B-B14F-4D97-AF65-F5344CB8AC3E}">
        <p14:creationId xmlns:p14="http://schemas.microsoft.com/office/powerpoint/2010/main" val="33036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Логічні оператори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Рядки порівнюються побуквенно:</a:t>
            </a: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console.log('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Б'&gt; 'А');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true</a:t>
            </a:r>
            <a:endParaRPr lang="uk" sz="16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fontAlgn="base"/>
            <a:endParaRPr lang="u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Якщо перша буква першого рядка більше - значить перший рядок більше, незалежно від інших символів:</a:t>
            </a: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console.log('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Банан'&gt; 'Анна’);</a:t>
            </a:r>
          </a:p>
          <a:p>
            <a:pPr fontAlgn="base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Якщо однакові - порівняння йде далі. Тут воно дійде до третьої літери:</a:t>
            </a: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console.log('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Вася'&gt; 'Ваня');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true,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тому що ‘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'&gt; 'н’</a:t>
            </a:r>
          </a:p>
          <a:p>
            <a:pPr fontAlgn="base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При цьому будь-яка буква більше відсутності літери:</a:t>
            </a:r>
          </a:p>
          <a:p>
            <a:pPr fontAlgn="base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console.log('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Привіт'&gt; 'Прив');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true,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так як 'е' більше ніж "нічого".</a:t>
            </a:r>
          </a:p>
        </p:txBody>
      </p:sp>
    </p:spTree>
    <p:extLst>
      <p:ext uri="{BB962C8B-B14F-4D97-AF65-F5344CB8AC3E}">
        <p14:creationId xmlns:p14="http://schemas.microsoft.com/office/powerpoint/2010/main" val="3855582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3018</TotalTime>
  <Words>1341</Words>
  <Application>Microsoft Office PowerPoint</Application>
  <PresentationFormat>Широкий екран</PresentationFormat>
  <Paragraphs>192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4" baseType="lpstr">
      <vt:lpstr>Arial</vt:lpstr>
      <vt:lpstr>Bahnschrift</vt:lpstr>
      <vt:lpstr>Bahnschrift SemiBold Condensed</vt:lpstr>
      <vt:lpstr>Calibri</vt:lpstr>
      <vt:lpstr>Calibri Light</vt:lpstr>
      <vt:lpstr>Comic Sans MS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249</cp:revision>
  <dcterms:created xsi:type="dcterms:W3CDTF">2017-09-06T16:48:50Z</dcterms:created>
  <dcterms:modified xsi:type="dcterms:W3CDTF">2020-07-02T09:23:38Z</dcterms:modified>
</cp:coreProperties>
</file>