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67" r:id="rId3"/>
    <p:sldId id="282" r:id="rId4"/>
    <p:sldId id="298" r:id="rId5"/>
    <p:sldId id="300" r:id="rId6"/>
    <p:sldId id="299" r:id="rId7"/>
    <p:sldId id="302" r:id="rId8"/>
    <p:sldId id="301" r:id="rId9"/>
    <p:sldId id="303" r:id="rId10"/>
    <p:sldId id="304" r:id="rId11"/>
    <p:sldId id="305" r:id="rId12"/>
    <p:sldId id="306" r:id="rId13"/>
    <p:sldId id="266" r:id="rId1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5FB944E-C9A2-4DE1-AEF2-D367B9CAFD8A}">
          <p14:sldIdLst>
            <p14:sldId id="258"/>
            <p14:sldId id="267"/>
            <p14:sldId id="282"/>
            <p14:sldId id="298"/>
            <p14:sldId id="300"/>
            <p14:sldId id="299"/>
            <p14:sldId id="302"/>
            <p14:sldId id="301"/>
            <p14:sldId id="303"/>
            <p14:sldId id="304"/>
            <p14:sldId id="305"/>
            <p14:sldId id="306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Средний стиль 3 -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C07FC-CE3C-4ED5-821D-34A8CD9442D4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5F2C5-A064-4A13-8FF4-13608923D0B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1845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876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035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799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031" y="828767"/>
            <a:ext cx="10515600" cy="1000035"/>
          </a:xfrm>
        </p:spPr>
        <p:txBody>
          <a:bodyPr/>
          <a:lstStyle>
            <a:lvl1pPr algn="ctr">
              <a:defRPr>
                <a:solidFill>
                  <a:srgbClr val="008900"/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031" y="1828802"/>
            <a:ext cx="10515600" cy="439169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3175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88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929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616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918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950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879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690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730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&#1103;&#1074;&#1072;&#1089;&#1082;&#1088;&#1080;&#1087;&#1090;.&#1091;&#1082;&#1088;/continue" TargetMode="External"/><Relationship Id="rId3" Type="http://schemas.openxmlformats.org/officeDocument/2006/relationships/hyperlink" Target="https://developer.mozilla.org/uk/docs/Web/JavaScript/Reference/Statements/do...while" TargetMode="External"/><Relationship Id="rId7" Type="http://schemas.openxmlformats.org/officeDocument/2006/relationships/hyperlink" Target="http://&#1103;&#1074;&#1072;&#1089;&#1082;&#1088;&#1080;&#1087;&#1090;.&#1091;&#1082;&#1088;/break" TargetMode="External"/><Relationship Id="rId2" Type="http://schemas.openxmlformats.org/officeDocument/2006/relationships/hyperlink" Target="https://learn.javascript.ru/while-for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&#1103;&#1074;&#1072;&#1089;&#1082;&#1088;&#1080;&#1087;&#1090;.&#1091;&#1082;&#1088;/do...while" TargetMode="External"/><Relationship Id="rId5" Type="http://schemas.openxmlformats.org/officeDocument/2006/relationships/hyperlink" Target="http://&#1103;&#1074;&#1072;&#1089;&#1082;&#1088;&#1080;&#1087;&#1090;.&#1091;&#1082;&#1088;/while" TargetMode="External"/><Relationship Id="rId4" Type="http://schemas.openxmlformats.org/officeDocument/2006/relationships/hyperlink" Target="https://developer.mozilla.org/uk/docs/Web/JavaScript/Reference/Statements/brea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45AA8325-AC13-4906-B781-1CC73978CACC}"/>
              </a:ext>
            </a:extLst>
          </p:cNvPr>
          <p:cNvSpPr txBox="1"/>
          <p:nvPr/>
        </p:nvSpPr>
        <p:spPr>
          <a:xfrm>
            <a:off x="5136802" y="3539191"/>
            <a:ext cx="19183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rPr lang="uk-UA" noProof="1">
                <a:latin typeface="Consolas" panose="020B0609020204030204" pitchFamily="49" charset="0"/>
              </a:rPr>
              <a:t>Заняття</a:t>
            </a:r>
            <a:r>
              <a:rPr dirty="0">
                <a:latin typeface="Consolas" panose="020B0609020204030204" pitchFamily="49" charset="0"/>
              </a:rPr>
              <a:t> </a:t>
            </a:r>
            <a:r>
              <a:rPr dirty="0">
                <a:solidFill>
                  <a:srgbClr val="2E75B6"/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4</a:t>
            </a:r>
            <a:endParaRPr dirty="0">
              <a:solidFill>
                <a:srgbClr val="2E75B6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рямокутник 5">
            <a:extLst>
              <a:ext uri="{FF2B5EF4-FFF2-40B4-BE49-F238E27FC236}">
                <a16:creationId xmlns:a16="http://schemas.microsoft.com/office/drawing/2014/main" id="{53CA9653-4FA0-47EC-9EDF-9F389569BCE7}"/>
              </a:ext>
            </a:extLst>
          </p:cNvPr>
          <p:cNvSpPr txBox="1"/>
          <p:nvPr/>
        </p:nvSpPr>
        <p:spPr>
          <a:xfrm>
            <a:off x="2499984" y="2228671"/>
            <a:ext cx="7192031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lang="uk-UA" dirty="0">
                <a:latin typeface="Bahnschrift SemiBold Condensed" panose="020B0502040204020203" pitchFamily="34" charset="0"/>
              </a:rPr>
              <a:t>Основи програмування</a:t>
            </a:r>
            <a:endParaRPr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996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7886700" y="1151445"/>
            <a:ext cx="364424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 algn="r">
              <a:buNone/>
            </a:pPr>
            <a:r>
              <a:rPr 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continue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98BEE38-E606-45E0-AFF3-CDC377AD2CEF}"/>
              </a:ext>
            </a:extLst>
          </p:cNvPr>
          <p:cNvSpPr/>
          <p:nvPr/>
        </p:nvSpPr>
        <p:spPr>
          <a:xfrm>
            <a:off x="6753119" y="1948072"/>
            <a:ext cx="4777822" cy="3607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sz="1400" noProof="1">
                <a:latin typeface="Arial" panose="020B0604020202020204" pitchFamily="34" charset="0"/>
                <a:cs typeface="Arial" panose="020B0604020202020204" pitchFamily="34" charset="0"/>
              </a:rPr>
              <a:t>На відміну від оператора </a:t>
            </a:r>
            <a:r>
              <a:rPr lang="en-US" sz="1400" b="1" noProof="1"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sz="1400" noProof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noProof="1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en-US" sz="1400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400" noProof="1">
                <a:latin typeface="Arial" panose="020B0604020202020204" pitchFamily="34" charset="0"/>
                <a:cs typeface="Arial" panose="020B0604020202020204" pitchFamily="34" charset="0"/>
              </a:rPr>
              <a:t>не перериває виконання циклу повністю,а замість цього:</a:t>
            </a:r>
          </a:p>
          <a:p>
            <a:pPr>
              <a:lnSpc>
                <a:spcPct val="150000"/>
              </a:lnSpc>
            </a:pPr>
            <a:endParaRPr lang="uk-UA" sz="14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1400" noProof="1">
                <a:latin typeface="Arial" panose="020B0604020202020204" pitchFamily="34" charset="0"/>
                <a:cs typeface="Arial" panose="020B0604020202020204" pitchFamily="34" charset="0"/>
              </a:rPr>
              <a:t>У циклі </a:t>
            </a:r>
            <a:r>
              <a:rPr lang="en-US" sz="1400" noProof="1"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lang="uk-UA" sz="1400" noProof="1">
                <a:latin typeface="Arial" panose="020B0604020202020204" pitchFamily="34" charset="0"/>
                <a:cs typeface="Arial" panose="020B0604020202020204" pitchFamily="34" charset="0"/>
              </a:rPr>
              <a:t>він повертається до умови.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1400" noProof="1">
                <a:latin typeface="Arial" panose="020B0604020202020204" pitchFamily="34" charset="0"/>
                <a:cs typeface="Arial" panose="020B0604020202020204" pitchFamily="34" charset="0"/>
              </a:rPr>
              <a:t>У циклі </a:t>
            </a:r>
            <a:r>
              <a:rPr lang="en-US" sz="1400" noProof="1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uk-UA" sz="1400" noProof="1">
                <a:latin typeface="Arial" panose="020B0604020202020204" pitchFamily="34" charset="0"/>
                <a:cs typeface="Arial" panose="020B0604020202020204" pitchFamily="34" charset="0"/>
              </a:rPr>
              <a:t>він переходить до оновлення виразу.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uk-UA" sz="14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uk-UA" sz="1400" noProof="1">
                <a:latin typeface="Arial" panose="020B0604020202020204" pitchFamily="34" charset="0"/>
                <a:cs typeface="Arial" panose="020B0604020202020204" pitchFamily="34" charset="0"/>
              </a:rPr>
              <a:t>Оператор </a:t>
            </a:r>
            <a:r>
              <a:rPr lang="en-US" sz="1400" b="1" noProof="1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en-US" sz="1400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400" noProof="1">
                <a:latin typeface="Arial" panose="020B0604020202020204" pitchFamily="34" charset="0"/>
                <a:cs typeface="Arial" panose="020B0604020202020204" pitchFamily="34" charset="0"/>
              </a:rPr>
              <a:t>може містити необов'язкову мітку, яка дозволяє програмі перестрибнути до наступної ітерації поміченого циклу замість поточного циклу. В цьому випадку оператор </a:t>
            </a:r>
            <a:r>
              <a:rPr lang="en-US" sz="1400" b="1" noProof="1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en-US" sz="1400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400" noProof="1">
                <a:latin typeface="Arial" panose="020B0604020202020204" pitchFamily="34" charset="0"/>
                <a:cs typeface="Arial" panose="020B0604020202020204" pitchFamily="34" charset="0"/>
              </a:rPr>
              <a:t>має бути розташований всередині цього поміченого циклу.</a:t>
            </a:r>
            <a:endParaRPr lang="ru-RU" sz="12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47315715-856C-41B2-A9FC-810125279181}"/>
              </a:ext>
            </a:extLst>
          </p:cNvPr>
          <p:cNvCxnSpPr/>
          <p:nvPr/>
        </p:nvCxnSpPr>
        <p:spPr>
          <a:xfrm>
            <a:off x="6096000" y="1948072"/>
            <a:ext cx="0" cy="3920824"/>
          </a:xfrm>
          <a:prstGeom prst="line">
            <a:avLst/>
          </a:prstGeom>
          <a:noFill/>
          <a:ln w="25400" cap="flat">
            <a:solidFill>
              <a:srgbClr val="003AA5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Содержимое 2">
            <a:extLst>
              <a:ext uri="{FF2B5EF4-FFF2-40B4-BE49-F238E27FC236}">
                <a16:creationId xmlns:a16="http://schemas.microsoft.com/office/drawing/2014/main" id="{B2F65563-57C5-4FE2-B3BA-4C490C7B3D2A}"/>
              </a:ext>
            </a:extLst>
          </p:cNvPr>
          <p:cNvSpPr txBox="1">
            <a:spLocks/>
          </p:cNvSpPr>
          <p:nvPr/>
        </p:nvSpPr>
        <p:spPr>
          <a:xfrm>
            <a:off x="570511" y="1948072"/>
            <a:ext cx="5087329" cy="4353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marL="228600" marR="0" indent="-50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698500" marR="0" indent="-889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183639" marR="0" indent="-1422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6637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209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5781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353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4925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39497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Приклад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while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&lt; 6) {</a:t>
            </a:r>
            <a:endParaRPr lang="uk-U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++;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if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== 3) {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continue;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console.log(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 hangingPunct="1">
              <a:lnSpc>
                <a:spcPct val="150000"/>
              </a:lnSpc>
              <a:buFont typeface="Arial"/>
              <a:buNone/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Цикл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містить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оператор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який виконається коли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=3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таким чинов в консоль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виведе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значення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1,2,4,5.</a:t>
            </a:r>
          </a:p>
        </p:txBody>
      </p:sp>
    </p:spTree>
    <p:extLst>
      <p:ext uri="{BB962C8B-B14F-4D97-AF65-F5344CB8AC3E}">
        <p14:creationId xmlns:p14="http://schemas.microsoft.com/office/powerpoint/2010/main" val="2264623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7886700" y="1151445"/>
            <a:ext cx="364424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 algn="r">
              <a:buNone/>
            </a:pPr>
            <a:r>
              <a:rPr lang="uk-UA" dirty="0">
                <a:solidFill>
                  <a:srgbClr val="003AA5"/>
                </a:solidFill>
                <a:latin typeface="Bahnschrift" panose="020B0502040204020203" pitchFamily="34" charset="0"/>
              </a:rPr>
              <a:t>Синтаксис </a:t>
            </a:r>
            <a:r>
              <a:rPr 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label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98BEE38-E606-45E0-AFF3-CDC377AD2CEF}"/>
              </a:ext>
            </a:extLst>
          </p:cNvPr>
          <p:cNvSpPr/>
          <p:nvPr/>
        </p:nvSpPr>
        <p:spPr>
          <a:xfrm>
            <a:off x="6753119" y="1948072"/>
            <a:ext cx="4777822" cy="2960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noProof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</a:p>
          <a:p>
            <a:pPr>
              <a:lnSpc>
                <a:spcPct val="150000"/>
              </a:lnSpc>
            </a:pPr>
            <a:r>
              <a:rPr lang="uk-UA" sz="1400" noProof="1">
                <a:latin typeface="Arial" panose="020B0604020202020204" pitchFamily="34" charset="0"/>
                <a:cs typeface="Arial" panose="020B0604020202020204" pitchFamily="34" charset="0"/>
              </a:rPr>
              <a:t>Будь-який ідентифікатор </a:t>
            </a:r>
            <a:r>
              <a:rPr lang="en-US" sz="1400" noProof="1">
                <a:latin typeface="Arial" panose="020B0604020202020204" pitchFamily="34" charset="0"/>
                <a:cs typeface="Arial" panose="020B0604020202020204" pitchFamily="34" charset="0"/>
              </a:rPr>
              <a:t>JavaScript, </a:t>
            </a:r>
            <a:r>
              <a:rPr lang="uk-UA" sz="1400" noProof="1">
                <a:latin typeface="Arial" panose="020B0604020202020204" pitchFamily="34" charset="0"/>
                <a:cs typeface="Arial" panose="020B0604020202020204" pitchFamily="34" charset="0"/>
              </a:rPr>
              <a:t>який не є зарезервованим словом.</a:t>
            </a:r>
          </a:p>
          <a:p>
            <a:pPr>
              <a:lnSpc>
                <a:spcPct val="150000"/>
              </a:lnSpc>
            </a:pPr>
            <a:endParaRPr lang="uk-UA" sz="14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noProof="1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</a:p>
          <a:p>
            <a:pPr>
              <a:lnSpc>
                <a:spcPct val="150000"/>
              </a:lnSpc>
            </a:pPr>
            <a:r>
              <a:rPr lang="uk-UA" sz="1400" noProof="1">
                <a:latin typeface="Arial" panose="020B0604020202020204" pitchFamily="34" charset="0"/>
                <a:cs typeface="Arial" panose="020B0604020202020204" pitchFamily="34" charset="0"/>
              </a:rPr>
              <a:t>Інструкція </a:t>
            </a:r>
            <a:r>
              <a:rPr lang="en-US" sz="1400" noProof="1">
                <a:latin typeface="Arial" panose="020B0604020202020204" pitchFamily="34" charset="0"/>
                <a:cs typeface="Arial" panose="020B0604020202020204" pitchFamily="34" charset="0"/>
              </a:rPr>
              <a:t>JavaScript. </a:t>
            </a:r>
            <a:r>
              <a:rPr lang="uk-UA" sz="1400" noProof="1">
                <a:latin typeface="Arial" panose="020B0604020202020204" pitchFamily="34" charset="0"/>
                <a:cs typeface="Arial" panose="020B0604020202020204" pitchFamily="34" charset="0"/>
              </a:rPr>
              <a:t>Оператор </a:t>
            </a:r>
            <a:r>
              <a:rPr lang="en-US" sz="1400" b="1" noProof="1"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sz="1400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400" noProof="1">
                <a:latin typeface="Arial" panose="020B0604020202020204" pitchFamily="34" charset="0"/>
                <a:cs typeface="Arial" panose="020B0604020202020204" pitchFamily="34" charset="0"/>
              </a:rPr>
              <a:t>може використовуватися з будь-якою поміченою конструкцією, а оператор </a:t>
            </a:r>
            <a:r>
              <a:rPr lang="en-US" sz="1400" b="1" noProof="1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en-US" sz="1400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400" noProof="1">
                <a:latin typeface="Arial" panose="020B0604020202020204" pitchFamily="34" charset="0"/>
                <a:cs typeface="Arial" panose="020B0604020202020204" pitchFamily="34" charset="0"/>
              </a:rPr>
              <a:t>може використовуватися з поміченими циклами.</a:t>
            </a:r>
            <a:endParaRPr lang="ru-RU" sz="12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47315715-856C-41B2-A9FC-810125279181}"/>
              </a:ext>
            </a:extLst>
          </p:cNvPr>
          <p:cNvCxnSpPr/>
          <p:nvPr/>
        </p:nvCxnSpPr>
        <p:spPr>
          <a:xfrm>
            <a:off x="6096000" y="1948072"/>
            <a:ext cx="0" cy="3920824"/>
          </a:xfrm>
          <a:prstGeom prst="line">
            <a:avLst/>
          </a:prstGeom>
          <a:noFill/>
          <a:ln w="25400" cap="flat">
            <a:solidFill>
              <a:srgbClr val="003AA5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Содержимое 2">
            <a:extLst>
              <a:ext uri="{FF2B5EF4-FFF2-40B4-BE49-F238E27FC236}">
                <a16:creationId xmlns:a16="http://schemas.microsoft.com/office/drawing/2014/main" id="{B2F65563-57C5-4FE2-B3BA-4C490C7B3D2A}"/>
              </a:ext>
            </a:extLst>
          </p:cNvPr>
          <p:cNvSpPr txBox="1">
            <a:spLocks/>
          </p:cNvSpPr>
          <p:nvPr/>
        </p:nvSpPr>
        <p:spPr>
          <a:xfrm>
            <a:off x="570511" y="1948072"/>
            <a:ext cx="5087329" cy="4353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marL="228600" marR="0" indent="-50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698500" marR="0" indent="-889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183639" marR="0" indent="-1422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6637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209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5781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353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4925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39497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hangingPunct="1">
              <a:buFont typeface="Arial"/>
              <a:buNone/>
            </a:pP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hangingPunct="1">
              <a:buFont typeface="Arial"/>
              <a:buNone/>
            </a:pP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hangingPunct="1">
              <a:buFont typeface="Arial"/>
              <a:buNone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	label :</a:t>
            </a:r>
          </a:p>
          <a:p>
            <a:pPr marL="0" indent="0" hangingPunct="1">
              <a:buFont typeface="Arial"/>
              <a:buNone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uk-UA" sz="4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131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7886700" y="1151445"/>
            <a:ext cx="364424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 algn="r">
              <a:buNone/>
            </a:pPr>
            <a:r>
              <a:rPr 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label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98BEE38-E606-45E0-AFF3-CDC377AD2CEF}"/>
              </a:ext>
            </a:extLst>
          </p:cNvPr>
          <p:cNvSpPr/>
          <p:nvPr/>
        </p:nvSpPr>
        <p:spPr>
          <a:xfrm>
            <a:off x="6753119" y="1948072"/>
            <a:ext cx="4777822" cy="3930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sz="1400" noProof="1">
                <a:latin typeface="Arial" panose="020B0604020202020204" pitchFamily="34" charset="0"/>
                <a:cs typeface="Arial" panose="020B0604020202020204" pitchFamily="34" charset="0"/>
              </a:rPr>
              <a:t>Ви можете використати мітку, щоб ідентифікувати цикл, а потім скористатись операторами </a:t>
            </a:r>
            <a:r>
              <a:rPr lang="en-US" sz="1400" b="1" noProof="1"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sz="1400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400" noProof="1">
                <a:latin typeface="Arial" panose="020B0604020202020204" pitchFamily="34" charset="0"/>
                <a:cs typeface="Arial" panose="020B0604020202020204" pitchFamily="34" charset="0"/>
              </a:rPr>
              <a:t>чи </a:t>
            </a:r>
            <a:r>
              <a:rPr lang="en-US" sz="1400" b="1" noProof="1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en-US" sz="1400" noProof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sz="1400" noProof="1">
                <a:latin typeface="Arial" panose="020B0604020202020204" pitchFamily="34" charset="0"/>
                <a:cs typeface="Arial" panose="020B0604020202020204" pitchFamily="34" charset="0"/>
              </a:rPr>
              <a:t>щоб вказати, що програма має перервати чи продовжити його виконання.</a:t>
            </a:r>
          </a:p>
          <a:p>
            <a:pPr>
              <a:lnSpc>
                <a:spcPct val="150000"/>
              </a:lnSpc>
            </a:pPr>
            <a:endParaRPr lang="uk-UA" sz="14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uk-UA" sz="1400" noProof="1">
                <a:latin typeface="Arial" panose="020B0604020202020204" pitchFamily="34" charset="0"/>
                <a:cs typeface="Arial" panose="020B0604020202020204" pitchFamily="34" charset="0"/>
              </a:rPr>
              <a:t>Зауважте, що у </a:t>
            </a:r>
            <a:r>
              <a:rPr lang="en-US" sz="1400" noProof="1">
                <a:latin typeface="Arial" panose="020B0604020202020204" pitchFamily="34" charset="0"/>
                <a:cs typeface="Arial" panose="020B0604020202020204" pitchFamily="34" charset="0"/>
              </a:rPr>
              <a:t>JavaScript </a:t>
            </a:r>
            <a:r>
              <a:rPr lang="uk-UA" sz="1400" noProof="1">
                <a:latin typeface="Arial" panose="020B0604020202020204" pitchFamily="34" charset="0"/>
                <a:cs typeface="Arial" panose="020B0604020202020204" pitchFamily="34" charset="0"/>
              </a:rPr>
              <a:t>немає оператора </a:t>
            </a:r>
            <a:r>
              <a:rPr lang="en-US" sz="1400" noProof="1">
                <a:latin typeface="Arial" panose="020B0604020202020204" pitchFamily="34" charset="0"/>
                <a:cs typeface="Arial" panose="020B0604020202020204" pitchFamily="34" charset="0"/>
              </a:rPr>
              <a:t>goto, </a:t>
            </a:r>
            <a:r>
              <a:rPr lang="uk-UA" sz="1400" noProof="1">
                <a:latin typeface="Arial" panose="020B0604020202020204" pitchFamily="34" charset="0"/>
                <a:cs typeface="Arial" panose="020B0604020202020204" pitchFamily="34" charset="0"/>
              </a:rPr>
              <a:t>ви можете використовувати мітки лише з </a:t>
            </a:r>
            <a:r>
              <a:rPr lang="en-US" sz="1400" b="1" noProof="1"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sz="1400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400" noProof="1">
                <a:latin typeface="Arial" panose="020B0604020202020204" pitchFamily="34" charset="0"/>
                <a:cs typeface="Arial" panose="020B0604020202020204" pitchFamily="34" charset="0"/>
              </a:rPr>
              <a:t>або </a:t>
            </a:r>
            <a:r>
              <a:rPr lang="en-US" sz="1400" b="1" noProof="1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en-US" sz="1400" noProof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4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uk-UA" sz="1400" noProof="1">
                <a:latin typeface="Arial" panose="020B0604020202020204" pitchFamily="34" charset="0"/>
                <a:cs typeface="Arial" panose="020B0604020202020204" pitchFamily="34" charset="0"/>
              </a:rPr>
              <a:t>У строгому режимі не можна використовувати "</a:t>
            </a:r>
            <a:r>
              <a:rPr lang="en-US" sz="1400" noProof="1">
                <a:latin typeface="Arial" panose="020B0604020202020204" pitchFamily="34" charset="0"/>
                <a:cs typeface="Arial" panose="020B0604020202020204" pitchFamily="34" charset="0"/>
              </a:rPr>
              <a:t>let" </a:t>
            </a:r>
            <a:r>
              <a:rPr lang="uk-UA" sz="1400" noProof="1">
                <a:latin typeface="Arial" panose="020B0604020202020204" pitchFamily="34" charset="0"/>
                <a:cs typeface="Arial" panose="020B0604020202020204" pitchFamily="34" charset="0"/>
              </a:rPr>
              <a:t>в якості імені мітки. Це спричинить викидання </a:t>
            </a:r>
            <a:r>
              <a:rPr lang="en-US" sz="1400" noProof="1">
                <a:latin typeface="Arial" panose="020B0604020202020204" pitchFamily="34" charset="0"/>
                <a:cs typeface="Arial" panose="020B0604020202020204" pitchFamily="34" charset="0"/>
              </a:rPr>
              <a:t>SyntaxError (let </a:t>
            </a:r>
            <a:r>
              <a:rPr lang="uk-UA" sz="1400" noProof="1">
                <a:latin typeface="Arial" panose="020B0604020202020204" pitchFamily="34" charset="0"/>
                <a:cs typeface="Arial" panose="020B0604020202020204" pitchFamily="34" charset="0"/>
              </a:rPr>
              <a:t>є зарезервованим ідентифікатором).</a:t>
            </a:r>
            <a:endParaRPr lang="ru-RU" sz="12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47315715-856C-41B2-A9FC-810125279181}"/>
              </a:ext>
            </a:extLst>
          </p:cNvPr>
          <p:cNvCxnSpPr/>
          <p:nvPr/>
        </p:nvCxnSpPr>
        <p:spPr>
          <a:xfrm>
            <a:off x="6096000" y="1948072"/>
            <a:ext cx="0" cy="3920824"/>
          </a:xfrm>
          <a:prstGeom prst="line">
            <a:avLst/>
          </a:prstGeom>
          <a:noFill/>
          <a:ln w="25400" cap="flat">
            <a:solidFill>
              <a:srgbClr val="003AA5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Содержимое 2">
            <a:extLst>
              <a:ext uri="{FF2B5EF4-FFF2-40B4-BE49-F238E27FC236}">
                <a16:creationId xmlns:a16="http://schemas.microsoft.com/office/drawing/2014/main" id="{B2F65563-57C5-4FE2-B3BA-4C490C7B3D2A}"/>
              </a:ext>
            </a:extLst>
          </p:cNvPr>
          <p:cNvSpPr txBox="1">
            <a:spLocks/>
          </p:cNvSpPr>
          <p:nvPr/>
        </p:nvSpPr>
        <p:spPr>
          <a:xfrm>
            <a:off x="570511" y="1948072"/>
            <a:ext cx="5087329" cy="4353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 fontScale="92500" lnSpcReduction="20000"/>
          </a:bodyPr>
          <a:lstStyle>
            <a:lvl1pPr marL="228600" marR="0" indent="-50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698500" marR="0" indent="-889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183639" marR="0" indent="-1422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6637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209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5781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353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4925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39497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Тільки за допомогою 'мітки' ми можемо вийти з двох циклів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let res = '';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exit: {</a:t>
            </a:r>
          </a:p>
          <a:p>
            <a:pPr marL="469900" lvl="1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while (true) {</a:t>
            </a:r>
          </a:p>
          <a:p>
            <a:pPr marL="469900" lvl="1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while (true) {</a:t>
            </a:r>
          </a:p>
          <a:p>
            <a:pPr marL="469900" lvl="1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let a = prompt('write text');</a:t>
            </a:r>
          </a:p>
          <a:p>
            <a:pPr marL="469900" lvl="1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if (a == 100) {</a:t>
            </a:r>
          </a:p>
          <a:p>
            <a:pPr marL="469900" lvl="1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	break exit;</a:t>
            </a:r>
          </a:p>
          <a:p>
            <a:pPr marL="469900" lvl="1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pPr marL="469900" lvl="1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res += a + " ";</a:t>
            </a:r>
          </a:p>
          <a:p>
            <a:pPr marL="469900" lvl="1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469900" lvl="1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console.log(res);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149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122DD53-3586-4DBB-A058-F23B87A456C8}"/>
              </a:ext>
            </a:extLst>
          </p:cNvPr>
          <p:cNvSpPr/>
          <p:nvPr/>
        </p:nvSpPr>
        <p:spPr>
          <a:xfrm>
            <a:off x="763580" y="1566624"/>
            <a:ext cx="77327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uk-UA" altLang="uk-UA" sz="4000" dirty="0">
                <a:latin typeface="Bahnschrift SemiBold Condensed" panose="020B0502040204020203" pitchFamily="34" charset="0"/>
                <a:sym typeface="Arial Narrow"/>
              </a:rPr>
              <a:t>Додаткові джерела інформації</a:t>
            </a:r>
            <a:r>
              <a:rPr lang="ru-RU" altLang="uk-UA" sz="4000" dirty="0">
                <a:latin typeface="Bahnschrift SemiBold Condensed" panose="020B0502040204020203" pitchFamily="34" charset="0"/>
                <a:sym typeface="Arial Narrow"/>
              </a:rPr>
              <a:t>:</a:t>
            </a:r>
            <a:endParaRPr lang="uk-UA" altLang="uk-UA" sz="4000" dirty="0">
              <a:latin typeface="Bahnschrift SemiBold Condensed" panose="020B0502040204020203" pitchFamily="34" charset="0"/>
              <a:sym typeface="Arial Narrow"/>
            </a:endParaRP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6C91354C-57C6-48F7-BBEB-2ADD7D28ACB5}"/>
              </a:ext>
            </a:extLst>
          </p:cNvPr>
          <p:cNvSpPr/>
          <p:nvPr/>
        </p:nvSpPr>
        <p:spPr>
          <a:xfrm>
            <a:off x="763580" y="2496741"/>
            <a:ext cx="9047169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latin typeface="Arial" panose="020B0604020202020204" pitchFamily="34" charset="0"/>
                <a:cs typeface="Arial" panose="020B0604020202020204" pitchFamily="34" charset="0"/>
              </a:rPr>
              <a:t>Посилання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https://learn.javascript.ru/while-for</a:t>
            </a:r>
            <a:r>
              <a:rPr lang="uk-UA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uk-UA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https://developer.mozilla.org/uk/docs/Web/JavaScript/Reference/Statements/while</a:t>
            </a:r>
          </a:p>
          <a:p>
            <a:pPr>
              <a:spcAft>
                <a:spcPts val="0"/>
              </a:spcAft>
            </a:pPr>
            <a:r>
              <a:rPr lang="uk-UA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https://developer.mozilla.org/uk/docs/Web/JavaScript/Reference/Statements/do...while</a:t>
            </a:r>
            <a:endParaRPr lang="uk-UA" sz="1600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uk-UA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https://developer.mozilla.org/uk/docs/Web/JavaScript/Reference/Statements/break</a:t>
            </a:r>
            <a:endParaRPr lang="uk-UA" sz="1600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uk-UA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https://developer.mozilla.org/uk/docs/Web/JavaScript/Reference/Statements/continue</a:t>
            </a:r>
          </a:p>
          <a:p>
            <a:pPr>
              <a:spcAft>
                <a:spcPts val="0"/>
              </a:spcAft>
            </a:pPr>
            <a:r>
              <a:rPr lang="uk-UA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https://developer.mozilla.org/uk/docs/Web/JavaScript/Reference/Statements/block</a:t>
            </a:r>
          </a:p>
          <a:p>
            <a:pPr>
              <a:spcAft>
                <a:spcPts val="0"/>
              </a:spcAft>
            </a:pPr>
            <a:r>
              <a:rPr lang="uk-UA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http://яваскрипт.укр/while</a:t>
            </a:r>
            <a:endParaRPr lang="uk-UA" sz="1600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uk-UA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http://яваскрипт.укр/do...while</a:t>
            </a:r>
            <a:r>
              <a:rPr lang="uk-UA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uk-UA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http://яваскрипт.укр/break</a:t>
            </a:r>
            <a:endParaRPr lang="uk-UA" sz="1600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uk-UA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http://яваскрипт.укр/continue</a:t>
            </a:r>
            <a:endParaRPr lang="uk-UA" sz="1600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uk-UA" sz="1600" u="sng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64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icture 4">
            <a:extLst>
              <a:ext uri="{FF2B5EF4-FFF2-40B4-BE49-F238E27FC236}">
                <a16:creationId xmlns:a16="http://schemas.microsoft.com/office/drawing/2014/main" id="{3A760F9C-535D-4711-A5EA-DF6B9C9F9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879" y="1491797"/>
            <a:ext cx="6038217" cy="387440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D92E7821-E72A-486C-95BD-326D1299B57F}"/>
              </a:ext>
            </a:extLst>
          </p:cNvPr>
          <p:cNvSpPr txBox="1"/>
          <p:nvPr/>
        </p:nvSpPr>
        <p:spPr>
          <a:xfrm>
            <a:off x="382904" y="2951945"/>
            <a:ext cx="5220607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buSzPct val="100000"/>
              <a:buAutoNum type="arabicPeriod"/>
              <a:defRPr sz="2000"/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dirty="0">
                <a:latin typeface="Bahnschrift SemiBold Condensed" panose="020B0502040204020203" pitchFamily="34" charset="0"/>
              </a:rPr>
              <a:t>Цикл </a:t>
            </a:r>
            <a:r>
              <a:rPr lang="en-US" sz="2800" dirty="0">
                <a:latin typeface="Bahnschrift SemiBold Condensed" panose="020B0502040204020203" pitchFamily="34" charset="0"/>
              </a:rPr>
              <a:t>while</a:t>
            </a:r>
            <a:endParaRPr lang="uk-UA" sz="2800" dirty="0">
              <a:latin typeface="Bahnschrift SemiBold 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dirty="0">
                <a:latin typeface="Bahnschrift SemiBold Condensed" panose="020B0502040204020203" pitchFamily="34" charset="0"/>
              </a:rPr>
              <a:t>Цикл </a:t>
            </a:r>
            <a:r>
              <a:rPr lang="en-US" sz="2800" dirty="0">
                <a:latin typeface="Bahnschrift SemiBold Condensed" panose="020B0502040204020203" pitchFamily="34" charset="0"/>
              </a:rPr>
              <a:t>do…while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SemiBold Condensed" panose="020B0502040204020203" pitchFamily="34" charset="0"/>
              </a:rPr>
              <a:t>break, continue, </a:t>
            </a:r>
            <a:r>
              <a:rPr lang="uk-UA" sz="2800" dirty="0">
                <a:latin typeface="Bahnschrift SemiBold Condensed" panose="020B0502040204020203" pitchFamily="34" charset="0"/>
              </a:rPr>
              <a:t>мітки</a:t>
            </a:r>
          </a:p>
        </p:txBody>
      </p:sp>
    </p:spTree>
    <p:extLst>
      <p:ext uri="{BB962C8B-B14F-4D97-AF65-F5344CB8AC3E}">
        <p14:creationId xmlns:p14="http://schemas.microsoft.com/office/powerpoint/2010/main" val="300950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7886700" y="1151445"/>
            <a:ext cx="364424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 algn="r">
              <a:buNone/>
            </a:pPr>
            <a:r>
              <a:rPr 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C</a:t>
            </a:r>
            <a:r>
              <a:rPr lang="uk-UA" dirty="0" err="1">
                <a:solidFill>
                  <a:srgbClr val="003AA5"/>
                </a:solidFill>
                <a:latin typeface="Bahnschrift" panose="020B0502040204020203" pitchFamily="34" charset="0"/>
              </a:rPr>
              <a:t>интаксис</a:t>
            </a:r>
            <a:r>
              <a:rPr lang="uk-UA" dirty="0">
                <a:solidFill>
                  <a:srgbClr val="003AA5"/>
                </a:solidFill>
                <a:latin typeface="Bahnschrift" panose="020B0502040204020203" pitchFamily="34" charset="0"/>
              </a:rPr>
              <a:t> </a:t>
            </a:r>
            <a:r>
              <a:rPr 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while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98BEE38-E606-45E0-AFF3-CDC377AD2CEF}"/>
              </a:ext>
            </a:extLst>
          </p:cNvPr>
          <p:cNvSpPr/>
          <p:nvPr/>
        </p:nvSpPr>
        <p:spPr>
          <a:xfrm>
            <a:off x="6779340" y="1938525"/>
            <a:ext cx="4777822" cy="3930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</a:p>
          <a:p>
            <a:pPr marL="177800">
              <a:lnSpc>
                <a:spcPct val="150000"/>
              </a:lnSpc>
            </a:pP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Вираз, який оцінюється перед кожним проходом циклу. Якщо ця умова оцінюється як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true, statement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виконується. Коли умова оцінюється як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false,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виконання продовжується з інструкції, що розташована після циклу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while.</a:t>
            </a:r>
          </a:p>
          <a:p>
            <a:pPr marL="177800">
              <a:lnSpc>
                <a:spcPct val="150000"/>
              </a:lnSpc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</a:p>
          <a:p>
            <a:pPr marL="177800">
              <a:lnSpc>
                <a:spcPct val="150000"/>
              </a:lnSpc>
            </a:pP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Необов'язкова інструкція, яка виконується, поки умова оцінюється як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true.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Для виконання кількох інструкцій у циклі, скористайтесь блоком ({ ... }), щоб згрупувати ці інструкції.</a:t>
            </a: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47315715-856C-41B2-A9FC-810125279181}"/>
              </a:ext>
            </a:extLst>
          </p:cNvPr>
          <p:cNvCxnSpPr/>
          <p:nvPr/>
        </p:nvCxnSpPr>
        <p:spPr>
          <a:xfrm>
            <a:off x="6096000" y="1948072"/>
            <a:ext cx="0" cy="3920824"/>
          </a:xfrm>
          <a:prstGeom prst="line">
            <a:avLst/>
          </a:prstGeom>
          <a:noFill/>
          <a:ln w="25400" cap="flat">
            <a:solidFill>
              <a:srgbClr val="003AA5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Содержимое 2">
            <a:extLst>
              <a:ext uri="{FF2B5EF4-FFF2-40B4-BE49-F238E27FC236}">
                <a16:creationId xmlns:a16="http://schemas.microsoft.com/office/drawing/2014/main" id="{B2F65563-57C5-4FE2-B3BA-4C490C7B3D2A}"/>
              </a:ext>
            </a:extLst>
          </p:cNvPr>
          <p:cNvSpPr txBox="1">
            <a:spLocks/>
          </p:cNvSpPr>
          <p:nvPr/>
        </p:nvSpPr>
        <p:spPr>
          <a:xfrm>
            <a:off x="634838" y="1948072"/>
            <a:ext cx="5087329" cy="4276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marL="228600" marR="0" indent="-50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698500" marR="0" indent="-889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183639" marR="0" indent="-1422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6637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209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5781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353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4925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39497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endParaRPr lang="en-US" sz="16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4000" b="1" noProof="1">
                <a:latin typeface="Arial" panose="020B0604020202020204" pitchFamily="34" charset="0"/>
                <a:cs typeface="Arial" panose="020B0604020202020204" pitchFamily="34" charset="0"/>
              </a:rPr>
              <a:t>while (condition)</a:t>
            </a:r>
          </a:p>
          <a:p>
            <a:pPr marL="0" indent="0" algn="ctr">
              <a:buNone/>
            </a:pPr>
            <a:r>
              <a:rPr lang="en-US" sz="4000" b="1" noProof="1">
                <a:latin typeface="Arial" panose="020B0604020202020204" pitchFamily="34" charset="0"/>
                <a:cs typeface="Arial" panose="020B0604020202020204" pitchFamily="34" charset="0"/>
              </a:rPr>
              <a:t>  statement</a:t>
            </a:r>
            <a:endParaRPr 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70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7886700" y="1151445"/>
            <a:ext cx="364424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 algn="r">
              <a:buNone/>
            </a:pPr>
            <a:r>
              <a:rPr lang="en-GB" dirty="0">
                <a:solidFill>
                  <a:srgbClr val="003AA5"/>
                </a:solidFill>
                <a:latin typeface="Bahnschrift" panose="020B0502040204020203" pitchFamily="34" charset="0"/>
              </a:rPr>
              <a:t>w</a:t>
            </a:r>
            <a:r>
              <a:rPr lang="en-US" dirty="0" err="1">
                <a:solidFill>
                  <a:srgbClr val="003AA5"/>
                </a:solidFill>
                <a:latin typeface="Bahnschrift" panose="020B0502040204020203" pitchFamily="34" charset="0"/>
              </a:rPr>
              <a:t>hile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98BEE38-E606-45E0-AFF3-CDC377AD2CEF}"/>
              </a:ext>
            </a:extLst>
          </p:cNvPr>
          <p:cNvSpPr/>
          <p:nvPr/>
        </p:nvSpPr>
        <p:spPr>
          <a:xfrm>
            <a:off x="6843667" y="2438134"/>
            <a:ext cx="4777822" cy="2632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>
              <a:lnSpc>
                <a:spcPct val="150000"/>
              </a:lnSpc>
            </a:pPr>
            <a:r>
              <a:rPr lang="uk-UA" sz="1600" b="1" dirty="0">
                <a:latin typeface="Arial" panose="020B0604020202020204" pitchFamily="34" charset="0"/>
                <a:cs typeface="Arial" panose="020B0604020202020204" pitchFamily="34" charset="0"/>
              </a:rPr>
              <a:t>Цикл </a:t>
            </a:r>
            <a:r>
              <a:rPr lang="en-US" sz="1600" b="1" i="1" dirty="0">
                <a:solidFill>
                  <a:srgbClr val="003A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перекладається як «доки») – це цикл з передумовою, тіло якого виконується, якщо умова </a:t>
            </a:r>
            <a:r>
              <a:rPr lang="uk-UA" sz="1600" b="1" dirty="0">
                <a:latin typeface="Arial" panose="020B0604020202020204" pitchFamily="34" charset="0"/>
                <a:cs typeface="Arial" panose="020B0604020202020204" pitchFamily="34" charset="0"/>
              </a:rPr>
              <a:t>істинна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. Якщо умова з самого початку хибна, то цикл не виконається жодного разу.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Повторення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циклу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по-науковому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називається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ітерація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uk-U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>
              <a:lnSpc>
                <a:spcPct val="150000"/>
              </a:lnSpc>
            </a:pPr>
            <a:endParaRPr lang="uk-U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47315715-856C-41B2-A9FC-810125279181}"/>
              </a:ext>
            </a:extLst>
          </p:cNvPr>
          <p:cNvCxnSpPr/>
          <p:nvPr/>
        </p:nvCxnSpPr>
        <p:spPr>
          <a:xfrm>
            <a:off x="6096000" y="1948072"/>
            <a:ext cx="0" cy="3920824"/>
          </a:xfrm>
          <a:prstGeom prst="line">
            <a:avLst/>
          </a:prstGeom>
          <a:noFill/>
          <a:ln w="25400" cap="flat">
            <a:solidFill>
              <a:srgbClr val="003AA5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Содержимое 2">
            <a:extLst>
              <a:ext uri="{FF2B5EF4-FFF2-40B4-BE49-F238E27FC236}">
                <a16:creationId xmlns:a16="http://schemas.microsoft.com/office/drawing/2014/main" id="{B2F65563-57C5-4FE2-B3BA-4C490C7B3D2A}"/>
              </a:ext>
            </a:extLst>
          </p:cNvPr>
          <p:cNvSpPr txBox="1">
            <a:spLocks/>
          </p:cNvSpPr>
          <p:nvPr/>
        </p:nvSpPr>
        <p:spPr>
          <a:xfrm>
            <a:off x="634838" y="1948072"/>
            <a:ext cx="5087329" cy="4191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marL="228600" marR="0" indent="-50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698500" marR="0" indent="-889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183639" marR="0" indent="-1422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6637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209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5781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353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4925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39497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Приклад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цикл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який працює 3 рази: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let i =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while (i &lt;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3) {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console.log(i);</a:t>
            </a:r>
          </a:p>
          <a:p>
            <a:pPr marL="0" indent="0">
              <a:buNone/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i++;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На кожній ітерації цикл збільшую змінну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на 1. </a:t>
            </a:r>
            <a:r>
              <a:rPr lang="uk-UA" sz="1600" dirty="0" err="1">
                <a:latin typeface="Arial" panose="020B0604020202020204" pitchFamily="34" charset="0"/>
                <a:cs typeface="Arial" panose="020B0604020202020204" pitchFamily="34" charset="0"/>
              </a:rPr>
              <a:t>Одже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 після першого проходу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=2,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після другого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=3,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 та після третього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=4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Після завершення 3го проходу умова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&lt;=3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більше не дорівнює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, тому цикл переривається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hangingPunct="1">
              <a:buFont typeface="Arial"/>
              <a:buNone/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18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7886700" y="1151445"/>
            <a:ext cx="364424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 algn="r">
              <a:buNone/>
            </a:pPr>
            <a:r>
              <a:rPr 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C</a:t>
            </a:r>
            <a:r>
              <a:rPr lang="uk-UA" dirty="0" err="1">
                <a:solidFill>
                  <a:srgbClr val="003AA5"/>
                </a:solidFill>
                <a:latin typeface="Bahnschrift" panose="020B0502040204020203" pitchFamily="34" charset="0"/>
              </a:rPr>
              <a:t>интаксис</a:t>
            </a:r>
            <a:r>
              <a:rPr lang="uk-UA" dirty="0">
                <a:solidFill>
                  <a:srgbClr val="003AA5"/>
                </a:solidFill>
                <a:latin typeface="Bahnschrift" panose="020B0502040204020203" pitchFamily="34" charset="0"/>
              </a:rPr>
              <a:t> </a:t>
            </a:r>
            <a:r>
              <a:rPr 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do…while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98BEE38-E606-45E0-AFF3-CDC377AD2CEF}"/>
              </a:ext>
            </a:extLst>
          </p:cNvPr>
          <p:cNvSpPr/>
          <p:nvPr/>
        </p:nvSpPr>
        <p:spPr>
          <a:xfrm>
            <a:off x="6779340" y="1938525"/>
            <a:ext cx="4777822" cy="4253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</a:p>
          <a:p>
            <a:pPr marL="177800">
              <a:lnSpc>
                <a:spcPct val="150000"/>
              </a:lnSpc>
            </a:pP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Інструкція, яка виконується принаймні один раз, і виконується повторно кожен раз, коли умова оцінюється як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true.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Для виконання кількох інструкцій, використовуйте блок ({ ... }), щоб згрупувати ці інструкції.</a:t>
            </a:r>
          </a:p>
          <a:p>
            <a:pPr marL="177800">
              <a:lnSpc>
                <a:spcPct val="150000"/>
              </a:lnSpc>
            </a:pPr>
            <a:endParaRPr lang="uk-UA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</a:p>
          <a:p>
            <a:pPr marL="177800">
              <a:lnSpc>
                <a:spcPct val="150000"/>
              </a:lnSpc>
            </a:pP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Вираз, який оцінюється після кожного проходу циклу. Якщо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condition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оцінюється як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true, statement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виконується повторно. Коли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condition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оцінюється як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false,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контроль переходить до наступної після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do...while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інструкції.</a:t>
            </a: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47315715-856C-41B2-A9FC-810125279181}"/>
              </a:ext>
            </a:extLst>
          </p:cNvPr>
          <p:cNvCxnSpPr/>
          <p:nvPr/>
        </p:nvCxnSpPr>
        <p:spPr>
          <a:xfrm>
            <a:off x="6096000" y="1948072"/>
            <a:ext cx="0" cy="3920824"/>
          </a:xfrm>
          <a:prstGeom prst="line">
            <a:avLst/>
          </a:prstGeom>
          <a:noFill/>
          <a:ln w="25400" cap="flat">
            <a:solidFill>
              <a:srgbClr val="003AA5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Содержимое 2">
            <a:extLst>
              <a:ext uri="{FF2B5EF4-FFF2-40B4-BE49-F238E27FC236}">
                <a16:creationId xmlns:a16="http://schemas.microsoft.com/office/drawing/2014/main" id="{B2F65563-57C5-4FE2-B3BA-4C490C7B3D2A}"/>
              </a:ext>
            </a:extLst>
          </p:cNvPr>
          <p:cNvSpPr txBox="1">
            <a:spLocks/>
          </p:cNvSpPr>
          <p:nvPr/>
        </p:nvSpPr>
        <p:spPr>
          <a:xfrm>
            <a:off x="634838" y="1948072"/>
            <a:ext cx="5087329" cy="4276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marL="228600" marR="0" indent="-50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698500" marR="0" indent="-889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183639" marR="0" indent="-1422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6637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209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5781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353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4925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39497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endParaRPr lang="en-US" sz="16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uk-UA" sz="16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lvl="1" indent="0">
              <a:buNone/>
            </a:pPr>
            <a:r>
              <a:rPr lang="en-US" sz="4000" b="1" noProof="1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</a:p>
          <a:p>
            <a:pPr marL="469900" lvl="1" indent="0">
              <a:buNone/>
            </a:pPr>
            <a:r>
              <a:rPr lang="en-US" sz="4000" b="1" noProof="1">
                <a:latin typeface="Arial" panose="020B0604020202020204" pitchFamily="34" charset="0"/>
                <a:cs typeface="Arial" panose="020B0604020202020204" pitchFamily="34" charset="0"/>
              </a:rPr>
              <a:t>  statement</a:t>
            </a:r>
          </a:p>
          <a:p>
            <a:pPr marL="469900" lvl="1" indent="0">
              <a:buNone/>
            </a:pPr>
            <a:r>
              <a:rPr lang="en-US" sz="4000" b="1" noProof="1">
                <a:latin typeface="Arial" panose="020B0604020202020204" pitchFamily="34" charset="0"/>
                <a:cs typeface="Arial" panose="020B0604020202020204" pitchFamily="34" charset="0"/>
              </a:rPr>
              <a:t>while (condition);</a:t>
            </a:r>
            <a:endParaRPr 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69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7886700" y="1151445"/>
            <a:ext cx="364424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 algn="r">
              <a:buNone/>
            </a:pPr>
            <a:r>
              <a:rPr 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do…while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98BEE38-E606-45E0-AFF3-CDC377AD2CEF}"/>
              </a:ext>
            </a:extLst>
          </p:cNvPr>
          <p:cNvSpPr/>
          <p:nvPr/>
        </p:nvSpPr>
        <p:spPr>
          <a:xfrm>
            <a:off x="6753119" y="1948072"/>
            <a:ext cx="4777822" cy="1154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noProof="1">
                <a:latin typeface="Arial" panose="020B0604020202020204" pitchFamily="34" charset="0"/>
                <a:cs typeface="Arial" panose="020B0604020202020204" pitchFamily="34" charset="0"/>
              </a:rPr>
              <a:t>Якщо необхідно, щоб умова виконувалася </a:t>
            </a:r>
            <a:r>
              <a:rPr lang="ru-RU" sz="1600" b="1" noProof="1">
                <a:latin typeface="Arial" panose="020B0604020202020204" pitchFamily="34" charset="0"/>
                <a:cs typeface="Arial" panose="020B0604020202020204" pitchFamily="34" charset="0"/>
              </a:rPr>
              <a:t>хоча б один раз </a:t>
            </a:r>
            <a:r>
              <a:rPr lang="ru-RU" sz="1600" noProof="1">
                <a:latin typeface="Arial" panose="020B0604020202020204" pitchFamily="34" charset="0"/>
                <a:cs typeface="Arial" panose="020B0604020202020204" pitchFamily="34" charset="0"/>
              </a:rPr>
              <a:t>можна скористатися циклом з післяумовою </a:t>
            </a:r>
            <a:r>
              <a:rPr lang="ru-RU" sz="1600" b="1" noProof="1">
                <a:latin typeface="Arial" panose="020B0604020202020204" pitchFamily="34" charset="0"/>
                <a:cs typeface="Arial" panose="020B0604020202020204" pitchFamily="34" charset="0"/>
              </a:rPr>
              <a:t>do/while. </a:t>
            </a:r>
            <a:endParaRPr lang="ru-RU" sz="16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47315715-856C-41B2-A9FC-810125279181}"/>
              </a:ext>
            </a:extLst>
          </p:cNvPr>
          <p:cNvCxnSpPr/>
          <p:nvPr/>
        </p:nvCxnSpPr>
        <p:spPr>
          <a:xfrm>
            <a:off x="6096000" y="1948072"/>
            <a:ext cx="0" cy="3920824"/>
          </a:xfrm>
          <a:prstGeom prst="line">
            <a:avLst/>
          </a:prstGeom>
          <a:noFill/>
          <a:ln w="25400" cap="flat">
            <a:solidFill>
              <a:srgbClr val="003AA5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Содержимое 2">
            <a:extLst>
              <a:ext uri="{FF2B5EF4-FFF2-40B4-BE49-F238E27FC236}">
                <a16:creationId xmlns:a16="http://schemas.microsoft.com/office/drawing/2014/main" id="{B2F65563-57C5-4FE2-B3BA-4C490C7B3D2A}"/>
              </a:ext>
            </a:extLst>
          </p:cNvPr>
          <p:cNvSpPr txBox="1">
            <a:spLocks/>
          </p:cNvSpPr>
          <p:nvPr/>
        </p:nvSpPr>
        <p:spPr>
          <a:xfrm>
            <a:off x="570511" y="1948072"/>
            <a:ext cx="5087329" cy="4353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marL="228600" marR="0" indent="-50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698500" marR="0" indent="-889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183639" marR="0" indent="-1422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6637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209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5781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353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4925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39497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Приклад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цикл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який працює 3 рази: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let i =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uk-U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do{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console.log(i);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i++;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while (i &lt;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3); </a:t>
            </a:r>
            <a:endParaRPr lang="uk-U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uk-U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hangingPunct="1">
              <a:buFont typeface="Arial"/>
              <a:buNone/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54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7886700" y="1151445"/>
            <a:ext cx="364424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 algn="r">
              <a:buNone/>
            </a:pPr>
            <a:r>
              <a:rPr lang="uk-UA" dirty="0">
                <a:solidFill>
                  <a:srgbClr val="003AA5"/>
                </a:solidFill>
                <a:latin typeface="Bahnschrift" panose="020B0502040204020203" pitchFamily="34" charset="0"/>
              </a:rPr>
              <a:t>Синтаксис </a:t>
            </a:r>
            <a:r>
              <a:rPr 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break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98BEE38-E606-45E0-AFF3-CDC377AD2CEF}"/>
              </a:ext>
            </a:extLst>
          </p:cNvPr>
          <p:cNvSpPr/>
          <p:nvPr/>
        </p:nvSpPr>
        <p:spPr>
          <a:xfrm>
            <a:off x="6753119" y="1948072"/>
            <a:ext cx="4777822" cy="2499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uk-UA" sz="16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uk-UA" sz="16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uk-UA" sz="16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noProof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uk-UA" sz="1600" b="1" noProof="1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noProof="1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uk-UA" sz="1600" b="1" noProof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400" noProof="1">
                <a:latin typeface="Arial" panose="020B0604020202020204" pitchFamily="34" charset="0"/>
                <a:cs typeface="Arial" panose="020B0604020202020204" pitchFamily="34" charset="0"/>
              </a:rPr>
              <a:t>Ідентифікатор, асоційований з міткою конструкції. Якщо конструкція не є циклом або перемикачем </a:t>
            </a:r>
            <a:r>
              <a:rPr lang="en-US" sz="1400" noProof="1">
                <a:latin typeface="Arial" panose="020B0604020202020204" pitchFamily="34" charset="0"/>
                <a:cs typeface="Arial" panose="020B0604020202020204" pitchFamily="34" charset="0"/>
              </a:rPr>
              <a:t>switch, </a:t>
            </a:r>
            <a:r>
              <a:rPr lang="ru-RU" sz="1400" noProof="1">
                <a:latin typeface="Arial" panose="020B0604020202020204" pitchFamily="34" charset="0"/>
                <a:cs typeface="Arial" panose="020B0604020202020204" pitchFamily="34" charset="0"/>
              </a:rPr>
              <a:t>цей параметр є обов'язковим.</a:t>
            </a: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47315715-856C-41B2-A9FC-810125279181}"/>
              </a:ext>
            </a:extLst>
          </p:cNvPr>
          <p:cNvCxnSpPr/>
          <p:nvPr/>
        </p:nvCxnSpPr>
        <p:spPr>
          <a:xfrm>
            <a:off x="6096000" y="1948072"/>
            <a:ext cx="0" cy="3920824"/>
          </a:xfrm>
          <a:prstGeom prst="line">
            <a:avLst/>
          </a:prstGeom>
          <a:noFill/>
          <a:ln w="25400" cap="flat">
            <a:solidFill>
              <a:srgbClr val="003AA5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Содержимое 2">
            <a:extLst>
              <a:ext uri="{FF2B5EF4-FFF2-40B4-BE49-F238E27FC236}">
                <a16:creationId xmlns:a16="http://schemas.microsoft.com/office/drawing/2014/main" id="{B2F65563-57C5-4FE2-B3BA-4C490C7B3D2A}"/>
              </a:ext>
            </a:extLst>
          </p:cNvPr>
          <p:cNvSpPr txBox="1">
            <a:spLocks/>
          </p:cNvSpPr>
          <p:nvPr/>
        </p:nvSpPr>
        <p:spPr>
          <a:xfrm>
            <a:off x="570511" y="1948072"/>
            <a:ext cx="5087329" cy="4353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marL="228600" marR="0" indent="-50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698500" marR="0" indent="-889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183639" marR="0" indent="-1422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6637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209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5781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353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4925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39497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uk-UA" sz="16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0" indent="0">
              <a:buNone/>
            </a:pPr>
            <a:endParaRPr lang="uk-UA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uk-UA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uk-UA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break [label];</a:t>
            </a:r>
          </a:p>
          <a:p>
            <a:pPr marL="0" indent="0">
              <a:buNone/>
            </a:pPr>
            <a:endParaRPr lang="uk-U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hangingPunct="1">
              <a:buFont typeface="Arial"/>
              <a:buNone/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4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7886700" y="1151445"/>
            <a:ext cx="364424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 algn="r">
              <a:buNone/>
            </a:pPr>
            <a:r>
              <a:rPr 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break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98BEE38-E606-45E0-AFF3-CDC377AD2CEF}"/>
              </a:ext>
            </a:extLst>
          </p:cNvPr>
          <p:cNvSpPr/>
          <p:nvPr/>
        </p:nvSpPr>
        <p:spPr>
          <a:xfrm>
            <a:off x="6753119" y="1948072"/>
            <a:ext cx="4777822" cy="3607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sz="1400" noProof="1">
                <a:latin typeface="Arial" panose="020B0604020202020204" pitchFamily="34" charset="0"/>
                <a:cs typeface="Arial" panose="020B0604020202020204" pitchFamily="34" charset="0"/>
              </a:rPr>
              <a:t>Оператор </a:t>
            </a:r>
            <a:r>
              <a:rPr lang="en-US" sz="1400" b="1" noProof="1"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sz="1400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400" noProof="1">
                <a:latin typeface="Arial" panose="020B0604020202020204" pitchFamily="34" charset="0"/>
                <a:cs typeface="Arial" panose="020B0604020202020204" pitchFamily="34" charset="0"/>
              </a:rPr>
              <a:t>має необов'язкову мітку, яка дозволяє програмі переривати виконання поміченої конструкції. Оператор </a:t>
            </a:r>
            <a:r>
              <a:rPr lang="en-US" sz="1400" b="1" noProof="1"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sz="1400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400" noProof="1">
                <a:latin typeface="Arial" panose="020B0604020202020204" pitchFamily="34" charset="0"/>
                <a:cs typeface="Arial" panose="020B0604020202020204" pitchFamily="34" charset="0"/>
              </a:rPr>
              <a:t>має бути розташований всередині конструкції, на яку посилається. Вона може бути будь-яким блоком інструкцій; це необов'язково має бути цикл.</a:t>
            </a:r>
          </a:p>
          <a:p>
            <a:pPr>
              <a:lnSpc>
                <a:spcPct val="150000"/>
              </a:lnSpc>
            </a:pPr>
            <a:endParaRPr lang="uk-UA" sz="14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uk-UA" sz="1400" noProof="1">
                <a:latin typeface="Arial" panose="020B0604020202020204" pitchFamily="34" charset="0"/>
                <a:cs typeface="Arial" panose="020B0604020202020204" pitchFamily="34" charset="0"/>
              </a:rPr>
              <a:t>Оператор </a:t>
            </a:r>
            <a:r>
              <a:rPr lang="en-US" sz="1400" b="1" noProof="1"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sz="1400" noProof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sz="1400" noProof="1">
                <a:latin typeface="Arial" panose="020B0604020202020204" pitchFamily="34" charset="0"/>
                <a:cs typeface="Arial" panose="020B0604020202020204" pitchFamily="34" charset="0"/>
              </a:rPr>
              <a:t>з міткою або без неї, не може використовуватися всередині тіла фукнції, що вкладена у цикл, перемикач або помічений блок, який має перервати оператор </a:t>
            </a:r>
            <a:r>
              <a:rPr lang="en-US" sz="1400" b="1" noProof="1"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sz="1400" noProof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2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47315715-856C-41B2-A9FC-810125279181}"/>
              </a:ext>
            </a:extLst>
          </p:cNvPr>
          <p:cNvCxnSpPr/>
          <p:nvPr/>
        </p:nvCxnSpPr>
        <p:spPr>
          <a:xfrm>
            <a:off x="6096000" y="1948072"/>
            <a:ext cx="0" cy="3920824"/>
          </a:xfrm>
          <a:prstGeom prst="line">
            <a:avLst/>
          </a:prstGeom>
          <a:noFill/>
          <a:ln w="25400" cap="flat">
            <a:solidFill>
              <a:srgbClr val="003AA5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Содержимое 2">
            <a:extLst>
              <a:ext uri="{FF2B5EF4-FFF2-40B4-BE49-F238E27FC236}">
                <a16:creationId xmlns:a16="http://schemas.microsoft.com/office/drawing/2014/main" id="{B2F65563-57C5-4FE2-B3BA-4C490C7B3D2A}"/>
              </a:ext>
            </a:extLst>
          </p:cNvPr>
          <p:cNvSpPr txBox="1">
            <a:spLocks/>
          </p:cNvSpPr>
          <p:nvPr/>
        </p:nvSpPr>
        <p:spPr>
          <a:xfrm>
            <a:off x="570511" y="1948072"/>
            <a:ext cx="5087329" cy="4353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marL="228600" marR="0" indent="-50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698500" marR="0" indent="-889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183639" marR="0" indent="-1422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6637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209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5781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353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4925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39497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Приклад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1;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while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&lt; 6) {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if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== 3) {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break;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++;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 hangingPunct="1">
              <a:lnSpc>
                <a:spcPct val="150000"/>
              </a:lnSpc>
              <a:buFont typeface="Arial"/>
              <a:buNone/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Цикл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містить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оператор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break,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що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перериває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його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коли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дорівнює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3.</a:t>
            </a:r>
          </a:p>
        </p:txBody>
      </p:sp>
    </p:spTree>
    <p:extLst>
      <p:ext uri="{BB962C8B-B14F-4D97-AF65-F5344CB8AC3E}">
        <p14:creationId xmlns:p14="http://schemas.microsoft.com/office/powerpoint/2010/main" val="3179882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7886700" y="1151445"/>
            <a:ext cx="364424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 algn="r">
              <a:buNone/>
            </a:pPr>
            <a:r>
              <a:rPr lang="uk-UA" dirty="0">
                <a:solidFill>
                  <a:srgbClr val="003AA5"/>
                </a:solidFill>
                <a:latin typeface="Bahnschrift" panose="020B0502040204020203" pitchFamily="34" charset="0"/>
              </a:rPr>
              <a:t>Синтаксис </a:t>
            </a:r>
            <a:r>
              <a:rPr 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continue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98BEE38-E606-45E0-AFF3-CDC377AD2CEF}"/>
              </a:ext>
            </a:extLst>
          </p:cNvPr>
          <p:cNvSpPr/>
          <p:nvPr/>
        </p:nvSpPr>
        <p:spPr>
          <a:xfrm>
            <a:off x="6753119" y="1948072"/>
            <a:ext cx="4777822" cy="2499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uk-UA" sz="16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uk-UA" sz="16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uk-UA" sz="16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noProof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uk-UA" sz="1600" b="1" noProof="1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noProof="1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uk-UA" sz="1600" b="1" noProof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400" noProof="1">
                <a:latin typeface="Arial" panose="020B0604020202020204" pitchFamily="34" charset="0"/>
                <a:cs typeface="Arial" panose="020B0604020202020204" pitchFamily="34" charset="0"/>
              </a:rPr>
              <a:t>Ідентифікатор, асоційований з міткою конструкції. Якщо конструкція не є циклом або перемикачем </a:t>
            </a:r>
            <a:r>
              <a:rPr lang="en-US" sz="1400" noProof="1">
                <a:latin typeface="Arial" panose="020B0604020202020204" pitchFamily="34" charset="0"/>
                <a:cs typeface="Arial" panose="020B0604020202020204" pitchFamily="34" charset="0"/>
              </a:rPr>
              <a:t>switch, </a:t>
            </a:r>
            <a:r>
              <a:rPr lang="ru-RU" sz="1400" noProof="1">
                <a:latin typeface="Arial" panose="020B0604020202020204" pitchFamily="34" charset="0"/>
                <a:cs typeface="Arial" panose="020B0604020202020204" pitchFamily="34" charset="0"/>
              </a:rPr>
              <a:t>цей параметр є обов'язковим.</a:t>
            </a: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47315715-856C-41B2-A9FC-810125279181}"/>
              </a:ext>
            </a:extLst>
          </p:cNvPr>
          <p:cNvCxnSpPr/>
          <p:nvPr/>
        </p:nvCxnSpPr>
        <p:spPr>
          <a:xfrm>
            <a:off x="6096000" y="1948072"/>
            <a:ext cx="0" cy="3920824"/>
          </a:xfrm>
          <a:prstGeom prst="line">
            <a:avLst/>
          </a:prstGeom>
          <a:noFill/>
          <a:ln w="25400" cap="flat">
            <a:solidFill>
              <a:srgbClr val="003AA5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Содержимое 2">
            <a:extLst>
              <a:ext uri="{FF2B5EF4-FFF2-40B4-BE49-F238E27FC236}">
                <a16:creationId xmlns:a16="http://schemas.microsoft.com/office/drawing/2014/main" id="{B2F65563-57C5-4FE2-B3BA-4C490C7B3D2A}"/>
              </a:ext>
            </a:extLst>
          </p:cNvPr>
          <p:cNvSpPr txBox="1">
            <a:spLocks/>
          </p:cNvSpPr>
          <p:nvPr/>
        </p:nvSpPr>
        <p:spPr>
          <a:xfrm>
            <a:off x="570511" y="1948072"/>
            <a:ext cx="5087329" cy="4353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marL="228600" marR="0" indent="-50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698500" marR="0" indent="-889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183639" marR="0" indent="-1422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6637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209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5781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353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4925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39497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uk-UA" sz="16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0" indent="0">
              <a:buNone/>
            </a:pPr>
            <a:endParaRPr lang="uk-UA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uk-UA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uk-UA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continue [label];</a:t>
            </a:r>
          </a:p>
          <a:p>
            <a:pPr marL="0" indent="0">
              <a:buNone/>
            </a:pPr>
            <a:endParaRPr lang="uk-U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hangingPunct="1">
              <a:buFont typeface="Arial"/>
              <a:buNone/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1361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7F86A577-0D88-4692-A849-D90E5E5E444C}" vid="{86A5FD52-A2BB-4200-AD13-5F6A9A12F3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3128</TotalTime>
  <Words>1005</Words>
  <Application>Microsoft Office PowerPoint</Application>
  <PresentationFormat>Широкий екран</PresentationFormat>
  <Paragraphs>141</Paragraphs>
  <Slides>13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13</vt:i4>
      </vt:variant>
    </vt:vector>
  </HeadingPairs>
  <TitlesOfParts>
    <vt:vector size="20" baseType="lpstr">
      <vt:lpstr>Arial</vt:lpstr>
      <vt:lpstr>Bahnschrift</vt:lpstr>
      <vt:lpstr>Bahnschrift SemiBold Condensed</vt:lpstr>
      <vt:lpstr>Calibri</vt:lpstr>
      <vt:lpstr>Calibri Light</vt:lpstr>
      <vt:lpstr>Consolas</vt:lpstr>
      <vt:lpstr>Тема1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</dc:title>
  <dc:creator>User</dc:creator>
  <cp:lastModifiedBy>Taras Kundyk</cp:lastModifiedBy>
  <cp:revision>269</cp:revision>
  <dcterms:created xsi:type="dcterms:W3CDTF">2017-09-06T16:48:50Z</dcterms:created>
  <dcterms:modified xsi:type="dcterms:W3CDTF">2020-07-02T09:59:00Z</dcterms:modified>
</cp:coreProperties>
</file>