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7" r:id="rId3"/>
    <p:sldId id="307" r:id="rId4"/>
    <p:sldId id="306" r:id="rId5"/>
    <p:sldId id="278" r:id="rId6"/>
    <p:sldId id="300" r:id="rId7"/>
    <p:sldId id="282" r:id="rId8"/>
    <p:sldId id="301" r:id="rId9"/>
    <p:sldId id="302" r:id="rId10"/>
    <p:sldId id="303" r:id="rId11"/>
    <p:sldId id="304" r:id="rId12"/>
    <p:sldId id="266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FB944E-C9A2-4DE1-AEF2-D367B9CAFD8A}">
          <p14:sldIdLst>
            <p14:sldId id="258"/>
            <p14:sldId id="267"/>
            <p14:sldId id="307"/>
            <p14:sldId id="306"/>
            <p14:sldId id="278"/>
            <p14:sldId id="300"/>
            <p14:sldId id="282"/>
            <p14:sldId id="301"/>
            <p14:sldId id="302"/>
            <p14:sldId id="303"/>
            <p14:sldId id="30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07FC-CE3C-4ED5-821D-34A8CD9442D4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F2C5-A064-4A13-8FF4-13608923D0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3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31" y="828767"/>
            <a:ext cx="10515600" cy="1000035"/>
          </a:xfrm>
        </p:spPr>
        <p:txBody>
          <a:bodyPr/>
          <a:lstStyle>
            <a:lvl1pPr algn="ctr">
              <a:defRPr>
                <a:solidFill>
                  <a:srgbClr val="008900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828802"/>
            <a:ext cx="10515600" cy="43916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7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87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9295-5B8D-477C-AED0-E50655D34250}" type="datetimeFigureOut">
              <a:rPr lang="uk-UA" smtClean="0"/>
              <a:t>02.07.2020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3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ru/docs/Web/JavaScript/Reference/Operators/function" TargetMode="External"/><Relationship Id="rId3" Type="http://schemas.openxmlformats.org/officeDocument/2006/relationships/hyperlink" Target="https://developer.mozilla.org/ru/docs/Web/JavaScript/Reference/Statements/switch" TargetMode="External"/><Relationship Id="rId7" Type="http://schemas.openxmlformats.org/officeDocument/2006/relationships/hyperlink" Target="https://developer.mozilla.org/ru/docs/Web/JavaScript/Reference/Statements/function" TargetMode="External"/><Relationship Id="rId2" Type="http://schemas.openxmlformats.org/officeDocument/2006/relationships/hyperlink" Target="https://learn.javascript.ru/switc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javascript.ru/function-declaration-expression" TargetMode="External"/><Relationship Id="rId5" Type="http://schemas.openxmlformats.org/officeDocument/2006/relationships/hyperlink" Target="https://learn.javascript.ru/function-basics" TargetMode="External"/><Relationship Id="rId10" Type="http://schemas.openxmlformats.org/officeDocument/2006/relationships/hyperlink" Target="http://&#1103;&#1074;&#1072;&#1089;&#1082;&#1088;&#1080;&#1087;&#1090;.&#1091;&#1082;&#1088;/arguments" TargetMode="External"/><Relationship Id="rId4" Type="http://schemas.openxmlformats.org/officeDocument/2006/relationships/hyperlink" Target="http://&#1103;&#1074;&#1072;&#1089;&#1082;&#1088;&#1080;&#1087;&#1090;.&#1091;&#1082;&#1088;/switch" TargetMode="External"/><Relationship Id="rId9" Type="http://schemas.openxmlformats.org/officeDocument/2006/relationships/hyperlink" Target="http://&#1103;&#1074;&#1072;&#1089;&#1082;&#1088;&#1080;&#1087;&#1090;.&#1091;&#1082;&#1088;/fun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45AA8325-AC13-4906-B781-1CC73978CACC}"/>
              </a:ext>
            </a:extLst>
          </p:cNvPr>
          <p:cNvSpPr txBox="1"/>
          <p:nvPr/>
        </p:nvSpPr>
        <p:spPr>
          <a:xfrm>
            <a:off x="5136802" y="3539191"/>
            <a:ext cx="19183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 lang="uk-UA" noProof="1">
                <a:latin typeface="Consolas" panose="020B0609020204030204" pitchFamily="49" charset="0"/>
              </a:rPr>
              <a:t>Заняття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E75B6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5</a:t>
            </a:r>
            <a:endParaRPr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кутник 5">
            <a:extLst>
              <a:ext uri="{FF2B5EF4-FFF2-40B4-BE49-F238E27FC236}">
                <a16:creationId xmlns:a16="http://schemas.microsoft.com/office/drawing/2014/main" id="{53CA9653-4FA0-47EC-9EDF-9F389569BCE7}"/>
              </a:ext>
            </a:extLst>
          </p:cNvPr>
          <p:cNvSpPr txBox="1"/>
          <p:nvPr/>
        </p:nvSpPr>
        <p:spPr>
          <a:xfrm>
            <a:off x="2499984" y="2228671"/>
            <a:ext cx="719203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2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uk-UA" dirty="0">
                <a:latin typeface="Bahnschrift SemiBold Condensed" panose="020B0502040204020203" pitchFamily="34" charset="0"/>
              </a:rPr>
              <a:t>Основи програмування</a:t>
            </a:r>
            <a:endParaRPr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9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Declaration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95057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Параметри функції можна задавати значеннями за замовчуванням(старіший варіант)</a:t>
            </a: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sayHello(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|| 'guest’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sayHello('Petro’);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Petro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undefined</a:t>
            </a:r>
          </a:p>
          <a:p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Параметри функції можна задавати значеннями за замовчуванням(новіший варіант)</a:t>
            </a: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sayHello(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'guest’){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 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sayHello('Petro’);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Petro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undefined</a:t>
            </a: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3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Declaration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95057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За допомогою інструкції return функція може повернути деяке значення (результат роботи функції) програмою, яка її викликала. Значення, що повертається передається в точку виклику функції.</a:t>
            </a:r>
            <a:endParaRPr lang="uk-UA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sayHello(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message = sayHello('Petro’);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поверне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Hello Petro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і збереже в змінну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message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console.log(message);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Виводимо значення 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console.log</a:t>
            </a:r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Інструкція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return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може бути розташована в будь-якому місці функції. Як тільки буде досягнута інструкція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return,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повертає значення і негайно завершує своє виконання. Код, розташований після інструкції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return,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буде проігнорований:</a:t>
            </a: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sayHello(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Hello 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}`;</a:t>
            </a:r>
            <a:endParaRPr lang="uk-UA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‘Hello’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Цей console.log не буде виконуватися</a:t>
            </a:r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GB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1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0" y="1566624"/>
            <a:ext cx="7732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4000" dirty="0">
                <a:latin typeface="Bahnschrift SemiBold Condensed" panose="020B0502040204020203" pitchFamily="34" charset="0"/>
                <a:sym typeface="Arial Narrow"/>
              </a:rPr>
              <a:t>Додаткові джерела інформації</a:t>
            </a:r>
            <a:r>
              <a:rPr lang="ru-RU" altLang="uk-UA" sz="4000" dirty="0">
                <a:latin typeface="Bahnschrift SemiBold Condensed" panose="020B0502040204020203" pitchFamily="34" charset="0"/>
                <a:sym typeface="Arial Narrow"/>
              </a:rPr>
              <a:t>:</a:t>
            </a:r>
            <a:endParaRPr lang="uk-UA" altLang="uk-UA" sz="4000" dirty="0">
              <a:latin typeface="Bahnschrift SemiBold Condensed" panose="020B0502040204020203" pitchFamily="34" charset="0"/>
              <a:sym typeface="Arial Narrow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0" y="2496741"/>
            <a:ext cx="904716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Посилання</a:t>
            </a: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https://learn.javascript.ru/switch</a:t>
            </a: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https://developer.mozilla.org/ru/docs/Web/JavaScript/Reference/Statements/switch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http://яваскрипт.укр/switch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https://learn.javascript.ru/function-basics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https://learn.javascript.ru/function-declaration-expression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https://developer.mozilla.org/ru/docs/Web/JavaScript/Reference/Statements/function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https://developer.mozilla.org/ru/docs/Web/JavaScript/Reference/Operators/function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http://яваскрипт.укр/function</a:t>
            </a:r>
            <a:endParaRPr lang="uk-UA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http://яваскрипт.укр/arguments</a:t>
            </a:r>
            <a:r>
              <a:rPr lang="uk-UA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icture 4">
            <a:extLst>
              <a:ext uri="{FF2B5EF4-FFF2-40B4-BE49-F238E27FC236}">
                <a16:creationId xmlns:a16="http://schemas.microsoft.com/office/drawing/2014/main" id="{3A760F9C-535D-4711-A5EA-DF6B9C9F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79" y="1491797"/>
            <a:ext cx="6038217" cy="387440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92E7821-E72A-486C-95BD-326D1299B57F}"/>
              </a:ext>
            </a:extLst>
          </p:cNvPr>
          <p:cNvSpPr txBox="1"/>
          <p:nvPr/>
        </p:nvSpPr>
        <p:spPr>
          <a:xfrm>
            <a:off x="382904" y="2951945"/>
            <a:ext cx="52206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buSzPct val="100000"/>
              <a:buAutoNum type="arabicPeriod"/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</a:rPr>
              <a:t>Конструкція</a:t>
            </a:r>
            <a:r>
              <a:rPr lang="en-US" sz="2800" dirty="0">
                <a:latin typeface="Bahnschrift SemiBold Condensed" panose="020B0502040204020203" pitchFamily="34" charset="0"/>
              </a:rPr>
              <a:t>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>
                <a:latin typeface="Bahnschrift SemiBold Condensed" panose="020B0502040204020203" pitchFamily="34" charset="0"/>
              </a:rPr>
              <a:t>Функції</a:t>
            </a:r>
            <a:endParaRPr lang="en-US" sz="2800" dirty="0">
              <a:latin typeface="Bahnschrift SemiBold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Condensed" panose="020B0502040204020203" pitchFamily="34" charset="0"/>
              </a:rPr>
              <a:t>Function Declaration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C</a:t>
            </a:r>
            <a:r>
              <a:rPr lang="uk-UA" dirty="0" err="1">
                <a:solidFill>
                  <a:srgbClr val="003AA5"/>
                </a:solidFill>
                <a:latin typeface="Bahnschrift" panose="020B0502040204020203" pitchFamily="34" charset="0"/>
              </a:rPr>
              <a:t>интаксис</a:t>
            </a: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switch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938525"/>
            <a:ext cx="4777822" cy="360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Вираз, чий результат зіставляється з кожним блоком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7800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valueN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Блок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який зіставляється з виразом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expression.</a:t>
            </a:r>
          </a:p>
          <a:p>
            <a:pPr marL="177800">
              <a:lnSpc>
                <a:spcPct val="150000"/>
              </a:lnSpc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default(Optional)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Блок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default;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якщо вказаний, виконується у випадку, коли значення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не збігається з жодним з блоків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 fontScale="92500" lnSpcReduction="10000"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switch(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		дія</a:t>
            </a:r>
          </a:p>
          <a:p>
            <a:pPr marL="0" indent="0">
              <a:buNone/>
            </a:pP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</a:p>
          <a:p>
            <a:pPr marL="0" indent="0">
              <a:buNone/>
            </a:pP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	case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value2</a:t>
            </a: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		дія</a:t>
            </a:r>
          </a:p>
          <a:p>
            <a:pPr marL="0" indent="0">
              <a:buNone/>
            </a:pP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</a:p>
          <a:p>
            <a:pPr marL="0" indent="0">
              <a:buNone/>
            </a:pP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	default:</a:t>
            </a:r>
          </a:p>
          <a:p>
            <a:pPr marL="0" indent="0">
              <a:buNone/>
            </a:pP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дія</a:t>
            </a:r>
          </a:p>
          <a:p>
            <a:pPr marL="0" indent="0">
              <a:buNone/>
            </a:pPr>
            <a:r>
              <a:rPr lang="uk-UA" sz="1800" b="1" noProof="1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</a:p>
          <a:p>
            <a:pPr marL="0" indent="0">
              <a:buNone/>
            </a:pP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51501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switch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Приклад використання констуркції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switch</a:t>
            </a: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country = prompt('write country car');</a:t>
            </a: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(country) 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'germany':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	console.log('Audi, BMW, Mercedes')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'japan’: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'china':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console.log('Cherry,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Suzuki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	console.log(‘Wrong country name')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7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                 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 </a:t>
            </a: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Функція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Функція - це блок програмного коду на мові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JavaScript, 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який визначається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один раз і може виконатися, або викликати, багато разів.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Якщо функція присвоюється властивості об'єкта, вона називається методом об'єкта.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Функц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ії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, призначені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" sz="1600" dirty="0">
                <a:latin typeface="Arial" panose="020B0604020202020204" pitchFamily="34" charset="0"/>
                <a:cs typeface="Arial" panose="020B0604020202020204" pitchFamily="34" charset="0"/>
              </a:rPr>
              <a:t>для ініціалізації повторно створюваних об'єктів, називаються конструкторами.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7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>
              <a:buNone/>
            </a:pP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   Створення функції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У будь-якому випадку визначення функції починається з ключового слова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function,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за яким вказуються такі компоненти:</a:t>
            </a:r>
          </a:p>
          <a:p>
            <a:pPr algn="just"/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Ідентифікатор, який визначає ім'я функції. Ім'я є обов'язковою частиною інструкції оголошення функції: воно буде використано для створення нової змінної, якій буде надано об'єкт нової функції. У виразах визначення функцій ім'я може бути відсутнім: при його наявності ім'я буде посилатися на об'єкт функції тільки в тілі самої функції.</a:t>
            </a:r>
          </a:p>
          <a:p>
            <a:pPr algn="just"/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Пара круглих дужок навколо списку з нуля або більше ідентифікаторів, розділених комами. Ці ідентифікатори будуть визначати імена параметрів функції і в тілі функції можуть використовуватися як локальні змінні.</a:t>
            </a:r>
          </a:p>
          <a:p>
            <a:pPr algn="just"/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Пара фігурних дужок з нулем або більше інструкцій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всередині. Ці інструкції складають тіло функції: вони виконуються при кожному виклику функції.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7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C</a:t>
            </a:r>
            <a:r>
              <a:rPr lang="uk-UA" dirty="0" err="1">
                <a:solidFill>
                  <a:srgbClr val="003AA5"/>
                </a:solidFill>
                <a:latin typeface="Bahnschrift" panose="020B0502040204020203" pitchFamily="34" charset="0"/>
              </a:rPr>
              <a:t>интаксис</a:t>
            </a:r>
            <a:r>
              <a:rPr lang="uk-UA" dirty="0">
                <a:solidFill>
                  <a:srgbClr val="003AA5"/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Declaration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BEE38-E606-45E0-AFF3-CDC377AD2CEF}"/>
              </a:ext>
            </a:extLst>
          </p:cNvPr>
          <p:cNvSpPr/>
          <p:nvPr/>
        </p:nvSpPr>
        <p:spPr>
          <a:xfrm>
            <a:off x="6779340" y="1938525"/>
            <a:ext cx="477782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Ім'я функції.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Ім'я аргументу, що передається у функцію. Максимальна кількість аргументів відрізняється у різних рушіях.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</a:p>
          <a:p>
            <a:pPr marL="177800">
              <a:lnSpc>
                <a:spcPct val="150000"/>
              </a:lnSpc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Інструкції, які складають тіло функції.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7315715-856C-41B2-A9FC-810125279181}"/>
              </a:ext>
            </a:extLst>
          </p:cNvPr>
          <p:cNvCxnSpPr/>
          <p:nvPr/>
        </p:nvCxnSpPr>
        <p:spPr>
          <a:xfrm>
            <a:off x="6096000" y="1948072"/>
            <a:ext cx="0" cy="3920824"/>
          </a:xfrm>
          <a:prstGeom prst="line">
            <a:avLst/>
          </a:prstGeom>
          <a:noFill/>
          <a:ln w="25400" cap="flat">
            <a:solidFill>
              <a:srgbClr val="003AA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2F65563-57C5-4FE2-B3BA-4C490C7B3D2A}"/>
              </a:ext>
            </a:extLst>
          </p:cNvPr>
          <p:cNvSpPr txBox="1">
            <a:spLocks/>
          </p:cNvSpPr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228600" marR="0" indent="-50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98500" marR="0" indent="-889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183639" marR="0" indent="-1422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63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209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781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353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925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9497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function name([param[, param,[..., param]]]) {</a:t>
            </a:r>
          </a:p>
          <a:p>
            <a:pPr marL="0" indent="0">
              <a:buNone/>
            </a:pP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   [statements]</a:t>
            </a:r>
          </a:p>
          <a:p>
            <a:pPr marL="0" indent="0">
              <a:buNone/>
            </a:pPr>
            <a:r>
              <a:rPr lang="en-GB" sz="1800" b="1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Declaration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Виводить Hello JS в console.log.</a:t>
            </a: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sayHello(){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JS`)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</a:t>
            </a:r>
          </a:p>
          <a:p>
            <a:endParaRPr lang="en-GB" noProof="1"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Функція з 1 параметром, яка виведе Hello Ivan в console.log.</a:t>
            </a: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sayHello(a){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a – параметр функції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${a}`);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sayHello(‘Ivan’);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передаємо значення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параметр фунції.</a:t>
            </a: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id="{61FF302B-CD57-4637-9953-A7AB7359CD60}"/>
              </a:ext>
            </a:extLst>
          </p:cNvPr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indent="0" algn="r">
              <a:buNone/>
            </a:pPr>
            <a:r>
              <a:rPr lang="en-US" dirty="0">
                <a:solidFill>
                  <a:srgbClr val="003AA5"/>
                </a:solidFill>
                <a:latin typeface="Bahnschrift" panose="020B0502040204020203" pitchFamily="34" charset="0"/>
              </a:rPr>
              <a:t>Function Declaration</a:t>
            </a:r>
            <a:endParaRPr dirty="0">
              <a:solidFill>
                <a:srgbClr val="003AA5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A094E9-4126-4ECF-B75B-E80C122BC181}"/>
              </a:ext>
            </a:extLst>
          </p:cNvPr>
          <p:cNvSpPr/>
          <p:nvPr/>
        </p:nvSpPr>
        <p:spPr>
          <a:xfrm>
            <a:off x="660399" y="2058623"/>
            <a:ext cx="1087054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Функція з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2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параметр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а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и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, яка виведе Hello Ivan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Ivanov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в console.log.</a:t>
            </a: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sayHello(a,b){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a,b – парамет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ри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функції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${a}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sayHello(‘Ivan’, ‘Ivanov’);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передаємо значення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параметр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и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фунції.</a:t>
            </a:r>
            <a:endParaRPr lang="ru-RU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ru-RU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ru-RU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Якщо у функц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ії є параметри, а ми нічого не передаємо, то параметр буде мати значення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undefined</a:t>
            </a:r>
          </a:p>
          <a:p>
            <a:endParaRPr lang="en-US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 sayHello(a,b){ </a:t>
            </a:r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	console.log(`Hello ${a}</a:t>
            </a:r>
            <a:r>
              <a:rPr lang="uk-UA" sz="16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}`);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sz="1600" noProof="1">
                <a:latin typeface="Arial" panose="020B0604020202020204" pitchFamily="34" charset="0"/>
                <a:cs typeface="Arial" panose="020B0604020202020204" pitchFamily="34" charset="0"/>
              </a:rPr>
              <a:t>sayHello();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Функція виведе повідомлення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GB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 console.log</a:t>
            </a:r>
            <a:r>
              <a:rPr lang="uk-UA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600" noProof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Hello undefined undefined</a:t>
            </a:r>
            <a:endParaRPr lang="ru-RU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GB" sz="1600" noProof="1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84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F86A577-0D88-4692-A849-D90E5E5E444C}" vid="{86A5FD52-A2BB-4200-AD13-5F6A9A12F3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3155</TotalTime>
  <Words>978</Words>
  <Application>Microsoft Office PowerPoint</Application>
  <PresentationFormat>Широкий екран</PresentationFormat>
  <Paragraphs>142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20" baseType="lpstr">
      <vt:lpstr>Arial</vt:lpstr>
      <vt:lpstr>Bahnschrift</vt:lpstr>
      <vt:lpstr>Bahnschrift SemiBold Condensed</vt:lpstr>
      <vt:lpstr>Calibri</vt:lpstr>
      <vt:lpstr>Calibri Light</vt:lpstr>
      <vt:lpstr>Comic Sans MS</vt:lpstr>
      <vt:lpstr>Consolas</vt:lpstr>
      <vt:lpstr>Тема1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</dc:title>
  <dc:creator>User</dc:creator>
  <cp:lastModifiedBy>Taras Kundyk</cp:lastModifiedBy>
  <cp:revision>275</cp:revision>
  <dcterms:created xsi:type="dcterms:W3CDTF">2017-09-06T16:48:50Z</dcterms:created>
  <dcterms:modified xsi:type="dcterms:W3CDTF">2020-07-02T09:58:10Z</dcterms:modified>
</cp:coreProperties>
</file>