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9" r:id="rId2"/>
  </p:sldMasterIdLst>
  <p:notesMasterIdLst>
    <p:notesMasterId r:id="rId39"/>
  </p:notesMasterIdLst>
  <p:handoutMasterIdLst>
    <p:handoutMasterId r:id="rId40"/>
  </p:handoutMasterIdLst>
  <p:sldIdLst>
    <p:sldId id="402" r:id="rId3"/>
    <p:sldId id="493" r:id="rId4"/>
    <p:sldId id="508" r:id="rId5"/>
    <p:sldId id="467" r:id="rId6"/>
    <p:sldId id="554" r:id="rId7"/>
    <p:sldId id="469" r:id="rId8"/>
    <p:sldId id="543" r:id="rId9"/>
    <p:sldId id="544" r:id="rId10"/>
    <p:sldId id="470" r:id="rId11"/>
    <p:sldId id="566" r:id="rId12"/>
    <p:sldId id="471" r:id="rId13"/>
    <p:sldId id="472" r:id="rId14"/>
    <p:sldId id="567" r:id="rId15"/>
    <p:sldId id="560" r:id="rId16"/>
    <p:sldId id="561" r:id="rId17"/>
    <p:sldId id="562" r:id="rId18"/>
    <p:sldId id="545" r:id="rId19"/>
    <p:sldId id="546" r:id="rId20"/>
    <p:sldId id="492" r:id="rId21"/>
    <p:sldId id="473" r:id="rId22"/>
    <p:sldId id="474" r:id="rId23"/>
    <p:sldId id="475" r:id="rId24"/>
    <p:sldId id="570" r:id="rId25"/>
    <p:sldId id="557" r:id="rId26"/>
    <p:sldId id="564" r:id="rId27"/>
    <p:sldId id="565" r:id="rId28"/>
    <p:sldId id="556" r:id="rId29"/>
    <p:sldId id="551" r:id="rId30"/>
    <p:sldId id="555" r:id="rId31"/>
    <p:sldId id="559" r:id="rId32"/>
    <p:sldId id="349" r:id="rId33"/>
    <p:sldId id="528" r:id="rId34"/>
    <p:sldId id="571" r:id="rId35"/>
    <p:sldId id="572" r:id="rId36"/>
    <p:sldId id="405" r:id="rId37"/>
    <p:sldId id="400" r:id="rId38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402"/>
            <p14:sldId id="493"/>
            <p14:sldId id="508"/>
          </p14:sldIdLst>
        </p14:section>
        <p14:section name="Matrices" id="{434EBAE8-1691-433D-9596-8AE3E67F67B5}">
          <p14:sldIdLst>
            <p14:sldId id="467"/>
            <p14:sldId id="554"/>
            <p14:sldId id="469"/>
            <p14:sldId id="543"/>
            <p14:sldId id="544"/>
            <p14:sldId id="470"/>
            <p14:sldId id="566"/>
            <p14:sldId id="471"/>
            <p14:sldId id="472"/>
            <p14:sldId id="567"/>
            <p14:sldId id="560"/>
            <p14:sldId id="561"/>
            <p14:sldId id="562"/>
            <p14:sldId id="545"/>
            <p14:sldId id="546"/>
            <p14:sldId id="492"/>
          </p14:sldIdLst>
        </p14:section>
        <p14:section name="Jagged Arrays" id="{6F66BED0-FBED-470B-BAD5-ACFC36FA0673}">
          <p14:sldIdLst>
            <p14:sldId id="473"/>
            <p14:sldId id="474"/>
            <p14:sldId id="475"/>
            <p14:sldId id="570"/>
            <p14:sldId id="557"/>
            <p14:sldId id="564"/>
            <p14:sldId id="565"/>
            <p14:sldId id="556"/>
            <p14:sldId id="551"/>
            <p14:sldId id="555"/>
            <p14:sldId id="559"/>
          </p14:sldIdLst>
        </p14:section>
        <p14:section name="Conclusion" id="{10E03AB1-9AA8-4E86-9A64-D741901E50A2}">
          <p14:sldIdLst>
            <p14:sldId id="349"/>
            <p14:sldId id="528"/>
            <p14:sldId id="571"/>
            <p14:sldId id="572"/>
            <p14:sldId id="405"/>
            <p14:sldId id="40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0D9"/>
    <a:srgbClr val="FFA72A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38" autoAdjust="0"/>
    <p:restoredTop sz="94533" autoAdjust="0"/>
  </p:normalViewPr>
  <p:slideViewPr>
    <p:cSldViewPr>
      <p:cViewPr varScale="1">
        <p:scale>
          <a:sx n="82" d="100"/>
          <a:sy n="82" d="100"/>
        </p:scale>
        <p:origin x="730" y="6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1/9/2019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1/9/2019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435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650020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154782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29094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5015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473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2874031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67302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317041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69979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9298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8047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49639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25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24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7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5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4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59" y="6035663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89" y="6035663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5" y="254857"/>
            <a:ext cx="10962447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4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16124"/>
            <a:ext cx="2950749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40279"/>
            <a:ext cx="2950749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76800"/>
            <a:ext cx="2950749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8739"/>
            <a:ext cx="2950749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94018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5" y="1355076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2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1" y="6721481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7" y="1353867"/>
            <a:ext cx="7197424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1/9/2019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963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027" y="703243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7" y="314259"/>
            <a:ext cx="2125527" cy="53028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8" y="6371330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5090E-6CF8-44E5-B9E1-699141F0F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1/9/2019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194957-EA63-44EA-BE91-D0BBA7D92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D72737-4098-4B82-8447-1DD1996BC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4392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0" y="1186306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4" y="5017461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59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8" y="1319422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1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588798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1/9/2019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548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1/9/2019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73D250-FD07-4E38-82BE-C93637C3793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64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7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3"/>
            <a:ext cx="8180332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1/9/2019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7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7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0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5440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1/9/2019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384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1" y="3314703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3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1/9/2019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539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1/9/2019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207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6157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" y="6184672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4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2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0"/>
            <a:ext cx="5424735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0"/>
            <a:ext cx="5424734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7" y="6390559"/>
            <a:ext cx="808502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1/9/2019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946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1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4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1/9/2019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868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7" y="6397195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1/9/2019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69" y="6397195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5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78993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6" r:id="rId13"/>
    <p:sldLayoutId id="2147483687" r:id="rId14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2160" userDrawn="1">
          <p15:clr>
            <a:srgbClr val="F26B43"/>
          </p15:clr>
        </p15:guide>
        <p15:guide id="4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52/Multidimensional-Arrays-Lab" TargetMode="Externa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52/Multidimensional-Arrays-Lab" TargetMode="Externa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52/Multidimensional-Arrays-Lab" TargetMode="Externa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52/Multidimensional-Arrays-Lab" TargetMode="Externa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52/Multidimensional-Arrays-Lab" TargetMode="Externa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52/Multidimensional-Arrays-Lab" TargetMode="Externa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52/Multidimensional-Arrays-Lab" TargetMode="Externa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52/Multidimensional-Arrays-Lab" TargetMode="Externa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52/Multidimensional-Arrays-Lab" TargetMode="Externa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52/Multidimensional-Arrays-Lab" TargetMode="External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52/Multidimensional-Arrays-Lab" TargetMode="External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1452/Multidimensional-Arrays-Lab" TargetMode="External"/><Relationship Id="rId2" Type="http://schemas.openxmlformats.org/officeDocument/2006/relationships/hyperlink" Target="https://en.wikipedia.org/wiki/Pascal's_triangle" TargetMode="Externa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52/Multidimensional-Arrays-Lab" TargetMode="External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52/Multidimensional-Arrays-Lab" TargetMode="Externa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csharp-advanced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hyperlink" Target="https://netpeak.bg/" TargetMode="External"/><Relationship Id="rId18" Type="http://schemas.openxmlformats.org/officeDocument/2006/relationships/image" Target="../media/image41.png"/><Relationship Id="rId26" Type="http://schemas.openxmlformats.org/officeDocument/2006/relationships/image" Target="../media/image45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www.sbtech.com/" TargetMode="External"/><Relationship Id="rId7" Type="http://schemas.openxmlformats.org/officeDocument/2006/relationships/hyperlink" Target="codexio.bg" TargetMode="External"/><Relationship Id="rId12" Type="http://schemas.openxmlformats.org/officeDocument/2006/relationships/image" Target="../media/image38.png"/><Relationship Id="rId17" Type="http://schemas.openxmlformats.org/officeDocument/2006/relationships/hyperlink" Target="http://www.telenor.bg/" TargetMode="External"/><Relationship Id="rId25" Type="http://schemas.openxmlformats.org/officeDocument/2006/relationships/hyperlink" Target="https://www.superhosting.bg/" TargetMode="External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40.png"/><Relationship Id="rId20" Type="http://schemas.openxmlformats.org/officeDocument/2006/relationships/image" Target="../media/image4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5.png"/><Relationship Id="rId11" Type="http://schemas.openxmlformats.org/officeDocument/2006/relationships/hyperlink" Target="https://aeternity.com/" TargetMode="External"/><Relationship Id="rId24" Type="http://schemas.openxmlformats.org/officeDocument/2006/relationships/image" Target="../media/image44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oftwaregroup.com/" TargetMode="External"/><Relationship Id="rId23" Type="http://schemas.openxmlformats.org/officeDocument/2006/relationships/hyperlink" Target="http://www.postbank.bg/" TargetMode="External"/><Relationship Id="rId28" Type="http://schemas.openxmlformats.org/officeDocument/2006/relationships/image" Target="../media/image46.png"/><Relationship Id="rId10" Type="http://schemas.openxmlformats.org/officeDocument/2006/relationships/image" Target="../media/image37.jpeg"/><Relationship Id="rId19" Type="http://schemas.openxmlformats.org/officeDocument/2006/relationships/hyperlink" Target="http://www.xs-software.com/" TargetMode="External"/><Relationship Id="rId4" Type="http://schemas.openxmlformats.org/officeDocument/2006/relationships/image" Target="../media/image34.png"/><Relationship Id="rId9" Type="http://schemas.openxmlformats.org/officeDocument/2006/relationships/hyperlink" Target="https://www.liebherr.com/en/deu/start/start-page.html" TargetMode="External"/><Relationship Id="rId14" Type="http://schemas.openxmlformats.org/officeDocument/2006/relationships/image" Target="../media/image39.png"/><Relationship Id="rId22" Type="http://schemas.openxmlformats.org/officeDocument/2006/relationships/image" Target="../media/image43.png"/><Relationship Id="rId27" Type="http://schemas.openxmlformats.org/officeDocument/2006/relationships/hyperlink" Target="http://smartit.bg/" TargetMode="Externa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hyperlink" Target="http://www.world-of-myths.com/" TargetMode="External"/><Relationship Id="rId3" Type="http://schemas.openxmlformats.org/officeDocument/2006/relationships/image" Target="../media/image47.jpeg"/><Relationship Id="rId7" Type="http://schemas.openxmlformats.org/officeDocument/2006/relationships/image" Target="../media/image4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www.onebitsoftware.net/" TargetMode="External"/><Relationship Id="rId11" Type="http://schemas.openxmlformats.org/officeDocument/2006/relationships/image" Target="../media/image51.gif"/><Relationship Id="rId5" Type="http://schemas.openxmlformats.org/officeDocument/2006/relationships/image" Target="../media/image48.png"/><Relationship Id="rId10" Type="http://schemas.openxmlformats.org/officeDocument/2006/relationships/hyperlink" Target="https://www.lukanet.com/" TargetMode="External"/><Relationship Id="rId4" Type="http://schemas.openxmlformats.org/officeDocument/2006/relationships/hyperlink" Target="codexio.bg" TargetMode="External"/><Relationship Id="rId9" Type="http://schemas.openxmlformats.org/officeDocument/2006/relationships/image" Target="../media/image50.jpe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53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67894" y="1325890"/>
            <a:ext cx="10962447" cy="882654"/>
          </a:xfrm>
        </p:spPr>
        <p:txBody>
          <a:bodyPr>
            <a:normAutofit/>
          </a:bodyPr>
          <a:lstStyle/>
          <a:p>
            <a:r>
              <a:rPr lang="en-US" dirty="0"/>
              <a:t>Processing Matrices and Jagged Arrays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Multidimensional Arrays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23" name="Picture 4" descr="Image result for 3d cube 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79128">
            <a:off x="4672258" y="2102885"/>
            <a:ext cx="2844307" cy="3238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B8E157-6C8A-4802-A6DE-28D4534C00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Foreach iterates through </a:t>
            </a:r>
            <a:br>
              <a:rPr lang="en-GB" dirty="0"/>
            </a:br>
            <a:r>
              <a:rPr lang="en-GB" dirty="0"/>
              <a:t>all elements in the matrix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Printing Matrix – Example (2)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E3321A3C-4A5A-4C7A-8E33-50ABBB80F4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2" y="2426226"/>
            <a:ext cx="5638800" cy="37856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int[,] matrix = {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{ 5, 2, 3, 1 },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{ 1, 9, 2, 4 },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{ 9, 8, 6, 9 }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endParaRPr lang="en-US" sz="2400" b="1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foreach (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element 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in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matrix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Console.WriteLine(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element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E1E5F48-D0E2-4E8D-A641-AE97660CC7A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6871" y="2337852"/>
            <a:ext cx="3962400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143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Read a matrix from the console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Print the number of rows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Print the number of columns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Print the </a:t>
            </a:r>
            <a:r>
              <a:rPr lang="en-US" b="1" dirty="0">
                <a:solidFill>
                  <a:schemeClr val="bg1"/>
                </a:solidFill>
              </a:rPr>
              <a:t>sum of all numbers </a:t>
            </a:r>
            <a:r>
              <a:rPr lang="en-US" dirty="0"/>
              <a:t>in the matrix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Sum Matrix Elements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2FA8DD-0528-4DF0-9B45-047DB9701607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</a:t>
            </a:r>
            <a:r>
              <a:rPr lang="en-US" sz="2000" dirty="0"/>
              <a:t>: </a:t>
            </a:r>
            <a:r>
              <a:rPr lang="en-US" sz="2000" dirty="0">
                <a:hlinkClick r:id="rId2"/>
              </a:rPr>
              <a:t>https://judge.softuni.bg/Contests/1452/Multidimensional-Arrays-Lab</a:t>
            </a:r>
            <a:endParaRPr lang="en-US" sz="2000" dirty="0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808647" y="4243454"/>
            <a:ext cx="3162300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3, 6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7, 1, 3, 3, 2, 1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1, 3, 9, 8, 5, 6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4, 6, 7, 9, 1, 0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4883587" y="4461545"/>
            <a:ext cx="609600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76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4200890" y="4884723"/>
            <a:ext cx="457200" cy="297575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7D2E5C09-8360-4DEA-A5A6-E7C09AD584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4402" y="4276879"/>
            <a:ext cx="2019300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3, 4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1, 2, 3, 1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1, 2, 2, 4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2, 2, 2, 2</a:t>
            </a:r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7C78E728-4C80-4C1E-A090-52B864B2DF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8102" y="4462244"/>
            <a:ext cx="609600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24</a:t>
            </a:r>
          </a:p>
        </p:txBody>
      </p:sp>
      <p:sp>
        <p:nvSpPr>
          <p:cNvPr id="14" name="Right Arrow 11">
            <a:extLst>
              <a:ext uri="{FF2B5EF4-FFF2-40B4-BE49-F238E27FC236}">
                <a16:creationId xmlns:a16="http://schemas.microsoft.com/office/drawing/2014/main" id="{D05B5DF9-2BE9-4947-98E5-13EC1035F465}"/>
              </a:ext>
            </a:extLst>
          </p:cNvPr>
          <p:cNvSpPr/>
          <p:nvPr/>
        </p:nvSpPr>
        <p:spPr>
          <a:xfrm>
            <a:off x="8462302" y="4884723"/>
            <a:ext cx="457200" cy="297575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18298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Sum Matrix Elements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458865" y="1333979"/>
            <a:ext cx="9271094" cy="477320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GB" sz="2400" noProof="1"/>
              <a:t>int[] sizes = Console.ReadLine().Split(", ")</a:t>
            </a:r>
          </a:p>
          <a:p>
            <a:r>
              <a:rPr lang="en-GB" sz="2400" noProof="1"/>
              <a:t>                     .Select(int.Parse).ToArray();</a:t>
            </a:r>
            <a:endParaRPr lang="bg-BG" sz="2400" noProof="1"/>
          </a:p>
          <a:p>
            <a:r>
              <a:rPr lang="en-US" sz="2400" noProof="1"/>
              <a:t>int[,] matrix = new int[sizes[0], sizes[1]];</a:t>
            </a:r>
          </a:p>
          <a:p>
            <a:r>
              <a:rPr lang="en-US" sz="2400" noProof="1"/>
              <a:t>for (int row = 0; row &lt; matrix.GetLength(0); row++)</a:t>
            </a:r>
            <a:r>
              <a:rPr lang="bg-BG" sz="2400" noProof="1"/>
              <a:t> </a:t>
            </a:r>
            <a:r>
              <a:rPr lang="en-US" sz="2400" noProof="1"/>
              <a:t>{</a:t>
            </a:r>
          </a:p>
          <a:p>
            <a:r>
              <a:rPr lang="en-US" sz="2400" noProof="1"/>
              <a:t>  int[] colElements = </a:t>
            </a:r>
            <a:r>
              <a:rPr lang="en-GB" sz="2400" noProof="1"/>
              <a:t>Console.ReadLine().Split(", ")</a:t>
            </a:r>
          </a:p>
          <a:p>
            <a:r>
              <a:rPr lang="en-GB" sz="2400" noProof="1"/>
              <a:t>                        .Select(int.Parse).ToArray();</a:t>
            </a:r>
            <a:endParaRPr lang="en-US" sz="2400" noProof="1"/>
          </a:p>
          <a:p>
            <a:r>
              <a:rPr lang="en-US" sz="2400" noProof="1"/>
              <a:t>  for (int col = 0; col &lt; matrix.GetLength(1); col++)</a:t>
            </a:r>
          </a:p>
          <a:p>
            <a:r>
              <a:rPr lang="en-US" sz="2400" noProof="1"/>
              <a:t>    matrix[row, col] = colElements[col];</a:t>
            </a:r>
          </a:p>
          <a:p>
            <a:r>
              <a:rPr lang="en-US" sz="2400" noProof="1"/>
              <a:t>}</a:t>
            </a:r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9016441" y="5029200"/>
            <a:ext cx="2761314" cy="727481"/>
          </a:xfrm>
          <a:prstGeom prst="wedgeRoundRectCallout">
            <a:avLst>
              <a:gd name="adj1" fmla="val -53875"/>
              <a:gd name="adj2" fmla="val -4579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Gets length of 1st dimension (rows)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AutoShape 23"/>
          <p:cNvSpPr>
            <a:spLocks noChangeArrowheads="1"/>
          </p:cNvSpPr>
          <p:nvPr/>
        </p:nvSpPr>
        <p:spPr bwMode="auto">
          <a:xfrm>
            <a:off x="9142412" y="2342242"/>
            <a:ext cx="2971800" cy="727481"/>
          </a:xfrm>
          <a:prstGeom prst="wedgeRoundRectCallout">
            <a:avLst>
              <a:gd name="adj1" fmla="val -59170"/>
              <a:gd name="adj2" fmla="val 4228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Gets length of 0th  dimension (columns)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2FA8DD-0528-4DF0-9B45-047DB9701607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</a:t>
            </a:r>
            <a:r>
              <a:rPr lang="en-US" sz="2000" dirty="0" smtClean="0"/>
              <a:t>: </a:t>
            </a:r>
            <a:r>
              <a:rPr lang="en-US" sz="2000" dirty="0">
                <a:hlinkClick r:id="rId2"/>
              </a:rPr>
              <a:t>https://judge.softuni.bg/Contests/1452/Multidimensional-Arrays-Lab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2377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Sum Matrix Elements(1)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458865" y="1333979"/>
            <a:ext cx="9271094" cy="477320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sz="2400" noProof="1"/>
              <a:t>int sum = 0;</a:t>
            </a:r>
          </a:p>
          <a:p>
            <a:r>
              <a:rPr lang="en-US" sz="2400" noProof="1"/>
              <a:t>for (int row = 0; row &lt; matrix.GetLength(0); row++)</a:t>
            </a:r>
            <a:r>
              <a:rPr lang="bg-BG" sz="2400" noProof="1"/>
              <a:t> </a:t>
            </a:r>
            <a:endParaRPr lang="en-GB" sz="2400" noProof="1"/>
          </a:p>
          <a:p>
            <a:r>
              <a:rPr lang="en-US" sz="2400" noProof="1"/>
              <a:t>{</a:t>
            </a:r>
          </a:p>
          <a:p>
            <a:r>
              <a:rPr lang="en-US" sz="2400" noProof="1"/>
              <a:t>  for (int col = 0; col &lt; matrix.GetLength(1); col++)</a:t>
            </a:r>
          </a:p>
          <a:p>
            <a:r>
              <a:rPr lang="en-US" sz="2400" noProof="1"/>
              <a:t>    sum += matrix[row, col];</a:t>
            </a:r>
          </a:p>
          <a:p>
            <a:r>
              <a:rPr lang="en-US" sz="2400" noProof="1"/>
              <a:t>}</a:t>
            </a:r>
          </a:p>
          <a:p>
            <a:r>
              <a:rPr lang="en-US" sz="2400" noProof="1"/>
              <a:t>Console.WriteLine(matrix.GetLength(0));</a:t>
            </a:r>
          </a:p>
          <a:p>
            <a:r>
              <a:rPr lang="en-US" sz="2400" noProof="1"/>
              <a:t>Console.WriteLine(matrix.GetLength(1));</a:t>
            </a:r>
          </a:p>
          <a:p>
            <a:r>
              <a:rPr lang="en-US" sz="2400" noProof="1"/>
              <a:t>Console.WriteLine(sum);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2FA8DD-0528-4DF0-9B45-047DB9701607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</a:t>
            </a:r>
            <a:r>
              <a:rPr lang="en-US" sz="2000" dirty="0" smtClean="0"/>
              <a:t>: </a:t>
            </a:r>
            <a:r>
              <a:rPr lang="en-US" sz="2000" dirty="0">
                <a:hlinkClick r:id="rId2"/>
              </a:rPr>
              <a:t>https://judge.softuni.bg/Contests/1452/Multidimensional-Arrays-Lab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59367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Read matrix sizes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Read a matrix from the console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Print the </a:t>
            </a:r>
            <a:r>
              <a:rPr lang="en-US" b="1" dirty="0">
                <a:solidFill>
                  <a:schemeClr val="bg1"/>
                </a:solidFill>
              </a:rPr>
              <a:t>sum of all numbers </a:t>
            </a:r>
            <a:r>
              <a:rPr lang="en-US" dirty="0"/>
              <a:t>in matrix columns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Sum Matrix Columns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2FA8DD-0528-4DF0-9B45-047DB9701607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</a:t>
            </a:r>
            <a:r>
              <a:rPr lang="en-US" sz="2000" dirty="0" smtClean="0"/>
              <a:t>: </a:t>
            </a:r>
            <a:r>
              <a:rPr lang="en-US" sz="2000" dirty="0">
                <a:hlinkClick r:id="rId2"/>
              </a:rPr>
              <a:t>https://judge.softuni.bg/Contests/1452/Multidimensional-Arrays-Lab</a:t>
            </a:r>
            <a:endParaRPr lang="en-US" sz="2000" dirty="0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1022943" y="3782634"/>
            <a:ext cx="2171700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3, 6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7 1 3 3 2 1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1 3 9 8 5 6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4 6 7 9 1 0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3964981" y="3413302"/>
            <a:ext cx="609600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19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20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7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3351212" y="4418676"/>
            <a:ext cx="457200" cy="297575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167C2DEF-5F86-4897-9F12-1257BE49CA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1503" y="3782634"/>
            <a:ext cx="1223369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3, 3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1 2 3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4 5 6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7 8 9</a:t>
            </a:r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1FC03C8B-AFB0-43B1-8A39-78F23458E2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5212" y="3967298"/>
            <a:ext cx="609600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15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18</a:t>
            </a:r>
          </a:p>
        </p:txBody>
      </p:sp>
      <p:sp>
        <p:nvSpPr>
          <p:cNvPr id="14" name="Right Arrow 11">
            <a:extLst>
              <a:ext uri="{FF2B5EF4-FFF2-40B4-BE49-F238E27FC236}">
                <a16:creationId xmlns:a16="http://schemas.microsoft.com/office/drawing/2014/main" id="{686209EA-B5AE-4AC6-9159-EC3D81B4440F}"/>
              </a:ext>
            </a:extLst>
          </p:cNvPr>
          <p:cNvSpPr/>
          <p:nvPr/>
        </p:nvSpPr>
        <p:spPr>
          <a:xfrm>
            <a:off x="7141442" y="4418676"/>
            <a:ext cx="457200" cy="297575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08305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2" grpId="0" animBg="1"/>
      <p:bldP spid="11" grpId="0" animBg="1"/>
      <p:bldP spid="13" grpId="0" animBg="1"/>
      <p:bldP spid="1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Sum Matrix Columns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303212" y="1371600"/>
            <a:ext cx="11582400" cy="477320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sz="2400" noProof="1"/>
              <a:t>var sizes = Console.ReadLine()</a:t>
            </a:r>
          </a:p>
          <a:p>
            <a:r>
              <a:rPr lang="en-US" sz="2400" noProof="1"/>
              <a:t>                   .Split(", ").Select(int.Parse).ToArray();</a:t>
            </a:r>
          </a:p>
          <a:p>
            <a:r>
              <a:rPr lang="en-US" sz="2400" noProof="1">
                <a:solidFill>
                  <a:schemeClr val="bg1"/>
                </a:solidFill>
              </a:rPr>
              <a:t>int[,]</a:t>
            </a:r>
            <a:r>
              <a:rPr lang="en-US" sz="2400" noProof="1"/>
              <a:t> matrix = new int[sizes[0], sizes[1]];</a:t>
            </a:r>
          </a:p>
          <a:p>
            <a:r>
              <a:rPr lang="en-US" sz="2400" noProof="1"/>
              <a:t>for (int r = 0; r &lt; matrix.</a:t>
            </a:r>
            <a:r>
              <a:rPr lang="en-US" sz="2400" noProof="1">
                <a:solidFill>
                  <a:schemeClr val="bg1"/>
                </a:solidFill>
              </a:rPr>
              <a:t>GetLength(0)</a:t>
            </a:r>
            <a:r>
              <a:rPr lang="en-US" sz="2400" noProof="1"/>
              <a:t>; r++) {</a:t>
            </a:r>
          </a:p>
          <a:p>
            <a:r>
              <a:rPr lang="en-US" sz="2400" noProof="1"/>
              <a:t>  var col = Console.ReadLine().Split().Select(int.Parse).ToArray();</a:t>
            </a:r>
          </a:p>
          <a:p>
            <a:r>
              <a:rPr lang="en-US" sz="2400" noProof="1"/>
              <a:t>  for (int c = 0; c &lt; matrix.</a:t>
            </a:r>
            <a:r>
              <a:rPr lang="en-US" sz="2400" noProof="1">
                <a:solidFill>
                  <a:schemeClr val="bg1"/>
                </a:solidFill>
              </a:rPr>
              <a:t>GetLength(1)</a:t>
            </a:r>
            <a:r>
              <a:rPr lang="en-US" sz="2400" noProof="1"/>
              <a:t>; c++) {</a:t>
            </a:r>
          </a:p>
          <a:p>
            <a:r>
              <a:rPr lang="en-US" sz="2400" noProof="1"/>
              <a:t>    matrix</a:t>
            </a:r>
            <a:r>
              <a:rPr lang="en-US" sz="2400" noProof="1">
                <a:solidFill>
                  <a:schemeClr val="bg1"/>
                </a:solidFill>
              </a:rPr>
              <a:t>[r, c]</a:t>
            </a:r>
            <a:r>
              <a:rPr lang="en-US" sz="2400" noProof="1"/>
              <a:t> = col[c];</a:t>
            </a:r>
          </a:p>
          <a:p>
            <a:r>
              <a:rPr lang="en-US" sz="2400" noProof="1"/>
              <a:t>  }</a:t>
            </a:r>
          </a:p>
          <a:p>
            <a:r>
              <a:rPr lang="en-US" sz="2400" noProof="1"/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2FA8DD-0528-4DF0-9B45-047DB9701607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</a:t>
            </a:r>
            <a:r>
              <a:rPr lang="en-US" sz="2000" dirty="0" smtClean="0"/>
              <a:t>: </a:t>
            </a:r>
            <a:r>
              <a:rPr lang="en-US" sz="2000" dirty="0">
                <a:hlinkClick r:id="rId2"/>
              </a:rPr>
              <a:t>https://judge.softuni.bg/Contests/1452/Multidimensional-Arrays-Lab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64053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Sum Matrix Columns (1)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827212" y="1371600"/>
            <a:ext cx="8534400" cy="372586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nb-NO" dirty="0"/>
              <a:t>for (int c = 0; c &lt; matrix.</a:t>
            </a:r>
            <a:r>
              <a:rPr lang="nb-NO" dirty="0">
                <a:solidFill>
                  <a:schemeClr val="bg1"/>
                </a:solidFill>
              </a:rPr>
              <a:t>GetLength(1)</a:t>
            </a:r>
            <a:r>
              <a:rPr lang="nb-NO" dirty="0"/>
              <a:t>; c++) </a:t>
            </a:r>
            <a:r>
              <a:rPr lang="en-GB" dirty="0"/>
              <a:t>{</a:t>
            </a:r>
          </a:p>
          <a:p>
            <a:r>
              <a:rPr lang="en-GB" dirty="0"/>
              <a:t>  int sum = 0;</a:t>
            </a:r>
          </a:p>
          <a:p>
            <a:r>
              <a:rPr lang="pt-BR" dirty="0"/>
              <a:t>  for (int r = 0; r &lt; matrix.</a:t>
            </a:r>
            <a:r>
              <a:rPr lang="pt-BR" dirty="0">
                <a:solidFill>
                  <a:schemeClr val="bg1"/>
                </a:solidFill>
              </a:rPr>
              <a:t>GetLength(0)</a:t>
            </a:r>
            <a:r>
              <a:rPr lang="pt-BR" dirty="0"/>
              <a:t>; r++) {</a:t>
            </a:r>
          </a:p>
          <a:p>
            <a:r>
              <a:rPr lang="en-GB" dirty="0"/>
              <a:t>    sum += matrix</a:t>
            </a:r>
            <a:r>
              <a:rPr lang="en-GB" dirty="0">
                <a:solidFill>
                  <a:schemeClr val="bg1"/>
                </a:solidFill>
              </a:rPr>
              <a:t>[r, c]</a:t>
            </a:r>
            <a:r>
              <a:rPr lang="en-GB" dirty="0"/>
              <a:t>;</a:t>
            </a:r>
          </a:p>
          <a:p>
            <a:r>
              <a:rPr lang="en-GB" dirty="0"/>
              <a:t>  }</a:t>
            </a:r>
          </a:p>
          <a:p>
            <a:r>
              <a:rPr lang="en-GB" dirty="0"/>
              <a:t>  Console.WriteLine(sum);</a:t>
            </a:r>
          </a:p>
          <a:p>
            <a:r>
              <a:rPr lang="en-GB" dirty="0"/>
              <a:t>}</a:t>
            </a:r>
            <a:endParaRPr lang="en-US" sz="2400" noProof="1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2FA8DD-0528-4DF0-9B45-047DB9701607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</a:t>
            </a:r>
            <a:r>
              <a:rPr lang="en-US" sz="2000" dirty="0" smtClean="0"/>
              <a:t>: </a:t>
            </a:r>
            <a:r>
              <a:rPr lang="en-US" sz="2000" dirty="0">
                <a:hlinkClick r:id="rId2"/>
              </a:rPr>
              <a:t>https://judge.softuni.bg/Contests/1452/Multidimensional-Arrays-Lab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83753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Find </a:t>
            </a:r>
            <a:r>
              <a:rPr lang="en-US" b="1" dirty="0">
                <a:solidFill>
                  <a:schemeClr val="bg1"/>
                </a:solidFill>
              </a:rPr>
              <a:t>2x2 square </a:t>
            </a:r>
            <a:r>
              <a:rPr lang="en-US" dirty="0"/>
              <a:t>with max sum in given matrix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Read matrix from the console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Find </a:t>
            </a:r>
            <a:r>
              <a:rPr lang="en-US" b="1" dirty="0">
                <a:solidFill>
                  <a:schemeClr val="bg1"/>
                </a:solidFill>
              </a:rPr>
              <a:t>biggest sum </a:t>
            </a:r>
            <a:r>
              <a:rPr lang="en-US" dirty="0"/>
              <a:t>of 2x2 submatrix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Print result like new matrix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Problem: Square with Maximum Sum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1165157" y="3909301"/>
            <a:ext cx="3771900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int[,] matrix =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{7, 1, 3, 3, 2, 1},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{1, 3, 9, 8, 5, 6},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{4, 6, 7, 9, 1, 0} </a:t>
            </a:r>
            <a:r>
              <a:rPr lang="en-US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/>
            </a:r>
            <a:br>
              <a:rPr lang="en-US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5789612" y="4284046"/>
            <a:ext cx="762000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9 8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7 9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33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2FA8DD-0528-4DF0-9B45-047DB9701607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</a:t>
            </a:r>
            <a:r>
              <a:rPr lang="en-US" sz="2000" dirty="0" smtClean="0"/>
              <a:t>: </a:t>
            </a:r>
            <a:r>
              <a:rPr lang="en-US" sz="2000" dirty="0">
                <a:hlinkClick r:id="rId2"/>
              </a:rPr>
              <a:t>https://judge.softuni.bg/Contests/1452/Multidimensional-Arrays-Lab</a:t>
            </a:r>
            <a:endParaRPr lang="en-US" sz="2000" dirty="0"/>
          </a:p>
        </p:txBody>
      </p:sp>
      <p:sp>
        <p:nvSpPr>
          <p:cNvPr id="14" name="Right Arrow 11">
            <a:extLst>
              <a:ext uri="{FF2B5EF4-FFF2-40B4-BE49-F238E27FC236}">
                <a16:creationId xmlns:a16="http://schemas.microsoft.com/office/drawing/2014/main" id="{74556B66-36FE-484C-B5B9-D8BD438A1A91}"/>
              </a:ext>
            </a:extLst>
          </p:cNvPr>
          <p:cNvSpPr/>
          <p:nvPr/>
        </p:nvSpPr>
        <p:spPr>
          <a:xfrm>
            <a:off x="5134734" y="4730009"/>
            <a:ext cx="457200" cy="297575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73335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Solution: Square with Maximum Sum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370011" y="1319397"/>
            <a:ext cx="9448802" cy="471164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noProof="1">
                <a:solidFill>
                  <a:schemeClr val="accent2"/>
                </a:solidFill>
              </a:rPr>
              <a:t>//</a:t>
            </a:r>
            <a:r>
              <a:rPr lang="en-US" sz="2200" noProof="1">
                <a:solidFill>
                  <a:schemeClr val="accent2"/>
                </a:solidFill>
              </a:rPr>
              <a:t>TODO: </a:t>
            </a:r>
            <a:r>
              <a:rPr lang="en-US" sz="2200" i="1" noProof="1">
                <a:solidFill>
                  <a:schemeClr val="accent2"/>
                </a:solidFill>
              </a:rPr>
              <a:t>Read the input from the console</a:t>
            </a:r>
            <a:endParaRPr lang="bg-BG" sz="2200" i="1" noProof="1">
              <a:solidFill>
                <a:schemeClr val="accent2"/>
              </a:solidFill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noProof="1"/>
              <a:t>for (int row = 0; row &lt; matrix.GetLength(0) - 1; row++)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noProof="1"/>
              <a:t>  for (int col = 0; col &lt; matrix.GetLength(1) - 1; col++)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noProof="1"/>
              <a:t>    var newSquareSum = matrix[row, col] +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noProof="1"/>
              <a:t>                       matrix[row + 1, col] +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noProof="1"/>
              <a:t>                       matrix[row, col + 1] +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noProof="1"/>
              <a:t>                       matrix[row + 1, col + 1];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noProof="1">
                <a:solidFill>
                  <a:schemeClr val="tx1">
                    <a:lumMod val="75000"/>
                  </a:schemeClr>
                </a:solidFill>
              </a:rPr>
              <a:t>    </a:t>
            </a:r>
            <a:r>
              <a:rPr lang="en-US" sz="2200" i="1" noProof="1">
                <a:solidFill>
                  <a:schemeClr val="accent2"/>
                </a:solidFill>
              </a:rPr>
              <a:t>//</a:t>
            </a:r>
            <a:r>
              <a:rPr lang="en-US" sz="2200" noProof="1">
                <a:solidFill>
                  <a:schemeClr val="accent2"/>
                </a:solidFill>
              </a:rPr>
              <a:t>TODO:</a:t>
            </a:r>
            <a:r>
              <a:rPr lang="en-US" sz="2200" i="1" noProof="1">
                <a:solidFill>
                  <a:schemeClr val="accent2"/>
                </a:solidFill>
              </a:rPr>
              <a:t> Check if the sum is bigger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noProof="1"/>
              <a:t> 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noProof="1"/>
              <a:t>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noProof="1">
                <a:solidFill>
                  <a:schemeClr val="accent2"/>
                </a:solidFill>
              </a:rPr>
              <a:t>//TODO: </a:t>
            </a:r>
            <a:r>
              <a:rPr lang="en-US" sz="2200" i="1" noProof="1">
                <a:solidFill>
                  <a:schemeClr val="accent2"/>
                </a:solidFill>
              </a:rPr>
              <a:t>Print the square with the max sum</a:t>
            </a:r>
            <a:r>
              <a:rPr lang="en-US" sz="2200" noProof="1">
                <a:solidFill>
                  <a:schemeClr val="tx1">
                    <a:lumMod val="75000"/>
                  </a:schemeClr>
                </a:solidFill>
              </a:rPr>
              <a:t>	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2FA8DD-0528-4DF0-9B45-047DB9701607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</a:t>
            </a:r>
            <a:r>
              <a:rPr lang="en-US" sz="2000" dirty="0" smtClean="0"/>
              <a:t>: </a:t>
            </a:r>
            <a:r>
              <a:rPr lang="en-US" sz="2000" dirty="0">
                <a:hlinkClick r:id="rId2"/>
              </a:rPr>
              <a:t>https://judge.softuni.bg/Contests/1452/Multidimensional-Arrays-Lab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88631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5613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5400" dirty="0"/>
              <a:t>Live Exercises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8012" y="394224"/>
            <a:ext cx="3124201" cy="383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071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C603285-689A-4E41-8F77-BD9FEA5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 of Contents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A566F-0E0E-4BF9-A3B0-6F01080380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28680" y="1371603"/>
            <a:ext cx="8180332" cy="4795935"/>
          </a:xfrm>
        </p:spPr>
        <p:txBody>
          <a:bodyPr>
            <a:normAutofit fontScale="92500" lnSpcReduction="10000"/>
          </a:bodyPr>
          <a:lstStyle/>
          <a:p>
            <a:r>
              <a:rPr lang="en-GB" sz="3600" dirty="0"/>
              <a:t>Matrices and Multidimensional Arrays</a:t>
            </a:r>
          </a:p>
          <a:p>
            <a:pPr lvl="1"/>
            <a:r>
              <a:rPr lang="en-GB" sz="3200" dirty="0"/>
              <a:t>Creating</a:t>
            </a:r>
          </a:p>
          <a:p>
            <a:pPr lvl="1"/>
            <a:r>
              <a:rPr lang="en-GB" sz="3200" dirty="0"/>
              <a:t>Accessing elements</a:t>
            </a:r>
          </a:p>
          <a:p>
            <a:pPr lvl="1"/>
            <a:r>
              <a:rPr lang="en-GB" sz="3200" dirty="0"/>
              <a:t>Reading and Printing</a:t>
            </a:r>
          </a:p>
          <a:p>
            <a:r>
              <a:rPr lang="en-US" sz="3600" dirty="0"/>
              <a:t>Jagged Arrays (arrays of arrays)</a:t>
            </a:r>
          </a:p>
          <a:p>
            <a:pPr lvl="1"/>
            <a:r>
              <a:rPr lang="en-GB" sz="3200" dirty="0"/>
              <a:t>Creating</a:t>
            </a:r>
          </a:p>
          <a:p>
            <a:pPr lvl="1"/>
            <a:r>
              <a:rPr lang="en-GB" sz="3200" dirty="0"/>
              <a:t>Accessing elements</a:t>
            </a:r>
          </a:p>
          <a:p>
            <a:pPr lvl="1"/>
            <a:r>
              <a:rPr lang="en-GB" sz="3200" dirty="0"/>
              <a:t>Reading and Printing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A3C29A2-801E-45B5-8313-8492EDF9966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525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Jagged Arrays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39DF5D-3382-4D1C-98B0-A126158CB22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Definition and Usage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2ECE79B-CB25-402D-B64B-3819FB649913}"/>
              </a:ext>
            </a:extLst>
          </p:cNvPr>
          <p:cNvGrpSpPr/>
          <p:nvPr/>
        </p:nvGrpSpPr>
        <p:grpSpPr>
          <a:xfrm>
            <a:off x="4722812" y="1878435"/>
            <a:ext cx="2938792" cy="1507921"/>
            <a:chOff x="4722812" y="1878435"/>
            <a:chExt cx="2938792" cy="1507921"/>
          </a:xfrm>
        </p:grpSpPr>
        <p:pic>
          <p:nvPicPr>
            <p:cNvPr id="28" name="Picture 1" descr="C:\Trash\array.png">
              <a:extLst>
                <a:ext uri="{FF2B5EF4-FFF2-40B4-BE49-F238E27FC236}">
                  <a16:creationId xmlns:a16="http://schemas.microsoft.com/office/drawing/2014/main" id="{33C086ED-0AA7-493D-B798-0BE07E1AB54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4722812" y="1878435"/>
              <a:ext cx="1747891" cy="533658"/>
            </a:xfrm>
            <a:prstGeom prst="rect">
              <a:avLst/>
            </a:prstGeom>
          </p:spPr>
        </p:pic>
        <p:pic>
          <p:nvPicPr>
            <p:cNvPr id="29" name="Picture 1" descr="C:\Trash\array.png">
              <a:extLst>
                <a:ext uri="{FF2B5EF4-FFF2-40B4-BE49-F238E27FC236}">
                  <a16:creationId xmlns:a16="http://schemas.microsoft.com/office/drawing/2014/main" id="{45D650B7-A8F5-432E-9CC8-1A3725121C9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4722812" y="2367893"/>
              <a:ext cx="2307271" cy="533658"/>
            </a:xfrm>
            <a:prstGeom prst="rect">
              <a:avLst/>
            </a:prstGeom>
          </p:spPr>
        </p:pic>
        <p:pic>
          <p:nvPicPr>
            <p:cNvPr id="32" name="Picture 1" descr="C:\Trash\array.png">
              <a:extLst>
                <a:ext uri="{FF2B5EF4-FFF2-40B4-BE49-F238E27FC236}">
                  <a16:creationId xmlns:a16="http://schemas.microsoft.com/office/drawing/2014/main" id="{9B17AA04-D4AA-435C-B5EC-15E3D794929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4725203" y="2852698"/>
              <a:ext cx="2936401" cy="53365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02223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type="body" sz="quarter" idx="10"/>
          </p:nvPr>
        </p:nvSpPr>
        <p:spPr>
          <a:xfrm>
            <a:off x="1865071" y="1247495"/>
            <a:ext cx="9927138" cy="5276048"/>
          </a:xfrm>
        </p:spPr>
        <p:txBody>
          <a:bodyPr/>
          <a:lstStyle/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Jagged arrays </a:t>
            </a:r>
            <a:r>
              <a:rPr lang="en-US" dirty="0"/>
              <a:t>are multidimensional arrays</a:t>
            </a:r>
          </a:p>
          <a:p>
            <a:pPr lvl="1">
              <a:buClr>
                <a:srgbClr val="234465"/>
              </a:buClr>
            </a:pPr>
            <a:r>
              <a:rPr lang="en-US" dirty="0"/>
              <a:t>But each dimension has different size</a:t>
            </a:r>
          </a:p>
          <a:p>
            <a:pPr lvl="1">
              <a:buClr>
                <a:srgbClr val="234465"/>
              </a:buClr>
            </a:pPr>
            <a:r>
              <a:rPr lang="en-US" dirty="0"/>
              <a:t>A jagged array is an</a:t>
            </a: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array of arrays</a:t>
            </a:r>
          </a:p>
          <a:p>
            <a:pPr lvl="1">
              <a:buClr>
                <a:srgbClr val="234465"/>
              </a:buClr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Each </a:t>
            </a:r>
            <a:r>
              <a:rPr lang="en-US" dirty="0"/>
              <a:t>of the arrays has </a:t>
            </a:r>
            <a:r>
              <a:rPr lang="en-US" b="1" dirty="0">
                <a:solidFill>
                  <a:schemeClr val="bg1"/>
                </a:solidFill>
              </a:rPr>
              <a:t>different length</a:t>
            </a:r>
            <a:endParaRPr lang="bg-BG" b="1" dirty="0">
              <a:solidFill>
                <a:schemeClr val="bg1"/>
              </a:solidFill>
            </a:endParaRPr>
          </a:p>
          <a:p>
            <a:pPr lvl="1">
              <a:buClr>
                <a:srgbClr val="234465"/>
              </a:buClr>
            </a:pPr>
            <a:endParaRPr lang="bg-BG" b="1" dirty="0">
              <a:solidFill>
                <a:schemeClr val="bg1"/>
              </a:solidFill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rgbClr val="234465"/>
              </a:buClr>
            </a:pPr>
            <a:endParaRPr lang="bg-BG" b="1" dirty="0">
              <a:solidFill>
                <a:schemeClr val="bg1"/>
              </a:solidFill>
            </a:endParaRPr>
          </a:p>
          <a:p>
            <a:pPr lvl="1"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Accessing element</a:t>
            </a:r>
          </a:p>
          <a:p>
            <a:pPr lvl="1">
              <a:buClr>
                <a:srgbClr val="234465"/>
              </a:buClr>
            </a:pP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Jagged Array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2894012" y="3882740"/>
            <a:ext cx="5369792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int[][] jagged = new int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[3][]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jagged[0] = new int[3];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jagged[1] = new int[2];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F1F5EEB1-1A4B-41B6-BFA2-94ADAF15C9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4012" y="5710535"/>
            <a:ext cx="5369792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int element = jagged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[0][0]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8" name="AutoShape 23">
            <a:extLst>
              <a:ext uri="{FF2B5EF4-FFF2-40B4-BE49-F238E27FC236}">
                <a16:creationId xmlns:a16="http://schemas.microsoft.com/office/drawing/2014/main" id="{2D66C723-6911-4A8B-B68F-F2E91B3DF9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9836" y="6315535"/>
            <a:ext cx="1635340" cy="416015"/>
          </a:xfrm>
          <a:prstGeom prst="wedgeRoundRectCallout">
            <a:avLst>
              <a:gd name="adj1" fmla="val -59940"/>
              <a:gd name="adj2" fmla="val -5505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Row Index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23">
            <a:extLst>
              <a:ext uri="{FF2B5EF4-FFF2-40B4-BE49-F238E27FC236}">
                <a16:creationId xmlns:a16="http://schemas.microsoft.com/office/drawing/2014/main" id="{D799F1EB-BDD7-460C-928D-3EA8EB2461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9812" y="5222852"/>
            <a:ext cx="1486246" cy="416015"/>
          </a:xfrm>
          <a:prstGeom prst="wedgeRoundRectCallout">
            <a:avLst>
              <a:gd name="adj1" fmla="val -60547"/>
              <a:gd name="adj2" fmla="val 5793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 Index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908183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7" grpId="0" animBg="1"/>
      <p:bldP spid="8" grpId="0" animBg="1"/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Filling a Jagged Array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255712" y="1255295"/>
            <a:ext cx="9677400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int[][] jagged = new int[5][];</a:t>
            </a:r>
          </a:p>
          <a:p>
            <a:endParaRPr lang="en-US" sz="2400" b="1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for (int row = 0; row &lt; jagged.Length; row++)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string[] inputNumbers = Console.ReadLine().Split(' ');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jagged[row] = new int[inputNumbers.Length];</a:t>
            </a:r>
          </a:p>
          <a:p>
            <a:endParaRPr lang="en-US" sz="2400" b="1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for (int col = 0; col &lt; jagged[row].Lenght; col++)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{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  jagged[row][col] = int.Parse(inputNumbers[col]);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9979897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66D050D-E39B-4832-965A-F47A19FC3A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For-loop</a:t>
            </a:r>
          </a:p>
          <a:p>
            <a:endParaRPr lang="en-GB" dirty="0"/>
          </a:p>
          <a:p>
            <a:endParaRPr lang="en-GB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GB" dirty="0"/>
          </a:p>
          <a:p>
            <a:r>
              <a:rPr lang="en-GB" dirty="0"/>
              <a:t>Foreach loop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1B22CC7-102D-46D7-AB8A-C9B7030B8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Printing </a:t>
            </a:r>
            <a:r>
              <a:rPr lang="bg-BG" dirty="0"/>
              <a:t>а </a:t>
            </a:r>
            <a:r>
              <a:rPr lang="en-GB" dirty="0"/>
              <a:t>Jagged Array - Example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271074-FF2E-46CA-8FFD-C7875AB6471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C236908F-E1CD-40F7-A75F-41503EEEDB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412" y="1871008"/>
            <a:ext cx="9104457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int[][] 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matrix = ReadMatrix();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for (int row = 0; row &lt; matrix.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Length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; row++)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for (int col = 0; col &lt; matrix[row].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Length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; col++)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  Console.Write("{0} ",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matrix[row][col]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Console.WriteLine();</a:t>
            </a: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015A88DB-A146-4803-AAFF-495A514BA7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514" y="4487679"/>
            <a:ext cx="9104457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int[][] 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matrix = ReadMatrix();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foreach (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int[] row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in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matrix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Console.WriteLine(string.Join(" ", row));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1" name="AutoShape 23">
            <a:extLst>
              <a:ext uri="{FF2B5EF4-FFF2-40B4-BE49-F238E27FC236}">
                <a16:creationId xmlns:a16="http://schemas.microsoft.com/office/drawing/2014/main" id="{D15F48C9-EE66-46F7-B0EA-59EBAAA10D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0612" y="1430700"/>
            <a:ext cx="2590800" cy="727481"/>
          </a:xfrm>
          <a:prstGeom prst="wedgeRoundRectCallout">
            <a:avLst>
              <a:gd name="adj1" fmla="val -59170"/>
              <a:gd name="adj2" fmla="val 4228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Implement custom method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16157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D4BD25A-49B3-4AF8-985E-0900D46C7A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GB" dirty="0"/>
              <a:t>On the first line you will get matrix rows</a:t>
            </a:r>
          </a:p>
          <a:p>
            <a:r>
              <a:rPr lang="en-GB" dirty="0"/>
              <a:t>On next rows lines you will get elements for each column</a:t>
            </a:r>
          </a:p>
          <a:p>
            <a:r>
              <a:rPr lang="en-GB" dirty="0"/>
              <a:t>Until you receive "</a:t>
            </a:r>
            <a:r>
              <a:rPr lang="en-GB" b="1" dirty="0">
                <a:solidFill>
                  <a:schemeClr val="bg1"/>
                </a:solidFill>
              </a:rPr>
              <a:t>END</a:t>
            </a:r>
            <a:r>
              <a:rPr lang="en-GB" dirty="0"/>
              <a:t>", read commands</a:t>
            </a:r>
          </a:p>
          <a:p>
            <a:pPr lvl="1"/>
            <a:r>
              <a:rPr lang="en-GB" dirty="0"/>
              <a:t>Add {row} {col} {value}</a:t>
            </a:r>
          </a:p>
          <a:p>
            <a:pPr lvl="1"/>
            <a:r>
              <a:rPr lang="en-GB" dirty="0"/>
              <a:t>Subtract {row} {col} {value}</a:t>
            </a:r>
          </a:p>
          <a:p>
            <a:r>
              <a:rPr lang="en-GB" dirty="0"/>
              <a:t>If the coordinates are invalid print "Invalid coordinates“</a:t>
            </a:r>
          </a:p>
          <a:p>
            <a:r>
              <a:rPr lang="en-GB" dirty="0"/>
              <a:t>When you receive "END" you should print the matrix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86C0692-EF38-4EB9-A136-51B3C648A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Jagged-Array Modification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73EA42-3997-40B0-AE95-E2818436887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07D0F9C-492C-49CA-B976-F4EF7E4EC857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</a:t>
            </a:r>
            <a:r>
              <a:rPr lang="en-US" sz="2000" dirty="0" smtClean="0"/>
              <a:t>: </a:t>
            </a:r>
            <a:r>
              <a:rPr lang="en-US" sz="2000" dirty="0">
                <a:hlinkClick r:id="rId2"/>
              </a:rPr>
              <a:t>https://judge.softuni.bg/Contests/1452/Multidimensional-Arrays-Lab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27403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132012" y="1295400"/>
            <a:ext cx="7924800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</a:rPr>
              <a:t>int rowSize = int.Parse(Console.ReadLine());</a:t>
            </a:r>
          </a:p>
          <a:p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int[][]</a:t>
            </a:r>
            <a:r>
              <a:rPr lang="en-US" sz="2400" b="1" noProof="1">
                <a:latin typeface="Consolas" panose="020B0609020204030204" pitchFamily="49" charset="0"/>
              </a:rPr>
              <a:t> matrix =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new int[rowSize][]</a:t>
            </a:r>
            <a:r>
              <a:rPr lang="en-US" sz="2400" b="1" noProof="1">
                <a:latin typeface="Consolas" panose="020B0609020204030204" pitchFamily="49" charset="0"/>
              </a:rPr>
              <a:t>;</a:t>
            </a:r>
          </a:p>
          <a:p>
            <a:endParaRPr lang="en-US" sz="2400" b="1" noProof="1">
              <a:latin typeface="Consolas" panose="020B0609020204030204" pitchFamily="49" charset="0"/>
            </a:endParaRPr>
          </a:p>
          <a:p>
            <a:r>
              <a:rPr lang="en-US" sz="2400" b="1" noProof="1">
                <a:latin typeface="Consolas" panose="020B0609020204030204" pitchFamily="49" charset="0"/>
              </a:rPr>
              <a:t>for (int r = 0; r &lt; rowSize; r++)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{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int[] col = Console.ReadLine()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                   .Split()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                   .Select(int.Parse)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                   .ToArray();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matrix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[r]</a:t>
            </a:r>
            <a:r>
              <a:rPr lang="en-US" sz="2400" b="1" noProof="1">
                <a:latin typeface="Consolas" panose="020B0609020204030204" pitchFamily="49" charset="0"/>
              </a:rPr>
              <a:t> =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col</a:t>
            </a:r>
            <a:r>
              <a:rPr lang="en-US" sz="2400" b="1" noProof="1">
                <a:latin typeface="Consolas" panose="020B0609020204030204" pitchFamily="49" charset="0"/>
              </a:rPr>
              <a:t>;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}</a:t>
            </a:r>
          </a:p>
          <a:p>
            <a:r>
              <a:rPr lang="en-US" sz="24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//continues on the next slide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Solution: Jagged-Array Modification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7D0F9C-492C-49CA-B976-F4EF7E4EC857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</a:t>
            </a:r>
            <a:r>
              <a:rPr lang="en-US" sz="2000" dirty="0" smtClean="0"/>
              <a:t>: </a:t>
            </a:r>
            <a:r>
              <a:rPr lang="en-US" sz="2000" dirty="0">
                <a:hlinkClick r:id="rId2"/>
              </a:rPr>
              <a:t>https://judge.softuni.bg/Contests/1452/Multidimensional-Arrays-Lab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40113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522412" y="1295400"/>
            <a:ext cx="9144000" cy="489364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</a:rPr>
              <a:t>string line;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while ((line = Console.ReadLine()) != "END") {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string[] tokens = line.Split();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string command = tokens[0];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int row = int.Parse(tokens[1]);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int col = int.Parse(tokens[2]);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int value = int.Parse(tokens[3]);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if (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row &lt; 0</a:t>
            </a:r>
            <a:r>
              <a:rPr lang="en-US" sz="2400" b="1" noProof="1">
                <a:latin typeface="Consolas" panose="020B0609020204030204" pitchFamily="49" charset="0"/>
              </a:rPr>
              <a:t> ||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row &gt;= matrix.Length</a:t>
            </a:r>
            <a:r>
              <a:rPr lang="en-US" sz="2400" b="1" noProof="1">
                <a:latin typeface="Consolas" panose="020B0609020204030204" pitchFamily="49" charset="0"/>
              </a:rPr>
              <a:t> || … )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{ Console.WriteLine("Invalid coordinates"); }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else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{ </a:t>
            </a:r>
            <a:r>
              <a:rPr lang="en-US" sz="24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</a:t>
            </a:r>
            <a:r>
              <a:rPr lang="en-US" sz="2400" b="1" noProof="1">
                <a:solidFill>
                  <a:schemeClr val="accent2"/>
                </a:solidFill>
                <a:latin typeface="Consolas" panose="020B0609020204030204" pitchFamily="49" charset="0"/>
              </a:rPr>
              <a:t>TODO:</a:t>
            </a:r>
            <a:r>
              <a:rPr lang="en-US" sz="24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 Execute the command</a:t>
            </a:r>
            <a:r>
              <a:rPr lang="en-US" sz="2400" b="1" noProof="1">
                <a:latin typeface="Consolas" panose="020B0609020204030204" pitchFamily="49" charset="0"/>
              </a:rPr>
              <a:t> }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}</a:t>
            </a:r>
          </a:p>
          <a:p>
            <a:r>
              <a:rPr lang="en-US" sz="24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</a:t>
            </a:r>
            <a:r>
              <a:rPr lang="en-US" sz="2400" b="1" noProof="1">
                <a:solidFill>
                  <a:schemeClr val="accent2"/>
                </a:solidFill>
                <a:latin typeface="Consolas" panose="020B0609020204030204" pitchFamily="49" charset="0"/>
              </a:rPr>
              <a:t>TODO:</a:t>
            </a:r>
            <a:r>
              <a:rPr lang="en-US" sz="24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 Print the matrix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Solution: Jagged-Array Modification (1)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7D0F9C-492C-49CA-B976-F4EF7E4EC857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</a:t>
            </a:r>
            <a:r>
              <a:rPr lang="en-US" sz="2000" dirty="0" smtClean="0"/>
              <a:t>: </a:t>
            </a:r>
            <a:r>
              <a:rPr lang="en-US" sz="2000" dirty="0">
                <a:hlinkClick r:id="rId2"/>
              </a:rPr>
              <a:t>https://judge.softuni.bg/Contests/1452/Multidimensional-Arrays-Lab</a:t>
            </a:r>
            <a:endParaRPr lang="en-US" sz="2000" dirty="0"/>
          </a:p>
        </p:txBody>
      </p:sp>
      <p:sp>
        <p:nvSpPr>
          <p:cNvPr id="8" name="AutoShape 23">
            <a:extLst>
              <a:ext uri="{FF2B5EF4-FFF2-40B4-BE49-F238E27FC236}">
                <a16:creationId xmlns:a16="http://schemas.microsoft.com/office/drawing/2014/main" id="{06403315-4B3A-47DC-91B4-7112A5E5EC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37612" y="3352800"/>
            <a:ext cx="2514600" cy="492297"/>
          </a:xfrm>
          <a:prstGeom prst="wedgeRoundRectCallout">
            <a:avLst>
              <a:gd name="adj1" fmla="val -55148"/>
              <a:gd name="adj2" fmla="val 5331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Check and the col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35997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1549D77-9514-47EC-BEF5-93290E3B5CE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Write a program which prints </a:t>
            </a:r>
            <a:br>
              <a:rPr lang="en-GB" dirty="0"/>
            </a:br>
            <a:r>
              <a:rPr lang="en-GB" dirty="0"/>
              <a:t>on the console a </a:t>
            </a:r>
            <a:r>
              <a:rPr lang="en-GB" dirty="0">
                <a:hlinkClick r:id="rId2"/>
              </a:rPr>
              <a:t>Pascal Triangle</a:t>
            </a:r>
            <a:endParaRPr lang="en-GB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DCDFDD0-16D8-4C4C-9F7A-E598ABA63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Pascal Triangle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C620FB-9E13-49DB-9ED4-0813830C203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273E3D2B-9963-405E-A538-8B536ED3B1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2991" y="3678198"/>
            <a:ext cx="3810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3F1E9547-10BA-4F0D-8A47-561D436815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88013" y="3124200"/>
            <a:ext cx="1473200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1 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1 1 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1 2 1 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1 3 3 1</a:t>
            </a:r>
          </a:p>
        </p:txBody>
      </p:sp>
      <p:sp>
        <p:nvSpPr>
          <p:cNvPr id="13" name="Right Arrow 11">
            <a:extLst>
              <a:ext uri="{FF2B5EF4-FFF2-40B4-BE49-F238E27FC236}">
                <a16:creationId xmlns:a16="http://schemas.microsoft.com/office/drawing/2014/main" id="{8243EB4B-3592-4FC7-9046-4A2F20B2B31F}"/>
              </a:ext>
            </a:extLst>
          </p:cNvPr>
          <p:cNvSpPr/>
          <p:nvPr/>
        </p:nvSpPr>
        <p:spPr>
          <a:xfrm>
            <a:off x="5156391" y="3770104"/>
            <a:ext cx="381000" cy="27785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255F5CF7-6599-415B-B31D-08C85E7B84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990" y="3649910"/>
            <a:ext cx="3810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</a:p>
        </p:txBody>
      </p:sp>
      <p:sp>
        <p:nvSpPr>
          <p:cNvPr id="15" name="Rectangle 4">
            <a:extLst>
              <a:ext uri="{FF2B5EF4-FFF2-40B4-BE49-F238E27FC236}">
                <a16:creationId xmlns:a16="http://schemas.microsoft.com/office/drawing/2014/main" id="{5471CBA2-0E79-4006-99A4-07045DE0DE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1012" y="2743200"/>
            <a:ext cx="2376342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1 1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1 2 1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1 3 3 1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1 4 6 4 1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1 5 10 10 5 1</a:t>
            </a:r>
          </a:p>
        </p:txBody>
      </p:sp>
      <p:sp>
        <p:nvSpPr>
          <p:cNvPr id="16" name="Right Arrow 11">
            <a:extLst>
              <a:ext uri="{FF2B5EF4-FFF2-40B4-BE49-F238E27FC236}">
                <a16:creationId xmlns:a16="http://schemas.microsoft.com/office/drawing/2014/main" id="{4853D094-307C-49EC-9243-6724CD2A2B5A}"/>
              </a:ext>
            </a:extLst>
          </p:cNvPr>
          <p:cNvSpPr/>
          <p:nvPr/>
        </p:nvSpPr>
        <p:spPr>
          <a:xfrm>
            <a:off x="1218501" y="3739716"/>
            <a:ext cx="381000" cy="27785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15F3426-FD81-4994-95D9-C720267AC59E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</a:t>
            </a:r>
            <a:r>
              <a:rPr lang="en-US" sz="2000" dirty="0" smtClean="0"/>
              <a:t>: </a:t>
            </a:r>
            <a:r>
              <a:rPr lang="en-US" sz="2000" dirty="0">
                <a:hlinkClick r:id="rId3"/>
              </a:rPr>
              <a:t>https://judge.softuni.bg/Contests/1452/Multidimensional-Arrays-Lab</a:t>
            </a:r>
            <a:endParaRPr lang="en-US" sz="2000" dirty="0"/>
          </a:p>
        </p:txBody>
      </p:sp>
      <p:sp>
        <p:nvSpPr>
          <p:cNvPr id="20" name="Rectangle 4">
            <a:extLst>
              <a:ext uri="{FF2B5EF4-FFF2-40B4-BE49-F238E27FC236}">
                <a16:creationId xmlns:a16="http://schemas.microsoft.com/office/drawing/2014/main" id="{1F852B4F-D3F5-4222-BFA5-98C4836B13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6850" y="3678198"/>
            <a:ext cx="3810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</a:p>
        </p:txBody>
      </p:sp>
      <p:sp>
        <p:nvSpPr>
          <p:cNvPr id="21" name="Rectangle 4">
            <a:extLst>
              <a:ext uri="{FF2B5EF4-FFF2-40B4-BE49-F238E27FC236}">
                <a16:creationId xmlns:a16="http://schemas.microsoft.com/office/drawing/2014/main" id="{1EE8E5B4-C2BE-4794-840F-B15BF4956A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21872" y="3481863"/>
            <a:ext cx="801540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1 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1 1</a:t>
            </a:r>
          </a:p>
        </p:txBody>
      </p:sp>
      <p:sp>
        <p:nvSpPr>
          <p:cNvPr id="22" name="Right Arrow 11">
            <a:extLst>
              <a:ext uri="{FF2B5EF4-FFF2-40B4-BE49-F238E27FC236}">
                <a16:creationId xmlns:a16="http://schemas.microsoft.com/office/drawing/2014/main" id="{BA50F2A6-00CF-4B21-8EB6-CA4FC9E57C57}"/>
              </a:ext>
            </a:extLst>
          </p:cNvPr>
          <p:cNvSpPr/>
          <p:nvPr/>
        </p:nvSpPr>
        <p:spPr>
          <a:xfrm>
            <a:off x="8190250" y="3770104"/>
            <a:ext cx="381000" cy="27785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62516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832559" y="1371600"/>
            <a:ext cx="8523705" cy="46782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int height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long[][]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triangle =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new long[height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][];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int currentWidth = 1;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for (long row = 0; row &lt; height; row++)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triangle[row] = new long[currentWidth]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long[] currentRow = triangle[row];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currentRow[0] = 1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currentRow[currentRow.Length - 1] = 1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currentWidth++;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TODO: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Fill elements for each row (next slide)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Pascal Triangle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BC7C32-4245-4FBE-ACA1-D7892807C220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</a:t>
            </a:r>
            <a:r>
              <a:rPr lang="en-US" sz="2000" dirty="0" smtClean="0"/>
              <a:t>: </a:t>
            </a:r>
            <a:r>
              <a:rPr lang="en-US" sz="2000" dirty="0">
                <a:hlinkClick r:id="rId2"/>
              </a:rPr>
              <a:t>https://judge.softuni.bg/Contests/1452/Multidimensional-Arrays-Lab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75344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84212" y="1371600"/>
            <a:ext cx="10820400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if 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currentRow.Length &gt; 2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for (int i = 1; i &lt; currentRow.Length - 1; i++)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long[] previousRow = triangle[row - 1]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long prevoiousRowSum = previousRow[i] + previousRow[i - 1];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currentRow[i] = prevoiousRowSum;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//Print triangle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foreach (long[] row in triangle)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Console.WriteLine(string.Join(" ", row));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Pascal Triangle</a:t>
            </a:r>
            <a:r>
              <a:rPr lang="bg-BG" dirty="0"/>
              <a:t> </a:t>
            </a:r>
            <a:r>
              <a:rPr lang="en-US" dirty="0"/>
              <a:t>(2)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5C1B72-3327-4C74-B703-E533479CCD0A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</a:t>
            </a:r>
            <a:r>
              <a:rPr lang="en-US" sz="2000" dirty="0" smtClean="0"/>
              <a:t>: </a:t>
            </a:r>
            <a:r>
              <a:rPr lang="en-US" sz="2000" dirty="0">
                <a:hlinkClick r:id="rId2"/>
              </a:rPr>
              <a:t>https://judge.softuni.bg/Contests/1452/Multidimensional-Arrays-Lab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42512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#fund-</a:t>
            </a:r>
            <a:r>
              <a:rPr lang="en-US" sz="11500" b="1"/>
              <a:t>csharp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354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5613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5400" dirty="0"/>
              <a:t>Live Exercises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8012" y="394224"/>
            <a:ext cx="3124201" cy="383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35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137" y="1656225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353" y="1419749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3348" y="3276640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1485" y="1723767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600" dirty="0">
                <a:solidFill>
                  <a:schemeClr val="bg2"/>
                </a:solidFill>
              </a:rPr>
              <a:t>Multidimensional arrays</a:t>
            </a:r>
          </a:p>
          <a:p>
            <a:pPr lvl="1">
              <a:lnSpc>
                <a:spcPct val="100000"/>
              </a:lnSpc>
            </a:pPr>
            <a:r>
              <a:rPr lang="en-US" sz="3400" dirty="0">
                <a:solidFill>
                  <a:schemeClr val="bg2"/>
                </a:solidFill>
              </a:rPr>
              <a:t>Have </a:t>
            </a:r>
            <a:r>
              <a:rPr lang="en-US" sz="3400" b="1" dirty="0">
                <a:solidFill>
                  <a:schemeClr val="bg1"/>
                </a:solidFill>
              </a:rPr>
              <a:t>more than one </a:t>
            </a:r>
            <a:r>
              <a:rPr lang="en-US" sz="3400" dirty="0">
                <a:solidFill>
                  <a:schemeClr val="bg2"/>
                </a:solidFill>
              </a:rPr>
              <a:t>dimension</a:t>
            </a:r>
          </a:p>
          <a:p>
            <a:pPr lvl="1">
              <a:lnSpc>
                <a:spcPct val="100000"/>
              </a:lnSpc>
            </a:pPr>
            <a:r>
              <a:rPr lang="en-US" sz="3400" dirty="0">
                <a:solidFill>
                  <a:schemeClr val="bg2"/>
                </a:solidFill>
              </a:rPr>
              <a:t>Two-dimensional arrays are like tables</a:t>
            </a:r>
            <a:br>
              <a:rPr lang="en-US" sz="3400" dirty="0">
                <a:solidFill>
                  <a:schemeClr val="bg2"/>
                </a:solidFill>
              </a:rPr>
            </a:br>
            <a:r>
              <a:rPr lang="en-US" sz="3400" dirty="0">
                <a:solidFill>
                  <a:schemeClr val="bg2"/>
                </a:solidFill>
              </a:rPr>
              <a:t>with </a:t>
            </a:r>
            <a:r>
              <a:rPr lang="en-US" sz="3400" b="1" dirty="0">
                <a:solidFill>
                  <a:schemeClr val="bg1"/>
                </a:solidFill>
              </a:rPr>
              <a:t>rows</a:t>
            </a:r>
            <a:r>
              <a:rPr lang="en-US" sz="3400" dirty="0">
                <a:solidFill>
                  <a:schemeClr val="bg2"/>
                </a:solidFill>
              </a:rPr>
              <a:t> and </a:t>
            </a:r>
            <a:r>
              <a:rPr lang="en-US" sz="3400" b="1" dirty="0">
                <a:solidFill>
                  <a:schemeClr val="bg1"/>
                </a:solidFill>
              </a:rPr>
              <a:t>columns</a:t>
            </a:r>
          </a:p>
          <a:p>
            <a:pPr>
              <a:lnSpc>
                <a:spcPct val="100000"/>
              </a:lnSpc>
            </a:pPr>
            <a:r>
              <a:rPr lang="en-US" sz="3600" dirty="0">
                <a:solidFill>
                  <a:schemeClr val="bg2"/>
                </a:solidFill>
              </a:rPr>
              <a:t>Jagged arrays</a:t>
            </a:r>
          </a:p>
          <a:p>
            <a:pPr lvl="1">
              <a:lnSpc>
                <a:spcPct val="100000"/>
              </a:lnSpc>
            </a:pPr>
            <a:r>
              <a:rPr lang="en-US" sz="3400" dirty="0">
                <a:solidFill>
                  <a:schemeClr val="bg2"/>
                </a:solidFill>
              </a:rPr>
              <a:t>Arrays of arrays</a:t>
            </a:r>
          </a:p>
          <a:p>
            <a:pPr lvl="1">
              <a:lnSpc>
                <a:spcPct val="100000"/>
              </a:lnSpc>
            </a:pPr>
            <a:r>
              <a:rPr lang="en-US" sz="3400" dirty="0">
                <a:solidFill>
                  <a:schemeClr val="bg2"/>
                </a:solidFill>
              </a:rPr>
              <a:t>Each </a:t>
            </a:r>
            <a:r>
              <a:rPr lang="en-US" sz="3400" b="1" dirty="0">
                <a:solidFill>
                  <a:schemeClr val="bg1"/>
                </a:solidFill>
              </a:rPr>
              <a:t>element</a:t>
            </a:r>
            <a:r>
              <a:rPr lang="en-US" sz="3400" dirty="0">
                <a:solidFill>
                  <a:schemeClr val="bg2"/>
                </a:solidFill>
              </a:rPr>
              <a:t> is an array </a:t>
            </a:r>
            <a:r>
              <a:rPr lang="en-US" sz="3400" b="1" dirty="0">
                <a:solidFill>
                  <a:schemeClr val="bg1"/>
                </a:solidFill>
              </a:rPr>
              <a:t>itself</a:t>
            </a:r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0" y="6400800"/>
            <a:ext cx="12114212" cy="363538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n-US" dirty="0">
                <a:hlinkClick r:id="rId3"/>
              </a:rPr>
              <a:t>https://softuni.bg/courses/csharp-advanced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839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  <a:extLst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4190" y="4535836"/>
            <a:ext cx="566883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  <a:extLst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5799" y="4535836"/>
            <a:ext cx="396214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8" name="Codexio">
            <a:hlinkClick r:id="rId7"/>
            <a:extLst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784" t="-11319" r="-15784" b="-11319"/>
          <a:stretch/>
        </p:blipFill>
        <p:spPr>
          <a:xfrm>
            <a:off x="8882799" y="5566366"/>
            <a:ext cx="224022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2" name="Liebherr">
            <a:hlinkClick r:id="rId9"/>
            <a:extLst/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26" r="-4226"/>
          <a:stretch/>
        </p:blipFill>
        <p:spPr>
          <a:xfrm>
            <a:off x="1065799" y="5566366"/>
            <a:ext cx="556756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3" name="Aeternity">
            <a:hlinkClick r:id="rId11"/>
            <a:extLst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437" r="-24437" b="-5187"/>
          <a:stretch/>
        </p:blipFill>
        <p:spPr>
          <a:xfrm>
            <a:off x="6961566" y="5566366"/>
            <a:ext cx="159302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13"/>
            <a:extLst/>
          </p:cNvPr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29186" y="2474775"/>
            <a:ext cx="579383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5" name="Sotware Group" descr="Ð ÐµÐ·ÑÐ»ÑÐ°Ñ Ñ Ð¸Ð·Ð¾Ð±ÑÐ°Ð¶ÐµÐ½Ð¸Ðµ Ð·Ð° software group">
            <a:hlinkClick r:id="rId15"/>
            <a:extLst/>
          </p:cNvPr>
          <p:cNvPicPr>
            <a:picLocks noChangeAspect="1" noChangeArrowheads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5799" y="2474775"/>
            <a:ext cx="385837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5" name="Telenor">
            <a:hlinkClick r:id="rId17"/>
            <a:extLst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4849" y="1444245"/>
            <a:ext cx="244817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5799" y="1444245"/>
            <a:ext cx="418579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21"/>
            <a:extLst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6361" y="1444245"/>
            <a:ext cx="2713717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23"/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0284" y="3505306"/>
            <a:ext cx="2519658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25"/>
            <a:extLst/>
          </p:cNvPr>
          <p:cNvPicPr>
            <a:picLocks noChangeAspect="1" noChangeArrowheads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2772" y="3505306"/>
            <a:ext cx="2270253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7" name="SmartIT">
            <a:hlinkClick r:id="rId27"/>
            <a:extLst/>
          </p:cNvPr>
          <p:cNvPicPr>
            <a:picLocks noChangeAspect="1"/>
          </p:cNvPicPr>
          <p:nvPr/>
        </p:nvPicPr>
        <p:blipFill rotWithShape="1"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5799" y="3505306"/>
            <a:ext cx="454165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663650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163" t="-12819" r="-5163" b="-12819"/>
          <a:stretch/>
        </p:blipFill>
        <p:spPr>
          <a:xfrm>
            <a:off x="1129420" y="2067924"/>
            <a:ext cx="5023218" cy="1439625"/>
          </a:xfrm>
          <a:prstGeom prst="roundRect">
            <a:avLst>
              <a:gd name="adj" fmla="val 8805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" name="Picture 2">
            <a:hlinkClick r:id="rId4"/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162" t="-29177" r="-15162" b="-29177"/>
          <a:stretch/>
        </p:blipFill>
        <p:spPr>
          <a:xfrm>
            <a:off x="4918809" y="4064376"/>
            <a:ext cx="6140594" cy="1439625"/>
          </a:xfrm>
          <a:prstGeom prst="roundRect">
            <a:avLst>
              <a:gd name="adj" fmla="val 9410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4" name="Picture 3">
            <a:hlinkClick r:id="rId6"/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128"/>
          <a:stretch/>
        </p:blipFill>
        <p:spPr>
          <a:xfrm>
            <a:off x="6424527" y="2067924"/>
            <a:ext cx="1962778" cy="1439625"/>
          </a:xfrm>
          <a:prstGeom prst="roundRect">
            <a:avLst>
              <a:gd name="adj" fmla="val 8806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5" name="Picture 4">
            <a:hlinkClick r:id="rId8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201" t="-3201" r="-3201" b="-3201"/>
          <a:stretch/>
        </p:blipFill>
        <p:spPr>
          <a:xfrm>
            <a:off x="8659194" y="2067924"/>
            <a:ext cx="2400210" cy="1439625"/>
          </a:xfrm>
          <a:prstGeom prst="roundRect">
            <a:avLst>
              <a:gd name="adj" fmla="val 8200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6" name="Picture 5">
            <a:hlinkClick r:id="rId10"/>
          </p:cNvPr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305" t="-5874" r="-9305" b="-12736"/>
          <a:stretch/>
        </p:blipFill>
        <p:spPr>
          <a:xfrm>
            <a:off x="1129421" y="4064376"/>
            <a:ext cx="3383118" cy="1439625"/>
          </a:xfrm>
          <a:prstGeom prst="roundRect">
            <a:avLst>
              <a:gd name="adj" fmla="val 10015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26045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2538112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1140" y="2057400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2612" y="3654371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535966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36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859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7765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Multidimensional Arrays 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688D22A-6167-4B35-848C-430A24E1D2A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Using Array of Arrays, Matrices and Cubes</a:t>
            </a:r>
          </a:p>
        </p:txBody>
      </p:sp>
      <p:pic>
        <p:nvPicPr>
          <p:cNvPr id="1028" name="Picture 4" descr="Image result for 3d cube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2812" y="1143000"/>
            <a:ext cx="2751997" cy="3133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1009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Group 134">
            <a:extLst>
              <a:ext uri="{FF2B5EF4-FFF2-40B4-BE49-F238E27FC236}">
                <a16:creationId xmlns:a16="http://schemas.microsoft.com/office/drawing/2014/main" id="{EB714165-403D-4C77-AB21-81217711A6B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94861345"/>
              </p:ext>
            </p:extLst>
          </p:nvPr>
        </p:nvGraphicFramePr>
        <p:xfrm>
          <a:off x="2961537" y="4158834"/>
          <a:ext cx="6732390" cy="2146087"/>
        </p:xfrm>
        <a:graphic>
          <a:graphicData uri="http://schemas.openxmlformats.org/drawingml/2006/table">
            <a:tbl>
              <a:tblPr/>
              <a:tblGrid>
                <a:gridCol w="7728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19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1915">
                  <a:extLst>
                    <a:ext uri="{9D8B030D-6E8A-4147-A177-3AD203B41FA5}">
                      <a16:colId xmlns:a16="http://schemas.microsoft.com/office/drawing/2014/main" val="2867334220"/>
                    </a:ext>
                  </a:extLst>
                </a:gridCol>
                <a:gridCol w="1191915">
                  <a:extLst>
                    <a:ext uri="{9D8B030D-6E8A-4147-A177-3AD203B41FA5}">
                      <a16:colId xmlns:a16="http://schemas.microsoft.com/office/drawing/2014/main" val="2074526016"/>
                    </a:ext>
                  </a:extLst>
                </a:gridCol>
                <a:gridCol w="1191915">
                  <a:extLst>
                    <a:ext uri="{9D8B030D-6E8A-4147-A177-3AD203B41FA5}">
                      <a16:colId xmlns:a16="http://schemas.microsoft.com/office/drawing/2014/main" val="4042967301"/>
                    </a:ext>
                  </a:extLst>
                </a:gridCol>
                <a:gridCol w="1191915">
                  <a:extLst>
                    <a:ext uri="{9D8B030D-6E8A-4147-A177-3AD203B41FA5}">
                      <a16:colId xmlns:a16="http://schemas.microsoft.com/office/drawing/2014/main" val="4178697039"/>
                    </a:ext>
                  </a:extLst>
                </a:gridCol>
              </a:tblGrid>
              <a:tr h="587697">
                <a:tc rowSpan="4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ROWS</a:t>
                      </a:r>
                    </a:p>
                  </a:txBody>
                  <a:tcPr marL="142726" marR="142726" vert="wordArtVert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GB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COLS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4742">
                <a:tc vMerge="1"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endParaRPr kumimoji="1" lang="en-US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[0][0]</a:t>
                      </a:r>
                      <a:endParaRPr kumimoji="0" lang="en-US" sz="2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[0][1]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[0][2]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[0][3]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[0][4]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8777"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[1][0]</a:t>
                      </a:r>
                      <a:endParaRPr kumimoji="0" lang="en-US" sz="2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[1][1]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[1][2]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[1][3]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[1][4]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8777"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vert="wordArtVert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[2][0]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[2][1]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[2][2]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[2][3]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[2][4]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772949"/>
                  </a:ext>
                </a:extLst>
              </a:tr>
            </a:tbl>
          </a:graphicData>
        </a:graphic>
      </p:graphicFrame>
      <p:sp>
        <p:nvSpPr>
          <p:cNvPr id="42803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Array is a systematic arrangement of similar objects</a:t>
            </a:r>
          </a:p>
          <a:p>
            <a:pPr>
              <a:lnSpc>
                <a:spcPct val="100000"/>
              </a:lnSpc>
            </a:pPr>
            <a:r>
              <a:rPr lang="en-US" dirty="0"/>
              <a:t>Multidimensional arrays </a:t>
            </a:r>
            <a:br>
              <a:rPr lang="en-US" dirty="0"/>
            </a:br>
            <a:r>
              <a:rPr lang="en-US" dirty="0"/>
              <a:t>have more than one dimension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most used multidimensional arrays are </a:t>
            </a:r>
            <a:br>
              <a:rPr lang="en-US" dirty="0"/>
            </a:br>
            <a:r>
              <a:rPr lang="en-US" dirty="0"/>
              <a:t>the 2-dimensional</a:t>
            </a: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Multidimensional Array?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0" name="AutoShape 23"/>
          <p:cNvSpPr>
            <a:spLocks noChangeArrowheads="1"/>
          </p:cNvSpPr>
          <p:nvPr/>
        </p:nvSpPr>
        <p:spPr bwMode="auto">
          <a:xfrm>
            <a:off x="9371012" y="6385195"/>
            <a:ext cx="1635340" cy="416015"/>
          </a:xfrm>
          <a:prstGeom prst="wedgeRoundRectCallout">
            <a:avLst>
              <a:gd name="adj1" fmla="val -73278"/>
              <a:gd name="adj2" fmla="val -5707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Row Index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1" name="AutoShape 23"/>
          <p:cNvSpPr>
            <a:spLocks noChangeArrowheads="1"/>
          </p:cNvSpPr>
          <p:nvPr/>
        </p:nvSpPr>
        <p:spPr bwMode="auto">
          <a:xfrm>
            <a:off x="9847369" y="5693002"/>
            <a:ext cx="1486246" cy="416015"/>
          </a:xfrm>
          <a:prstGeom prst="wedgeRoundRectCallout">
            <a:avLst>
              <a:gd name="adj1" fmla="val -66191"/>
              <a:gd name="adj2" fmla="val 3171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 Index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9326592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dirty="0"/>
              <a:t>Creating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a multidimensional array</a:t>
            </a:r>
          </a:p>
          <a:p>
            <a:pPr marL="837962" lvl="1" indent="-457200">
              <a:lnSpc>
                <a:spcPct val="100000"/>
              </a:lnSpc>
              <a:buClr>
                <a:srgbClr val="234465"/>
              </a:buClr>
            </a:pPr>
            <a:r>
              <a:rPr lang="en-US" sz="3398" dirty="0"/>
              <a:t>Use the </a:t>
            </a:r>
            <a:r>
              <a:rPr lang="en-US" sz="3398" b="1" dirty="0">
                <a:solidFill>
                  <a:schemeClr val="bg1"/>
                </a:solidFill>
              </a:rPr>
              <a:t>new</a:t>
            </a:r>
            <a:r>
              <a:rPr lang="en-US" sz="3398" dirty="0"/>
              <a:t> keyword</a:t>
            </a:r>
          </a:p>
          <a:p>
            <a:pPr marL="837962" lvl="1" indent="-457200">
              <a:lnSpc>
                <a:spcPct val="100000"/>
              </a:lnSpc>
              <a:buClr>
                <a:srgbClr val="234465"/>
              </a:buClr>
            </a:pPr>
            <a:r>
              <a:rPr lang="en-US" sz="3398" dirty="0"/>
              <a:t>Must specify the size of each dimension</a:t>
            </a:r>
          </a:p>
          <a:p>
            <a:pPr marL="837962" lvl="1" indent="-457200">
              <a:lnSpc>
                <a:spcPct val="100000"/>
              </a:lnSpc>
              <a:spcAft>
                <a:spcPts val="0"/>
              </a:spcAft>
              <a:buClr>
                <a:srgbClr val="234465"/>
              </a:buClr>
            </a:pPr>
            <a:endParaRPr lang="en-US" sz="3398" dirty="0"/>
          </a:p>
          <a:p>
            <a:pPr marL="837962" lvl="1" indent="-457200">
              <a:lnSpc>
                <a:spcPct val="100000"/>
              </a:lnSpc>
              <a:spcAft>
                <a:spcPts val="0"/>
              </a:spcAft>
              <a:buClr>
                <a:srgbClr val="234465"/>
              </a:buClr>
            </a:pPr>
            <a:endParaRPr lang="en-US" sz="3398" dirty="0"/>
          </a:p>
          <a:p>
            <a:pPr marL="837962" lvl="1" indent="-457200">
              <a:lnSpc>
                <a:spcPct val="100000"/>
              </a:lnSpc>
              <a:spcAft>
                <a:spcPts val="0"/>
              </a:spcAft>
              <a:buClr>
                <a:srgbClr val="234465"/>
              </a:buClr>
            </a:pPr>
            <a:endParaRPr lang="en-US" sz="3398" dirty="0"/>
          </a:p>
          <a:p>
            <a:pPr marL="837962" lvl="1" indent="-457200">
              <a:lnSpc>
                <a:spcPct val="100000"/>
              </a:lnSpc>
              <a:buClr>
                <a:srgbClr val="234465"/>
              </a:buClr>
            </a:pPr>
            <a:r>
              <a:rPr lang="en-US" sz="3398" dirty="0"/>
              <a:t>This syntax is</a:t>
            </a:r>
            <a:r>
              <a:rPr lang="bg-BG" sz="3398" dirty="0"/>
              <a:t> </a:t>
            </a:r>
            <a:r>
              <a:rPr lang="en-GB" sz="3398" dirty="0"/>
              <a:t>specific only to C#</a:t>
            </a:r>
            <a:endParaRPr lang="en-US" sz="3398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Creating Multidimensional Arrays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2970212" y="3200400"/>
            <a:ext cx="7696199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int[,] 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intMatrix = new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int[3, 4]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float[,] 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floatMatrix = new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float[8, 2]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string[,,] 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stringCube = new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string[5, 5, 5]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038655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51" y="1196126"/>
            <a:ext cx="11808021" cy="5661874"/>
          </a:xfrm>
        </p:spPr>
        <p:txBody>
          <a:bodyPr/>
          <a:lstStyle/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dirty="0"/>
              <a:t>Initializing with values multidimensional array:</a:t>
            </a:r>
          </a:p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dirty="0"/>
              <a:t>Matrices are represented by a </a:t>
            </a:r>
            <a:r>
              <a:rPr lang="en-US" b="1" dirty="0">
                <a:solidFill>
                  <a:schemeClr val="bg1"/>
                </a:solidFill>
              </a:rPr>
              <a:t>list of rows</a:t>
            </a:r>
          </a:p>
          <a:p>
            <a:pPr marL="1066419" lvl="1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dirty="0"/>
              <a:t>Rows consist of </a:t>
            </a:r>
            <a:r>
              <a:rPr lang="en-US" b="1" dirty="0">
                <a:solidFill>
                  <a:schemeClr val="bg1"/>
                </a:solidFill>
              </a:rPr>
              <a:t>list of values</a:t>
            </a:r>
          </a:p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dirty="0"/>
              <a:t>The first dimension comes first, </a:t>
            </a:r>
            <a:br>
              <a:rPr lang="en-US" dirty="0"/>
            </a:br>
            <a:r>
              <a:rPr lang="en-US" dirty="0"/>
              <a:t>the second comes next (</a:t>
            </a:r>
            <a:r>
              <a:rPr lang="en-US" b="1" dirty="0">
                <a:solidFill>
                  <a:schemeClr val="bg1"/>
                </a:solidFill>
              </a:rPr>
              <a:t>inside the first</a:t>
            </a:r>
            <a:r>
              <a:rPr lang="en-US" dirty="0"/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Initializing Multidimensional Arrays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60412" y="1777767"/>
            <a:ext cx="5791200" cy="215710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int[,]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matrix =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{1, 2, 3, 4},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//row 0 values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{5, 6, 7, 8} 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//row 1 values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219579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51" y="1196126"/>
            <a:ext cx="11808021" cy="5661874"/>
          </a:xfrm>
        </p:spPr>
        <p:txBody>
          <a:bodyPr/>
          <a:lstStyle/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dirty="0"/>
              <a:t>Accessing N-dimensional array element: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dirty="0"/>
              <a:t>Getting element value:</a:t>
            </a:r>
          </a:p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dirty="0"/>
              <a:t>Setting element value: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Accessing Elements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93510" y="1910005"/>
            <a:ext cx="5781902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nDimensionalArray[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index</a:t>
            </a:r>
            <a:r>
              <a:rPr lang="en-US" sz="2200" b="1" baseline="-25000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, … , index</a:t>
            </a:r>
            <a:r>
              <a:rPr lang="en-US" sz="2200" b="1" baseline="-25000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]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93510" y="3019112"/>
            <a:ext cx="7229702" cy="76944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int[,]</a:t>
            </a:r>
            <a:r>
              <a:rPr lang="en-US" sz="22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array =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{{1, 2}, {3, 4}}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int element11 = array[1, 1];</a:t>
            </a:r>
            <a:r>
              <a:rPr lang="en-US" sz="22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//element11 = 4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93510" y="4343400"/>
            <a:ext cx="8296502" cy="144655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int[,] array = new int[3, 4];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for (int row = 0; row &lt; array.GetLength(0); row++)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for (int col = 0; col &lt; array.GetLength(1); col++)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array[row, col] = row + col;</a:t>
            </a:r>
          </a:p>
        </p:txBody>
      </p:sp>
      <p:sp>
        <p:nvSpPr>
          <p:cNvPr id="10" name="AutoShape 23">
            <a:extLst>
              <a:ext uri="{FF2B5EF4-FFF2-40B4-BE49-F238E27FC236}">
                <a16:creationId xmlns:a16="http://schemas.microsoft.com/office/drawing/2014/main" id="{34D2CF81-C9F0-4F1E-B17F-3A13F5C398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7978" y="3958763"/>
            <a:ext cx="2667000" cy="743860"/>
          </a:xfrm>
          <a:prstGeom prst="wedgeRoundRectCallout">
            <a:avLst>
              <a:gd name="adj1" fmla="val -58344"/>
              <a:gd name="adj2" fmla="val 4505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Returns the length of the dimension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74778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Printing Matrix – Example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1542183" y="1277752"/>
            <a:ext cx="9104457" cy="489364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int[,] 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matrix = </a:t>
            </a:r>
          </a:p>
          <a:p>
            <a:pPr lvl="6"/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 { 5, 2, 3, 1 },</a:t>
            </a:r>
          </a:p>
          <a:p>
            <a:pPr lvl="6"/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{ 1, 9, 2, 4 },</a:t>
            </a:r>
          </a:p>
          <a:p>
            <a:pPr lvl="6"/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{ 9, 8, 6, 11 }  </a:t>
            </a:r>
            <a:r>
              <a:rPr lang="en-US" sz="2400" b="1" noProof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sz="2400" b="1" noProof="1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2400" b="1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for (int row = 0; row &lt; matrix.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GetLength(0)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; row++)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for (int col = 0; col &lt; matrix.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GetLength(1)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; col++)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  Console.Write("{0} ",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matrix[row, col]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Console.WriteLine();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58545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3_1">
  <a:themeElements>
    <a:clrScheme name="SoftUni Cello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SoftUni-PowerPoint-Template-3-1</Template>
  <TotalTime>2713</TotalTime>
  <Words>2222</Words>
  <Application>Microsoft Office PowerPoint</Application>
  <PresentationFormat>Custom</PresentationFormat>
  <Paragraphs>436</Paragraphs>
  <Slides>36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3" baseType="lpstr">
      <vt:lpstr>맑은 고딕</vt:lpstr>
      <vt:lpstr>Arial</vt:lpstr>
      <vt:lpstr>Calibri</vt:lpstr>
      <vt:lpstr>Consolas</vt:lpstr>
      <vt:lpstr>Wingdings</vt:lpstr>
      <vt:lpstr>Wingdings 2</vt:lpstr>
      <vt:lpstr>SoftUni3_1</vt:lpstr>
      <vt:lpstr>Multidimensional Arrays</vt:lpstr>
      <vt:lpstr>Table of Contents</vt:lpstr>
      <vt:lpstr>Have a Question?</vt:lpstr>
      <vt:lpstr>PowerPoint Presentation</vt:lpstr>
      <vt:lpstr>What is Multidimensional Array?</vt:lpstr>
      <vt:lpstr>Creating Multidimensional Arrays</vt:lpstr>
      <vt:lpstr>Initializing Multidimensional Arrays</vt:lpstr>
      <vt:lpstr>Accessing Elements</vt:lpstr>
      <vt:lpstr>Printing Matrix – Example</vt:lpstr>
      <vt:lpstr>Printing Matrix – Example (2)</vt:lpstr>
      <vt:lpstr>Problem: Sum Matrix Elements</vt:lpstr>
      <vt:lpstr>Solution: Sum Matrix Elements</vt:lpstr>
      <vt:lpstr>Solution: Sum Matrix Elements(1)</vt:lpstr>
      <vt:lpstr>Problem: Sum Matrix Columns</vt:lpstr>
      <vt:lpstr>Solution: Sum Matrix Columns</vt:lpstr>
      <vt:lpstr>Solution: Sum Matrix Columns (1)</vt:lpstr>
      <vt:lpstr>Problem: Square with Maximum Sum</vt:lpstr>
      <vt:lpstr>Solution: Square with Maximum Sum</vt:lpstr>
      <vt:lpstr>PowerPoint Presentation</vt:lpstr>
      <vt:lpstr>PowerPoint Presentation</vt:lpstr>
      <vt:lpstr>What is Jagged Array</vt:lpstr>
      <vt:lpstr>Filling a Jagged Array</vt:lpstr>
      <vt:lpstr>Printing а Jagged Array - Example</vt:lpstr>
      <vt:lpstr>Problem: Jagged-Array Modification</vt:lpstr>
      <vt:lpstr>Solution: Jagged-Array Modification</vt:lpstr>
      <vt:lpstr>Solution: Jagged-Array Modification (1)</vt:lpstr>
      <vt:lpstr>Problem: Pascal Triangle</vt:lpstr>
      <vt:lpstr>Solution: Pascal Triangle</vt:lpstr>
      <vt:lpstr>Solution: Pascal Triangle (2)</vt:lpstr>
      <vt:lpstr>PowerPoint Presentation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Advanced - Multidimensional Arrays</dc:title>
  <dc:subject>C# Advanced – Practical Training Course @ SoftUni</dc:subject>
  <dc:creator>Software University Foundation</dc:creator>
  <cp:keywords>C# Advanced, C#, Advanced, Software University, SoftUni, programming, coding, software development, education, training, course</cp:keywords>
  <dc:description>C# Advanced Course @ SoftUni – https://softuni.bg/courses/csharp-advanced</dc:description>
  <cp:lastModifiedBy>Galin</cp:lastModifiedBy>
  <cp:revision>474</cp:revision>
  <dcterms:created xsi:type="dcterms:W3CDTF">2014-01-02T17:00:34Z</dcterms:created>
  <dcterms:modified xsi:type="dcterms:W3CDTF">2019-01-09T14:57:08Z</dcterms:modified>
  <cp:category>programming, education, software engineering, software development 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