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41" r:id="rId9"/>
    <p:sldId id="543" r:id="rId10"/>
    <p:sldId id="545" r:id="rId11"/>
    <p:sldId id="544" r:id="rId12"/>
    <p:sldId id="546" r:id="rId13"/>
    <p:sldId id="547" r:id="rId14"/>
    <p:sldId id="548" r:id="rId15"/>
    <p:sldId id="550" r:id="rId16"/>
    <p:sldId id="549" r:id="rId17"/>
    <p:sldId id="551" r:id="rId18"/>
    <p:sldId id="552" r:id="rId19"/>
    <p:sldId id="490" r:id="rId20"/>
    <p:sldId id="451" r:id="rId21"/>
    <p:sldId id="491" r:id="rId22"/>
    <p:sldId id="473" r:id="rId23"/>
    <p:sldId id="494" r:id="rId24"/>
    <p:sldId id="495" r:id="rId25"/>
    <p:sldId id="496" r:id="rId26"/>
    <p:sldId id="497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06" r:id="rId36"/>
    <p:sldId id="507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54" r:id="rId57"/>
    <p:sldId id="555" r:id="rId58"/>
    <p:sldId id="556" r:id="rId59"/>
    <p:sldId id="557" r:id="rId60"/>
    <p:sldId id="558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41"/>
            <p14:sldId id="543"/>
          </p14:sldIdLst>
        </p14:section>
        <p14:section name="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1"/>
            <p14:sldId id="552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06"/>
            <p14:sldId id="507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54"/>
            <p14:sldId id="555"/>
            <p14:sldId id="556"/>
            <p14:sldId id="557"/>
            <p14:sldId id="5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533" autoAdjust="0"/>
  </p:normalViewPr>
  <p:slideViewPr>
    <p:cSldViewPr>
      <p:cViewPr varScale="1">
        <p:scale>
          <a:sx n="108" d="100"/>
          <a:sy n="108" d="100"/>
        </p:scale>
        <p:origin x="104" y="2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80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38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1621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5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5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hyperlink" Target="http://smartit.bg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6.gif"/><Relationship Id="rId5" Type="http://schemas.openxmlformats.org/officeDocument/2006/relationships/image" Target="../media/image6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5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Reading input from the console using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9396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4690718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r>
              <a:rPr lang="en-US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4212" y="2618054"/>
            <a:ext cx="10114054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US" sz="2700" dirty="0">
                <a:solidFill>
                  <a:schemeClr val="tx1"/>
                </a:solidFill>
              </a:rPr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>
                <a:solidFill>
                  <a:schemeClr val="tx1"/>
                </a:solidFill>
              </a:rPr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Placeholders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2412" y="2475530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37412" y="4501445"/>
            <a:ext cx="3469196" cy="1084220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3788938"/>
            <a:ext cx="9396974" cy="2341768"/>
          </a:xfrm>
        </p:spPr>
        <p:txBody>
          <a:bodyPr/>
          <a:lstStyle/>
          <a:p>
            <a:r>
              <a:rPr lang="en-GB" sz="2700" dirty="0">
                <a:solidFill>
                  <a:schemeClr val="tx1"/>
                </a:solidFill>
              </a:rPr>
              <a:t>double grade = 5.5334;</a:t>
            </a:r>
          </a:p>
          <a:p>
            <a:r>
              <a:rPr lang="en-GB" sz="2700" dirty="0">
                <a:solidFill>
                  <a:schemeClr val="tx1"/>
                </a:solidFill>
              </a:rPr>
              <a:t>int percentage = 55;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{0:F2}</a:t>
            </a:r>
            <a:r>
              <a:rPr lang="en-GB" sz="2700" dirty="0">
                <a:solidFill>
                  <a:schemeClr val="tx1"/>
                </a:solidFill>
              </a:rPr>
              <a:t>", grade);      </a:t>
            </a:r>
            <a:r>
              <a:rPr lang="en-GB" sz="2700" i="1" dirty="0">
                <a:solidFill>
                  <a:schemeClr val="accent2"/>
                </a:solidFill>
              </a:rPr>
              <a:t>// 5.53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{0:D3}</a:t>
            </a:r>
            <a:r>
              <a:rPr lang="en-GB" sz="2700" dirty="0">
                <a:solidFill>
                  <a:schemeClr val="tx1"/>
                </a:solidFill>
              </a:rPr>
              <a:t>", percentage);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667000"/>
            <a:ext cx="9296400" cy="2911154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en-US" sz="2700" dirty="0">
                <a:solidFill>
                  <a:schemeClr val="tx1"/>
                </a:solidFill>
              </a:rPr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>
                <a:solidFill>
                  <a:schemeClr val="tx1"/>
                </a:solidFill>
              </a:rPr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>
                <a:solidFill>
                  <a:schemeClr val="tx1"/>
                </a:solidFill>
              </a:rPr>
              <a:t>");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 Interpolation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3276600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</a:t>
            </a: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=""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832" y="1371600"/>
            <a:ext cx="11339580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 err="1">
                <a:solidFill>
                  <a:schemeClr val="bg1"/>
                </a:solidFill>
              </a:rPr>
              <a:t>Console.ReadLine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</a:t>
            </a:r>
            <a:r>
              <a:rPr lang="en-GB" dirty="0" err="1">
                <a:solidFill>
                  <a:schemeClr val="bg1"/>
                </a:solidFill>
              </a:rPr>
              <a:t>int.Parse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>
                <a:solidFill>
                  <a:schemeClr val="bg1"/>
                </a:solidFill>
              </a:rPr>
              <a:t>double.Parse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"Name: </a:t>
            </a:r>
            <a:r>
              <a:rPr lang="en-GB" dirty="0">
                <a:solidFill>
                  <a:schemeClr val="bg1"/>
                </a:solidFill>
              </a:rPr>
              <a:t>{name}</a:t>
            </a:r>
            <a:r>
              <a:rPr lang="en-GB" dirty="0">
                <a:solidFill>
                  <a:schemeClr val="tx1"/>
                </a:solidFill>
              </a:rPr>
              <a:t>, Age: </a:t>
            </a:r>
            <a:r>
              <a:rPr lang="en-GB" dirty="0">
                <a:solidFill>
                  <a:schemeClr val="bg1"/>
                </a:solidFill>
              </a:rPr>
              <a:t>{age}</a:t>
            </a:r>
            <a:r>
              <a:rPr lang="en-GB" dirty="0">
                <a:solidFill>
                  <a:schemeClr val="tx1"/>
                </a:solidFill>
              </a:rPr>
              <a:t>, Grade: </a:t>
            </a:r>
            <a:r>
              <a:rPr lang="en-GB" dirty="0">
                <a:solidFill>
                  <a:schemeClr val="bg1"/>
                </a:solidFill>
              </a:rPr>
              <a:t>{grade:f2}</a:t>
            </a:r>
            <a:r>
              <a:rPr lang="en-GB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5612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=""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5288" y="4365747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=""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79612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 </a:t>
            </a:r>
          </a:p>
          <a:p>
            <a:r>
              <a:rPr lang="en-GB" sz="2800" dirty="0"/>
              <a:t>Input / Output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8474727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7499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2887" y="3393829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469" y="4351013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1439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3277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=""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=""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89212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=""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8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=""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423069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0412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 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=""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=""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89805" y="33528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=""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591773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462739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591774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=""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0412" y="2969035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=""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=""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=""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4963" y="3577541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7611" y="3801520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2" y="3276600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=""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4693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36" y="1337719"/>
            <a:ext cx="287695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kumimoji="0" lang="en-US"/>
          </a:p>
          <a:p>
            <a:pPr>
              <a:lnSpc>
                <a:spcPct val="110000"/>
              </a:lnSpc>
            </a:pPr>
            <a:r>
              <a:rPr kumimoji="0" lang="en-US"/>
              <a:t>You can </a:t>
            </a:r>
            <a:r>
              <a:rPr lang="en-US"/>
              <a:t>use </a:t>
            </a:r>
            <a:r>
              <a:rPr lang="en-US" sz="3600"/>
              <a:t>"</a:t>
            </a:r>
            <a:r>
              <a:rPr lang="en-US" sz="3600" b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/>
              <a:t>" code snippet in</a:t>
            </a:r>
            <a:r>
              <a:rPr lang="bg-BG" sz="3600"/>
              <a:t> </a:t>
            </a:r>
            <a:r>
              <a:rPr lang="en-US" sz="360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63907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149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7362" y="5386309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7829" y="4770357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4439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2012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0845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1356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7667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2212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=""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8012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1212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1396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Executes Code Block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213807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0012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7868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1779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=""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798634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4721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6921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Visual Studio Debugger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3012" y="3886200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385544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3412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524000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312764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6712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4501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7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6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</a:t>
            </a:r>
            <a:r>
              <a:rPr lang="en-US" dirty="0"/>
              <a:t>(VS) is powerful IDE for C#</a:t>
            </a:r>
          </a:p>
          <a:p>
            <a:r>
              <a:rPr lang="en-US" dirty="0"/>
              <a:t>Create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console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28" y="1981200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the program from VS using [</a:t>
            </a:r>
            <a:r>
              <a:rPr lang="en-US" b="1" dirty="0">
                <a:solidFill>
                  <a:schemeClr val="bg1"/>
                </a:solidFill>
              </a:rPr>
              <a:t>Ctrl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81200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=""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2918</TotalTime>
  <Words>2575</Words>
  <Application>Microsoft Office PowerPoint</Application>
  <PresentationFormat>Custom</PresentationFormat>
  <Paragraphs>599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C# Introduction</vt:lpstr>
      <vt:lpstr>Table of Contents</vt:lpstr>
      <vt:lpstr>Have a Question?</vt:lpstr>
      <vt:lpstr>PowerPoint Presentation</vt:lpstr>
      <vt:lpstr>C# – Introduction</vt:lpstr>
      <vt:lpstr>Using Visual Studio</vt:lpstr>
      <vt:lpstr>Running the Program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Back in 30 Minutes</vt:lpstr>
      <vt:lpstr>Solution: Back in 30 Minutes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Intro and Baisc Syntax</dc:title>
  <dc:subject>Technology Fundamentals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Kiril Kirilov</cp:lastModifiedBy>
  <cp:revision>561</cp:revision>
  <dcterms:created xsi:type="dcterms:W3CDTF">2014-01-02T17:00:34Z</dcterms:created>
  <dcterms:modified xsi:type="dcterms:W3CDTF">2018-09-21T14:03:47Z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