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5.jpg" ContentType="image/png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492" r:id="rId4"/>
    <p:sldId id="353" r:id="rId5"/>
    <p:sldId id="493" r:id="rId6"/>
    <p:sldId id="535" r:id="rId7"/>
    <p:sldId id="495" r:id="rId8"/>
    <p:sldId id="500" r:id="rId9"/>
    <p:sldId id="541" r:id="rId10"/>
    <p:sldId id="539" r:id="rId11"/>
    <p:sldId id="496" r:id="rId12"/>
    <p:sldId id="503" r:id="rId13"/>
    <p:sldId id="543" r:id="rId14"/>
    <p:sldId id="544" r:id="rId15"/>
    <p:sldId id="545" r:id="rId16"/>
    <p:sldId id="550" r:id="rId17"/>
    <p:sldId id="551" r:id="rId18"/>
    <p:sldId id="549" r:id="rId19"/>
    <p:sldId id="547" r:id="rId20"/>
    <p:sldId id="548" r:id="rId21"/>
    <p:sldId id="497" r:id="rId22"/>
    <p:sldId id="506" r:id="rId23"/>
    <p:sldId id="517" r:id="rId24"/>
    <p:sldId id="518" r:id="rId25"/>
    <p:sldId id="519" r:id="rId26"/>
    <p:sldId id="533" r:id="rId27"/>
    <p:sldId id="534" r:id="rId28"/>
    <p:sldId id="528" r:id="rId29"/>
    <p:sldId id="529" r:id="rId30"/>
    <p:sldId id="530" r:id="rId31"/>
    <p:sldId id="499" r:id="rId32"/>
    <p:sldId id="538" r:id="rId33"/>
    <p:sldId id="512" r:id="rId34"/>
    <p:sldId id="537" r:id="rId35"/>
    <p:sldId id="536" r:id="rId36"/>
    <p:sldId id="531" r:id="rId37"/>
    <p:sldId id="524" r:id="rId38"/>
    <p:sldId id="525" r:id="rId39"/>
    <p:sldId id="526" r:id="rId40"/>
    <p:sldId id="527" r:id="rId41"/>
    <p:sldId id="532" r:id="rId42"/>
    <p:sldId id="552" r:id="rId43"/>
    <p:sldId id="553" r:id="rId44"/>
    <p:sldId id="554" r:id="rId45"/>
    <p:sldId id="555" r:id="rId46"/>
    <p:sldId id="5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HTML" id="{BC4A3995-4CED-4320-A673-95328C9C809D}">
          <p14:sldIdLst>
            <p14:sldId id="353"/>
            <p14:sldId id="493"/>
            <p14:sldId id="535"/>
          </p14:sldIdLst>
        </p14:section>
        <p14:section name="Anatomy of an element" id="{6E4BAEF2-9322-4A1F-8059-047521C722BF}">
          <p14:sldIdLst>
            <p14:sldId id="495"/>
            <p14:sldId id="500"/>
            <p14:sldId id="541"/>
            <p14:sldId id="539"/>
          </p14:sldIdLst>
        </p14:section>
        <p14:section name="Document anatomy" id="{0C8A47B5-1A38-4E11-A5FD-D1E0D66BD0FC}">
          <p14:sldIdLst>
            <p14:sldId id="496"/>
            <p14:sldId id="503"/>
            <p14:sldId id="543"/>
            <p14:sldId id="544"/>
            <p14:sldId id="545"/>
            <p14:sldId id="550"/>
            <p14:sldId id="551"/>
            <p14:sldId id="549"/>
            <p14:sldId id="547"/>
            <p14:sldId id="548"/>
          </p14:sldIdLst>
        </p14:section>
        <p14:section name="Formatting text" id="{68D9CE07-5522-4F98-8206-98910CF9DE08}">
          <p14:sldIdLst>
            <p14:sldId id="497"/>
            <p14:sldId id="506"/>
            <p14:sldId id="517"/>
            <p14:sldId id="518"/>
            <p14:sldId id="519"/>
            <p14:sldId id="533"/>
            <p14:sldId id="534"/>
          </p14:sldIdLst>
        </p14:section>
        <p14:section name="Attributes" id="{D78BBB7A-E431-4A57-86B0-284875170827}">
          <p14:sldIdLst>
            <p14:sldId id="528"/>
            <p14:sldId id="529"/>
            <p14:sldId id="530"/>
          </p14:sldIdLst>
        </p14:section>
        <p14:section name="Images, Link and Forms" id="{F4847CCA-06C8-4F24-BF6A-6A234DE11A2E}">
          <p14:sldIdLst>
            <p14:sldId id="499"/>
            <p14:sldId id="538"/>
            <p14:sldId id="512"/>
            <p14:sldId id="537"/>
            <p14:sldId id="536"/>
            <p14:sldId id="531"/>
          </p14:sldIdLst>
        </p14:section>
        <p14:section name="Nested and empty elements" id="{2E460A5C-4428-4EA8-A73C-A2B9389E98B2}">
          <p14:sldIdLst>
            <p14:sldId id="524"/>
            <p14:sldId id="525"/>
            <p14:sldId id="526"/>
            <p14:sldId id="527"/>
          </p14:sldIdLst>
        </p14:section>
        <p14:section name="Conclusion" id="{10E03AB1-9AA8-4E86-9A64-D741901E50A2}">
          <p14:sldIdLst>
            <p14:sldId id="532"/>
            <p14:sldId id="552"/>
            <p14:sldId id="553"/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9T18:28:46.53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9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0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422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763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3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8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8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8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6.png"/><Relationship Id="rId10" Type="http://schemas.openxmlformats.org/officeDocument/2006/relationships/image" Target="../media/image8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7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87.jpe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91.gif"/><Relationship Id="rId5" Type="http://schemas.openxmlformats.org/officeDocument/2006/relationships/image" Target="../media/image8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90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Hypertext Markup Language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1" y="2185796"/>
            <a:ext cx="3263317" cy="3263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7" y="2521174"/>
            <a:ext cx="2020247" cy="2020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dirty="0"/>
              <a:t>Everything between the </a:t>
            </a:r>
            <a:r>
              <a:rPr lang="en-US" sz="3200" b="1" dirty="0">
                <a:solidFill>
                  <a:schemeClr val="bg1"/>
                </a:solidFill>
              </a:rPr>
              <a:t>opening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closing tags </a:t>
            </a:r>
            <a:r>
              <a:rPr lang="en-US" sz="3200" dirty="0"/>
              <a:t>is defined </a:t>
            </a:r>
            <a:r>
              <a:rPr lang="en-US" sz="3200" dirty="0" smtClean="0"/>
              <a:t>as        the content </a:t>
            </a:r>
            <a:r>
              <a:rPr lang="en-US" sz="3200" dirty="0"/>
              <a:t>of this </a:t>
            </a:r>
            <a:r>
              <a:rPr lang="en-US" sz="3200" dirty="0" smtClean="0"/>
              <a:t>element.</a:t>
            </a: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dirty="0" smtClean="0"/>
              <a:t>The </a:t>
            </a:r>
            <a:r>
              <a:rPr lang="en-US" sz="3200" dirty="0"/>
              <a:t>content of this </a:t>
            </a:r>
            <a:r>
              <a:rPr lang="en-US" sz="3200" dirty="0" smtClean="0"/>
              <a:t>element </a:t>
            </a:r>
            <a:r>
              <a:rPr lang="en-US" sz="3200" dirty="0"/>
              <a:t>is visualized in one form or another</a:t>
            </a:r>
            <a:r>
              <a:rPr lang="en-US" sz="3200" dirty="0" smtClean="0"/>
              <a:t>.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1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100" dirty="0" smtClean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1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The element </a:t>
            </a:r>
            <a:r>
              <a:rPr lang="en-US" sz="3200" dirty="0"/>
              <a:t>is the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the opening tag, closing tag, and content.</a:t>
            </a:r>
            <a:endParaRPr lang="en-US" sz="32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anatomy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40604" y="3484545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&lt;html&gt;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00B050"/>
                </a:solidFill>
                <a:latin typeface="Consolas" pitchFamily="49" charset="0"/>
              </a:rPr>
              <a:t>&lt;!-- HTML ELEMENT CONTENT--&gt;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bg-BG" sz="2400" b="1" noProof="1" smtClean="0">
                <a:latin typeface="Consolas" pitchFamily="49" charset="0"/>
              </a:rPr>
              <a:t>&lt;/</a:t>
            </a:r>
            <a:r>
              <a:rPr lang="en-US" sz="2400" b="1" noProof="1" smtClean="0">
                <a:latin typeface="Consolas" pitchFamily="49" charset="0"/>
              </a:rPr>
              <a:t>html&gt;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anatomy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68" y="1560351"/>
            <a:ext cx="3141268" cy="24835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/>
          <a:lstStyle/>
          <a:p>
            <a:r>
              <a:rPr lang="en-US" sz="3200" dirty="0"/>
              <a:t>This covers the basics of individual </a:t>
            </a:r>
            <a:r>
              <a:rPr lang="en-US" sz="3200" b="1" dirty="0">
                <a:solidFill>
                  <a:schemeClr val="bg1"/>
                </a:solidFill>
              </a:rPr>
              <a:t>HTML elements</a:t>
            </a:r>
            <a:r>
              <a:rPr lang="en-US" sz="3200" dirty="0"/>
              <a:t>, </a:t>
            </a:r>
            <a:r>
              <a:rPr lang="en-US" sz="3200" dirty="0" smtClean="0"/>
              <a:t>    but </a:t>
            </a:r>
            <a:r>
              <a:rPr lang="en-US" sz="3200" dirty="0"/>
              <a:t>they do not have a particular benefit when </a:t>
            </a:r>
            <a:r>
              <a:rPr lang="en-US" sz="3200" dirty="0" smtClean="0"/>
              <a:t>            used individually</a:t>
            </a:r>
            <a:r>
              <a:rPr lang="en-US" sz="3200" dirty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15444" y="2970890"/>
            <a:ext cx="434058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&lt;!DOCTYPE html</a:t>
            </a:r>
            <a:r>
              <a:rPr lang="en-US" sz="2400" b="1" noProof="1" smtClean="0">
                <a:latin typeface="Consolas" pitchFamily="49" charset="0"/>
              </a:rPr>
              <a:t>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</a:rPr>
              <a:t>html lang="en</a:t>
            </a:r>
            <a:r>
              <a:rPr lang="en-US" sz="2400" b="1" noProof="1" smtClean="0">
                <a:latin typeface="Consolas" pitchFamily="49" charset="0"/>
              </a:rPr>
              <a:t>"&gt;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</a:rPr>
              <a:t>head</a:t>
            </a:r>
            <a:r>
              <a:rPr lang="en-US" sz="2400" b="1" noProof="1" smtClean="0">
                <a:latin typeface="Consolas" pitchFamily="49" charset="0"/>
              </a:rPr>
              <a:t>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  &lt;meta charset="UTF-8"&gt;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  &lt;title&gt;HTML&lt;/title&gt;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&lt;/head&gt;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&lt;body&gt;…&lt;/</a:t>
            </a:r>
            <a:r>
              <a:rPr lang="en-US" sz="2400" b="1" noProof="1">
                <a:latin typeface="Consolas" pitchFamily="49" charset="0"/>
              </a:rPr>
              <a:t>body</a:t>
            </a:r>
            <a:r>
              <a:rPr lang="en-US" sz="2400" b="1" noProof="1" smtClean="0">
                <a:latin typeface="Consolas" pitchFamily="49" charset="0"/>
              </a:rPr>
              <a:t>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html</a:t>
            </a:r>
            <a:r>
              <a:rPr lang="en-US" sz="2400" b="1" noProof="1" smtClean="0">
                <a:latin typeface="Consolas" pitchFamily="49" charset="0"/>
              </a:rPr>
              <a:t>&gt;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88384" y="3790272"/>
            <a:ext cx="3432231" cy="1533999"/>
          </a:xfrm>
          <a:prstGeom prst="wedgeRoundRectCallout">
            <a:avLst>
              <a:gd name="adj1" fmla="val -44366"/>
              <a:gd name="adj2" fmla="val 15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basic requirement for content that a html file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bg-BG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9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16927" cy="5276048"/>
          </a:xfrm>
        </p:spPr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&lt;!DOCTYPE html&gt; </a:t>
            </a:r>
            <a:r>
              <a:rPr lang="en-US" sz="3200" dirty="0"/>
              <a:t>- Describes the HTML that </a:t>
            </a:r>
            <a:r>
              <a:rPr lang="en-US" sz="3200" dirty="0" smtClean="0"/>
              <a:t>will    be used </a:t>
            </a:r>
            <a:r>
              <a:rPr lang="en-US" sz="3200" dirty="0"/>
              <a:t>in </a:t>
            </a:r>
            <a:r>
              <a:rPr lang="en-US" sz="3200" dirty="0" smtClean="0"/>
              <a:t>your page. It </a:t>
            </a:r>
            <a:r>
              <a:rPr lang="en-US" sz="3200" b="1" dirty="0" smtClean="0">
                <a:solidFill>
                  <a:schemeClr val="bg1"/>
                </a:solidFill>
              </a:rPr>
              <a:t>is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/>
              <a:t> </a:t>
            </a:r>
            <a:r>
              <a:rPr lang="en-US" sz="3200" dirty="0"/>
              <a:t>an HTML tag! It is an </a:t>
            </a:r>
            <a:r>
              <a:rPr lang="en-US" sz="3200" dirty="0" smtClean="0"/>
              <a:t>                </a:t>
            </a:r>
            <a:r>
              <a:rPr lang="en-US" sz="3200" b="1" dirty="0" smtClean="0">
                <a:solidFill>
                  <a:schemeClr val="bg1"/>
                </a:solidFill>
              </a:rPr>
              <a:t>instruction</a:t>
            </a:r>
            <a:r>
              <a:rPr lang="en-US" sz="3200" dirty="0" smtClean="0"/>
              <a:t> to the </a:t>
            </a:r>
            <a:r>
              <a:rPr lang="en-US" sz="3200" dirty="0"/>
              <a:t>web </a:t>
            </a:r>
            <a:r>
              <a:rPr lang="en-US" sz="3200" dirty="0" smtClean="0"/>
              <a:t>browser about </a:t>
            </a:r>
            <a:r>
              <a:rPr lang="en-US" sz="3200" dirty="0"/>
              <a:t>what version of HTML the page </a:t>
            </a:r>
            <a:r>
              <a:rPr lang="en-US" sz="3200" dirty="0" smtClean="0"/>
              <a:t>is </a:t>
            </a:r>
            <a:r>
              <a:rPr lang="en-US" sz="3200" dirty="0"/>
              <a:t>written in</a:t>
            </a:r>
            <a:r>
              <a:rPr lang="en-US" sz="3200" dirty="0" smtClean="0"/>
              <a:t>.</a:t>
            </a:r>
            <a:endParaRPr lang="en-US" sz="3200" dirty="0"/>
          </a:p>
          <a:p>
            <a:pPr marL="457200" indent="-457200">
              <a:buClr>
                <a:schemeClr val="tx1"/>
              </a:buClr>
            </a:pPr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doctype</a:t>
            </a:r>
            <a:r>
              <a:rPr lang="en-US" sz="3200" noProof="1"/>
              <a:t> is supported by all web browsers like: 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000" noProof="1"/>
              <a:t>Chrome, Firefox, IE, Safari and </a:t>
            </a:r>
            <a:r>
              <a:rPr lang="en-US" sz="3000" noProof="1" smtClean="0"/>
              <a:t>Opera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93" y="4783223"/>
            <a:ext cx="2984675" cy="17055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32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b="1" dirty="0" smtClean="0">
                <a:solidFill>
                  <a:schemeClr val="bg1"/>
                </a:solidFill>
              </a:rPr>
              <a:t>html&gt; tag </a:t>
            </a:r>
            <a:r>
              <a:rPr lang="en-US" sz="3200" dirty="0" smtClean="0"/>
              <a:t>- </a:t>
            </a:r>
            <a:r>
              <a:rPr lang="en-US" sz="3200" dirty="0"/>
              <a:t>This element surrounds the </a:t>
            </a:r>
            <a:r>
              <a:rPr lang="en-US" sz="3200" dirty="0" smtClean="0"/>
              <a:t>entire</a:t>
            </a:r>
            <a:br>
              <a:rPr lang="en-US" sz="3200" dirty="0" smtClean="0"/>
            </a:br>
            <a:r>
              <a:rPr lang="en-US" sz="3200" dirty="0" smtClean="0"/>
              <a:t>content </a:t>
            </a:r>
            <a:r>
              <a:rPr lang="en-US" sz="3200" dirty="0"/>
              <a:t>of the page and is usually called the </a:t>
            </a:r>
            <a:r>
              <a:rPr lang="en-US" sz="3200" dirty="0" smtClean="0"/>
              <a:t>basic </a:t>
            </a:r>
            <a:br>
              <a:rPr lang="en-US" sz="3200" dirty="0" smtClean="0"/>
            </a:br>
            <a:r>
              <a:rPr lang="en-US" sz="3200" dirty="0" smtClean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html element must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contain </a:t>
            </a:r>
            <a:r>
              <a:rPr lang="en-US" sz="3200" dirty="0"/>
              <a:t>a head element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followed </a:t>
            </a:r>
            <a:r>
              <a:rPr lang="en-US" sz="3200" dirty="0"/>
              <a:t>by a body </a:t>
            </a:r>
            <a:r>
              <a:rPr lang="en-US" sz="3200" dirty="0" smtClean="0"/>
              <a:t>element</a:t>
            </a:r>
            <a:r>
              <a:rPr lang="en-US" sz="3200" dirty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26310" y="2608117"/>
            <a:ext cx="3149064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&lt;!DOCTYPE html&gt;</a:t>
            </a:r>
            <a:r>
              <a:rPr lang="en-US" sz="2400" b="1" noProof="1">
                <a:latin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&lt;html&gt;</a:t>
            </a:r>
            <a:r>
              <a:rPr lang="en-US" sz="2400" b="1" noProof="1">
                <a:latin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&lt;head&gt;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  …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&lt;/head&gt;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&lt;body&gt;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…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latin typeface="Consolas" pitchFamily="49" charset="0"/>
              </a:rPr>
              <a:t>&lt;/body&gt;</a:t>
            </a:r>
            <a:br>
              <a:rPr lang="en-US" sz="2400" b="1" noProof="1" smtClean="0">
                <a:latin typeface="Consolas" pitchFamily="49" charset="0"/>
              </a:rPr>
            </a:b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&lt;/html&gt;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77652" y="3339407"/>
            <a:ext cx="1585361" cy="2038525"/>
          </a:xfrm>
          <a:prstGeom prst="wedgeRoundRectCallout">
            <a:avLst>
              <a:gd name="adj1" fmla="val -43328"/>
              <a:gd name="adj2" fmla="val 297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</a:rPr>
              <a:t>HTML</a:t>
            </a:r>
            <a:br>
              <a:rPr lang="en-US" sz="2400" b="1" noProof="1" smtClean="0">
                <a:solidFill>
                  <a:schemeClr val="bg2"/>
                </a:solidFill>
              </a:rPr>
            </a:br>
            <a:r>
              <a:rPr lang="en-US" sz="2400" b="1" noProof="1" smtClean="0">
                <a:solidFill>
                  <a:schemeClr val="bg2"/>
                </a:solidFill>
              </a:rPr>
              <a:t>ELEMENT</a:t>
            </a:r>
            <a:br>
              <a:rPr lang="en-US" sz="2400" b="1" noProof="1" smtClean="0">
                <a:solidFill>
                  <a:schemeClr val="bg2"/>
                </a:solidFill>
              </a:rPr>
            </a:br>
            <a:r>
              <a:rPr lang="en-US" sz="2400" b="1" noProof="1" smtClean="0">
                <a:solidFill>
                  <a:schemeClr val="bg2"/>
                </a:solidFill>
              </a:rPr>
              <a:t>CONTENT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928127" cy="5495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b="1" dirty="0" smtClean="0">
                <a:solidFill>
                  <a:schemeClr val="bg1"/>
                </a:solidFill>
              </a:rPr>
              <a:t>head&gt; tag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- </a:t>
            </a:r>
            <a:r>
              <a:rPr lang="en-US" sz="3200" dirty="0"/>
              <a:t>It acts as a container for all the things that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you include </a:t>
            </a:r>
            <a:r>
              <a:rPr lang="en-US" sz="3200" dirty="0"/>
              <a:t>on the page but are not part of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content </a:t>
            </a:r>
            <a:r>
              <a:rPr lang="en-US" sz="3200" dirty="0"/>
              <a:t>you show </a:t>
            </a:r>
            <a:r>
              <a:rPr lang="en-US" sz="3200" dirty="0" smtClean="0"/>
              <a:t>to visitors </a:t>
            </a:r>
            <a:r>
              <a:rPr lang="en-US" sz="3200" dirty="0"/>
              <a:t>to your page</a:t>
            </a:r>
            <a:r>
              <a:rPr lang="en-US" sz="3200" dirty="0" smtClean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Information about the document - is placed.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It </a:t>
            </a:r>
            <a:r>
              <a:rPr lang="en-US" sz="3200" dirty="0"/>
              <a:t>should be the first </a:t>
            </a:r>
            <a:r>
              <a:rPr lang="en-US" sz="3200" dirty="0" smtClean="0"/>
              <a:t>element                                                  inside an </a:t>
            </a:r>
            <a:r>
              <a:rPr lang="en-US" sz="3200" b="1" dirty="0" smtClean="0">
                <a:solidFill>
                  <a:schemeClr val="bg1"/>
                </a:solidFill>
              </a:rPr>
              <a:t>html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292505" y="639719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6556" y="5300677"/>
            <a:ext cx="62483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4979" y="5162937"/>
            <a:ext cx="5991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6711" y="5025198"/>
            <a:ext cx="5680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51138" y="5162938"/>
            <a:ext cx="5278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links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15190" y="4622903"/>
            <a:ext cx="184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88" y="4360221"/>
            <a:ext cx="2366520" cy="2366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2819476" y="47551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&lt;head&gt;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454571" y="3474722"/>
            <a:ext cx="4488424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</a:rPr>
              <a:t>&lt;!DOCTYPE html&gt;</a:t>
            </a:r>
            <a:r>
              <a:rPr lang="en-US" sz="2000" b="1" noProof="1">
                <a:latin typeface="Consolas" pitchFamily="49" charset="0"/>
              </a:rPr>
              <a:t/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&lt;html&gt;</a:t>
            </a:r>
            <a:r>
              <a:rPr lang="en-US" sz="2000" b="1" noProof="1">
                <a:latin typeface="Consolas" pitchFamily="49" charset="0"/>
              </a:rPr>
              <a:t/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&lt;head&gt;</a:t>
            </a:r>
            <a:b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&lt;!-- </a:t>
            </a:r>
            <a:r>
              <a:rPr lang="en-US" sz="2000" b="1" noProof="1" smtClean="0">
                <a:solidFill>
                  <a:schemeClr val="accent2"/>
                </a:solidFill>
                <a:latin typeface="Consolas" pitchFamily="49" charset="0"/>
              </a:rPr>
              <a:t>HEAD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ELEMENT CONTENT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sym typeface="Wingdings" panose="05000000000000000000" pitchFamily="2" charset="2"/>
              </a:rPr>
              <a:t>-</a:t>
            </a:r>
            <a:r>
              <a:rPr lang="en-US" sz="2000" b="1" noProof="1" smtClean="0">
                <a:solidFill>
                  <a:schemeClr val="accent2"/>
                </a:solidFill>
                <a:latin typeface="Consolas" pitchFamily="49" charset="0"/>
                <a:sym typeface="Wingdings" panose="05000000000000000000" pitchFamily="2" charset="2"/>
              </a:rPr>
              <a:t>-&gt;</a:t>
            </a:r>
            <a:r>
              <a:rPr lang="en-US" sz="2000" b="1" noProof="1" smtClean="0">
                <a:latin typeface="Consolas" pitchFamily="49" charset="0"/>
              </a:rPr>
              <a:t/>
            </a:r>
            <a:br>
              <a:rPr lang="en-US" sz="2000" b="1" noProof="1" smtClean="0">
                <a:latin typeface="Consolas" pitchFamily="49" charset="0"/>
              </a:rPr>
            </a:b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&lt;/head&gt;</a:t>
            </a:r>
            <a:r>
              <a:rPr lang="en-US" sz="2000" b="1" noProof="1" smtClean="0">
                <a:latin typeface="Consolas" pitchFamily="49" charset="0"/>
              </a:rPr>
              <a:t/>
            </a:r>
            <a:br>
              <a:rPr lang="en-US" sz="2000" b="1" noProof="1" smtClean="0"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&lt;body&gt;</a:t>
            </a:r>
            <a:br>
              <a:rPr lang="en-US" sz="2000" b="1" noProof="1" smtClean="0"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  …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  <a:sym typeface="Wingdings" panose="05000000000000000000" pitchFamily="2" charset="2"/>
              </a:rPr>
              <a:t>&lt;/body&gt;</a:t>
            </a:r>
            <a: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  <a:t/>
            </a:r>
            <a:b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000" b="1" noProof="1" smtClean="0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90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8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166253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Head </a:t>
            </a:r>
            <a:r>
              <a:rPr lang="en-US" sz="3200" dirty="0" smtClean="0"/>
              <a:t>is </a:t>
            </a:r>
            <a:r>
              <a:rPr lang="en-US" sz="3200" dirty="0"/>
              <a:t>required and it should be </a:t>
            </a:r>
            <a:r>
              <a:rPr lang="en-US" sz="3200" dirty="0" smtClean="0"/>
              <a:t>used </a:t>
            </a:r>
            <a:r>
              <a:rPr lang="en-US" sz="3200" dirty="0"/>
              <a:t>just once.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It should </a:t>
            </a:r>
            <a:r>
              <a:rPr lang="en-US" sz="3200" dirty="0"/>
              <a:t>start immediately after the </a:t>
            </a:r>
            <a:r>
              <a:rPr lang="en-US" sz="3200" b="1" dirty="0" smtClean="0">
                <a:solidFill>
                  <a:schemeClr val="bg1"/>
                </a:solidFill>
              </a:rPr>
              <a:t>opening </a:t>
            </a:r>
            <a:r>
              <a:rPr lang="en-US" sz="3200" b="1" dirty="0">
                <a:solidFill>
                  <a:schemeClr val="bg1"/>
                </a:solidFill>
              </a:rPr>
              <a:t>html tag </a:t>
            </a:r>
            <a:r>
              <a:rPr lang="en-US" sz="3200" b="1" dirty="0" smtClean="0">
                <a:solidFill>
                  <a:schemeClr val="bg1"/>
                </a:solidFill>
              </a:rPr>
              <a:t>   </a:t>
            </a:r>
            <a:r>
              <a:rPr lang="en-US" sz="3200" dirty="0" smtClean="0"/>
              <a:t>and end before </a:t>
            </a:r>
            <a:r>
              <a:rPr lang="en-US" sz="3200" dirty="0"/>
              <a:t>the opening </a:t>
            </a:r>
            <a:r>
              <a:rPr lang="en-US" sz="3200" b="1" dirty="0">
                <a:solidFill>
                  <a:schemeClr val="bg1"/>
                </a:solidFill>
              </a:rPr>
              <a:t>body tag</a:t>
            </a:r>
            <a:r>
              <a:rPr lang="en-US" sz="3200" dirty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9073" y="2783683"/>
            <a:ext cx="9004491" cy="351551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&lt;body&gt; tag</a:t>
            </a:r>
            <a:r>
              <a:rPr lang="en-US" sz="3200" dirty="0" smtClean="0"/>
              <a:t> defines the main content of the HTML </a:t>
            </a:r>
            <a:br>
              <a:rPr lang="en-US" sz="3200" dirty="0" smtClean="0"/>
            </a:br>
            <a:r>
              <a:rPr lang="en-US" sz="3200" dirty="0" smtClean="0"/>
              <a:t>document or the section                                                         of </a:t>
            </a:r>
            <a:r>
              <a:rPr lang="en-US" sz="3200" dirty="0"/>
              <a:t>the HTML </a:t>
            </a:r>
            <a:r>
              <a:rPr lang="en-US" sz="3200" dirty="0" smtClean="0"/>
              <a:t>document                                                that </a:t>
            </a:r>
            <a:r>
              <a:rPr lang="en-US" sz="3200" dirty="0"/>
              <a:t>will be </a:t>
            </a:r>
            <a:r>
              <a:rPr lang="en-US" sz="3200" dirty="0" smtClean="0"/>
              <a:t>directly                                                       visible </a:t>
            </a:r>
            <a:r>
              <a:rPr lang="en-US" sz="3200" dirty="0"/>
              <a:t>on your </a:t>
            </a:r>
            <a:r>
              <a:rPr lang="en-US" sz="3200" dirty="0" smtClean="0"/>
              <a:t>                                                               web </a:t>
            </a:r>
            <a:r>
              <a:rPr lang="en-US" sz="3200" dirty="0"/>
              <a:t>page.</a:t>
            </a:r>
          </a:p>
          <a:p>
            <a:pPr marL="457200" indent="-457200">
              <a:buClr>
                <a:schemeClr val="tx1"/>
              </a:buClr>
            </a:pPr>
            <a:endParaRPr lang="en-US" sz="3100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10853" y="3458090"/>
            <a:ext cx="448842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>
                <a:latin typeface="Consolas" pitchFamily="49" charset="0"/>
              </a:rPr>
              <a:t>&lt;!DOCTYPE html&gt;</a:t>
            </a:r>
            <a:r>
              <a:rPr lang="en-US" sz="2000" b="1" noProof="1">
                <a:latin typeface="Consolas" pitchFamily="49" charset="0"/>
              </a:rPr>
              <a:t/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&lt;html&gt;</a:t>
            </a:r>
            <a:r>
              <a:rPr lang="en-US" sz="2000" b="1" noProof="1">
                <a:latin typeface="Consolas" pitchFamily="49" charset="0"/>
              </a:rPr>
              <a:t/>
            </a:r>
            <a:br>
              <a:rPr lang="en-US" sz="2000" b="1" noProof="1"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&lt;head&gt;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/>
            </a:r>
            <a:b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  …</a:t>
            </a:r>
            <a:br>
              <a:rPr lang="en-US" sz="2000" b="1" noProof="1" smtClean="0"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&lt;/head&gt;</a:t>
            </a:r>
            <a:br>
              <a:rPr lang="en-US" sz="2000" b="1" noProof="1" smtClean="0">
                <a:latin typeface="Consolas" pitchFamily="49" charset="0"/>
              </a:rPr>
            </a:b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</a:rPr>
              <a:t>&lt;body&gt;</a:t>
            </a:r>
            <a:r>
              <a:rPr lang="en-US" sz="2000" b="1" noProof="1" smtClean="0">
                <a:latin typeface="Consolas" pitchFamily="49" charset="0"/>
              </a:rPr>
              <a:t/>
            </a:r>
            <a:br>
              <a:rPr lang="en-US" sz="2000" b="1" noProof="1" smtClean="0">
                <a:latin typeface="Consolas" pitchFamily="49" charset="0"/>
              </a:rPr>
            </a:br>
            <a:r>
              <a:rPr lang="en-US" sz="2000" b="1" noProof="1" smtClean="0">
                <a:latin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/>
                </a:solidFill>
                <a:latin typeface="Consolas" pitchFamily="49" charset="0"/>
              </a:rPr>
              <a:t>&lt;!-- BODY ELEMENT CONTENT</a:t>
            </a:r>
            <a:r>
              <a:rPr lang="en-US" sz="2000" b="1" noProof="1" smtClean="0">
                <a:solidFill>
                  <a:schemeClr val="accent2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r>
              <a:rPr lang="en-US" sz="2000" b="1" noProof="1" smtClean="0">
                <a:latin typeface="Consolas" pitchFamily="49" charset="0"/>
                <a:sym typeface="Wingdings" panose="05000000000000000000" pitchFamily="2" charset="2"/>
              </a:rPr>
              <a:t/>
            </a:r>
            <a:br>
              <a:rPr lang="en-US" sz="2000" b="1" noProof="1" smtClean="0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&lt;/body&gt;</a:t>
            </a:r>
            <a: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  <a:t/>
            </a:r>
            <a:br>
              <a:rPr lang="en-US" sz="20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000" b="1" noProof="1" smtClean="0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37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smtClean="0"/>
              <a:t>This tag </a:t>
            </a:r>
            <a:r>
              <a:rPr lang="en-US" sz="3200" dirty="0"/>
              <a:t>is also commonly referred to as the </a:t>
            </a:r>
            <a:r>
              <a:rPr lang="en-US" sz="3200" b="1" dirty="0">
                <a:solidFill>
                  <a:schemeClr val="bg1"/>
                </a:solidFill>
              </a:rPr>
              <a:t>&lt;body&gt;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element.</a:t>
            </a:r>
          </a:p>
          <a:p>
            <a:pPr marL="457200" indent="-457200"/>
            <a:r>
              <a:rPr lang="en-US" sz="3200" dirty="0" smtClean="0"/>
              <a:t>It </a:t>
            </a:r>
            <a:r>
              <a:rPr lang="en-US" sz="3200" dirty="0"/>
              <a:t>contains everything you want to show visitors </a:t>
            </a:r>
            <a:r>
              <a:rPr lang="en-US" sz="3200" dirty="0" smtClean="0"/>
              <a:t>to       your </a:t>
            </a:r>
            <a:r>
              <a:rPr lang="en-US" sz="3200" dirty="0"/>
              <a:t>page like text, images, video clips, games, audio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21" y="3230911"/>
            <a:ext cx="4634433" cy="34751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92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&lt;meta&gt; tag </a:t>
            </a:r>
            <a:r>
              <a:rPr lang="en-US" sz="3200" dirty="0" smtClean="0"/>
              <a:t>(meta information) is </a:t>
            </a:r>
            <a:r>
              <a:rPr lang="en-US" sz="3200" dirty="0"/>
              <a:t>information </a:t>
            </a:r>
            <a:r>
              <a:rPr lang="en-US" sz="3200" dirty="0" smtClean="0"/>
              <a:t>about     the information. The </a:t>
            </a:r>
            <a:r>
              <a:rPr lang="en-US" sz="3200" b="1" dirty="0">
                <a:solidFill>
                  <a:schemeClr val="bg1"/>
                </a:solidFill>
              </a:rPr>
              <a:t>&lt;meta&gt; </a:t>
            </a:r>
            <a:r>
              <a:rPr lang="en-US" sz="3200" dirty="0"/>
              <a:t>tag provides information about the </a:t>
            </a:r>
            <a:r>
              <a:rPr lang="en-US" sz="3200" dirty="0" smtClean="0"/>
              <a:t>HTML document</a:t>
            </a:r>
            <a:r>
              <a:rPr lang="en-US" sz="3200" dirty="0"/>
              <a:t>. 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 smtClean="0"/>
              <a:t>The </a:t>
            </a:r>
            <a:r>
              <a:rPr lang="en-US" sz="3200" dirty="0"/>
              <a:t>information inside the item is not </a:t>
            </a:r>
            <a:r>
              <a:rPr lang="en-US" sz="3200" dirty="0" smtClean="0"/>
              <a:t>displayed </a:t>
            </a:r>
            <a:r>
              <a:rPr lang="en-US" sz="3200" dirty="0"/>
              <a:t>on </a:t>
            </a:r>
            <a:r>
              <a:rPr lang="en-US" sz="3200" dirty="0" smtClean="0"/>
              <a:t>      the </a:t>
            </a:r>
            <a:r>
              <a:rPr lang="en-US" sz="3200" dirty="0"/>
              <a:t>page </a:t>
            </a:r>
            <a:r>
              <a:rPr lang="en-US" sz="3200" dirty="0" smtClean="0"/>
              <a:t>but </a:t>
            </a:r>
            <a:r>
              <a:rPr lang="en-US" sz="3200" dirty="0"/>
              <a:t>is relied on by the machine. 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24" y="4235834"/>
            <a:ext cx="4572000" cy="222199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metadata</a:t>
            </a:r>
            <a:r>
              <a:rPr lang="en-US" sz="3200" dirty="0"/>
              <a:t> is used by the browser to know how to </a:t>
            </a:r>
            <a:r>
              <a:rPr lang="en-US" sz="3200" dirty="0" smtClean="0"/>
              <a:t>  load </a:t>
            </a:r>
            <a:r>
              <a:rPr lang="en-US" sz="3200" dirty="0"/>
              <a:t>the page or reload it, from the search engines </a:t>
            </a:r>
            <a:r>
              <a:rPr lang="en-US" sz="3200" dirty="0" smtClean="0"/>
              <a:t>       (</a:t>
            </a:r>
            <a:r>
              <a:rPr lang="en-US" sz="3200" dirty="0"/>
              <a:t>keywords) or other web services. </a:t>
            </a:r>
            <a:endParaRPr lang="en-US" sz="3200" dirty="0" smtClean="0"/>
          </a:p>
          <a:p>
            <a:pPr marL="457200" indent="-45720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&lt;</a:t>
            </a:r>
            <a:r>
              <a:rPr lang="en-US" sz="3200" b="1" dirty="0">
                <a:solidFill>
                  <a:schemeClr val="bg1"/>
                </a:solidFill>
              </a:rPr>
              <a:t>meta&gt; tags </a:t>
            </a:r>
            <a:r>
              <a:rPr lang="en-US" sz="3200" dirty="0"/>
              <a:t>are always in the </a:t>
            </a:r>
            <a:r>
              <a:rPr lang="en-US" sz="3200" b="1" dirty="0">
                <a:solidFill>
                  <a:schemeClr val="bg1"/>
                </a:solidFill>
              </a:rPr>
              <a:t>&lt;head&gt; </a:t>
            </a:r>
            <a:r>
              <a:rPr lang="en-US" sz="3200" dirty="0"/>
              <a:t>element</a:t>
            </a:r>
            <a:r>
              <a:rPr lang="en-US" sz="3200" dirty="0" smtClean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Meta elements </a:t>
            </a:r>
            <a:r>
              <a:rPr lang="en-US" sz="3200" dirty="0"/>
              <a:t>are usually used </a:t>
            </a:r>
            <a:r>
              <a:rPr lang="en-US" sz="3200" dirty="0" smtClean="0"/>
              <a:t>                                        to add </a:t>
            </a:r>
            <a:r>
              <a:rPr lang="en-US" sz="3200" dirty="0"/>
              <a:t>a description to the </a:t>
            </a:r>
            <a:r>
              <a:rPr lang="en-US" sz="3200" dirty="0" smtClean="0"/>
              <a:t>page</a:t>
            </a:r>
            <a:r>
              <a:rPr lang="en-US" sz="3200" dirty="0"/>
              <a:t>, </a:t>
            </a:r>
            <a:r>
              <a:rPr lang="en-US" sz="3200" dirty="0" smtClean="0"/>
              <a:t>                                      keywords </a:t>
            </a:r>
            <a:r>
              <a:rPr lang="en-US" sz="3200" dirty="0"/>
              <a:t>or character sets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16" y="3624221"/>
            <a:ext cx="2782703" cy="277297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70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What is HTML?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Element </a:t>
            </a:r>
            <a:r>
              <a:rPr lang="en-US" sz="3200" dirty="0" smtClean="0"/>
              <a:t>anatomy</a:t>
            </a:r>
            <a:endParaRPr lang="bg-BG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Document anatomy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Formatting text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Attributes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Images, Links and Forms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Nested and empty elements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Tag &lt;title&gt; </a:t>
            </a:r>
            <a:r>
              <a:rPr lang="en-US" sz="3200" dirty="0"/>
              <a:t>defines the title of the document. It is </a:t>
            </a:r>
            <a:r>
              <a:rPr lang="en-US" sz="3200" dirty="0" smtClean="0"/>
              <a:t>         required </a:t>
            </a:r>
            <a:r>
              <a:rPr lang="en-US" sz="3200" dirty="0"/>
              <a:t>in </a:t>
            </a:r>
            <a:r>
              <a:rPr lang="en-US" sz="3200" dirty="0" smtClean="0"/>
              <a:t>any </a:t>
            </a:r>
            <a:r>
              <a:rPr lang="en-US" sz="3200" dirty="0"/>
              <a:t>HTML document, but if it is not present in HTML5, the </a:t>
            </a:r>
            <a:r>
              <a:rPr lang="en-US" sz="3200" dirty="0" smtClean="0"/>
              <a:t>document </a:t>
            </a:r>
            <a:r>
              <a:rPr lang="en-US" sz="3200" dirty="0"/>
              <a:t>remains completely valid. </a:t>
            </a:r>
            <a:r>
              <a:rPr lang="en-US" sz="3200" dirty="0" smtClean="0"/>
              <a:t>     The </a:t>
            </a:r>
            <a:r>
              <a:rPr lang="en-US" sz="3200" dirty="0"/>
              <a:t>following apply to the </a:t>
            </a:r>
            <a:r>
              <a:rPr lang="en-US" sz="3200" b="1" dirty="0" smtClean="0">
                <a:solidFill>
                  <a:schemeClr val="bg1"/>
                </a:solidFill>
              </a:rPr>
              <a:t>&lt;</a:t>
            </a:r>
            <a:r>
              <a:rPr lang="en-US" sz="3200" b="1" dirty="0">
                <a:solidFill>
                  <a:schemeClr val="bg1"/>
                </a:solidFill>
              </a:rPr>
              <a:t>title&gt; </a:t>
            </a:r>
            <a:r>
              <a:rPr lang="en-US" sz="3200" dirty="0"/>
              <a:t>element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indent="-457200">
              <a:buClr>
                <a:schemeClr val="tx1"/>
              </a:buClr>
            </a:pPr>
            <a:r>
              <a:rPr lang="en-US" sz="3200" dirty="0" smtClean="0"/>
              <a:t>Defines </a:t>
            </a:r>
            <a:r>
              <a:rPr lang="en-US" sz="3200" dirty="0"/>
              <a:t>the title in the 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 smtClean="0"/>
              <a:t>Gives </a:t>
            </a:r>
            <a:r>
              <a:rPr lang="en-US" sz="3200" dirty="0"/>
              <a:t>a page title when added to 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S</a:t>
            </a:r>
            <a:r>
              <a:rPr lang="en-US" sz="3200" dirty="0" smtClean="0"/>
              <a:t>hows </a:t>
            </a:r>
            <a:r>
              <a:rPr lang="en-US" sz="3200" dirty="0"/>
              <a:t>the title of the page in the search engines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4"/>
          <a:stretch/>
        </p:blipFill>
        <p:spPr>
          <a:xfrm>
            <a:off x="5604453" y="5612425"/>
            <a:ext cx="5391902" cy="6968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402855" y="5364278"/>
            <a:ext cx="833649" cy="477814"/>
          </a:xfrm>
          <a:prstGeom prst="wedgeRoundRectCallout">
            <a:avLst>
              <a:gd name="adj1" fmla="val 93060"/>
              <a:gd name="adj2" fmla="val 300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Formatting text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7" y="1291904"/>
            <a:ext cx="2662806" cy="26628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Heading</a:t>
            </a:r>
            <a:r>
              <a:rPr lang="en-US" sz="3200" dirty="0"/>
              <a:t> - A</a:t>
            </a:r>
            <a:r>
              <a:rPr lang="en-US" sz="3200" dirty="0" smtClean="0"/>
              <a:t>llow </a:t>
            </a:r>
            <a:r>
              <a:rPr lang="en-US" sz="3200" dirty="0"/>
              <a:t>you to specify that certain portions of the content </a:t>
            </a:r>
            <a:r>
              <a:rPr lang="en-US" sz="3200" dirty="0" smtClean="0"/>
              <a:t>  are </a:t>
            </a:r>
            <a:r>
              <a:rPr lang="en-US" sz="3200" dirty="0"/>
              <a:t>titles or subheadings</a:t>
            </a:r>
            <a:r>
              <a:rPr lang="en-US" sz="3200" dirty="0" smtClean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- Heading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7478" y="3181956"/>
            <a:ext cx="5016427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&lt;body&gt;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&lt;h1&gt;Heading 1 example&lt;/h1&gt;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&lt;h</a:t>
            </a:r>
            <a:r>
              <a:rPr lang="bg-BG" sz="2200" b="1" noProof="1" smtClean="0">
                <a:latin typeface="Consolas" pitchFamily="49" charset="0"/>
              </a:rPr>
              <a:t>2</a:t>
            </a:r>
            <a:r>
              <a:rPr lang="en-US" sz="2200" b="1" noProof="1" smtClean="0">
                <a:latin typeface="Consolas" pitchFamily="49" charset="0"/>
              </a:rPr>
              <a:t>&gt;Heading 2 example</a:t>
            </a:r>
            <a:r>
              <a:rPr lang="en-US" sz="2200" b="1" noProof="1">
                <a:latin typeface="Consolas" pitchFamily="49" charset="0"/>
              </a:rPr>
              <a:t>&lt;/</a:t>
            </a:r>
            <a:r>
              <a:rPr lang="en-US" sz="2200" b="1" noProof="1" smtClean="0">
                <a:latin typeface="Consolas" pitchFamily="49" charset="0"/>
              </a:rPr>
              <a:t>h2&gt;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&lt;h</a:t>
            </a:r>
            <a:r>
              <a:rPr lang="bg-BG" sz="2200" b="1" noProof="1" smtClean="0">
                <a:latin typeface="Consolas" pitchFamily="49" charset="0"/>
              </a:rPr>
              <a:t>3</a:t>
            </a:r>
            <a:r>
              <a:rPr lang="en-US" sz="2200" b="1" noProof="1" smtClean="0">
                <a:latin typeface="Consolas" pitchFamily="49" charset="0"/>
              </a:rPr>
              <a:t>&gt;Heading 3 example</a:t>
            </a:r>
            <a:r>
              <a:rPr lang="en-US" sz="2200" b="1" noProof="1">
                <a:latin typeface="Consolas" pitchFamily="49" charset="0"/>
              </a:rPr>
              <a:t>&lt;/</a:t>
            </a:r>
            <a:r>
              <a:rPr lang="en-US" sz="2200" b="1" noProof="1" smtClean="0">
                <a:latin typeface="Consolas" pitchFamily="49" charset="0"/>
              </a:rPr>
              <a:t>h3&gt;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&lt;/body&gt;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58" y="3102787"/>
            <a:ext cx="2821043" cy="22231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515191" y="3872809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4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Paragraphs </a:t>
            </a:r>
            <a:r>
              <a:rPr lang="en-US" sz="3200" dirty="0"/>
              <a:t>- Are meant to contain the individual paragraphs in </a:t>
            </a:r>
            <a:r>
              <a:rPr lang="en-US" sz="3200" dirty="0" smtClean="0"/>
              <a:t>     the text</a:t>
            </a:r>
            <a:r>
              <a:rPr lang="en-US" sz="32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- Paragraph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6374" y="3067816"/>
            <a:ext cx="587141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&lt;body&gt;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&lt;p&gt;First paragraph example&lt;/p&gt;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&lt;p&gt;Second paragraph example&lt;/</a:t>
            </a: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&lt;p&gt;Third paragraph example&lt;/</a:t>
            </a: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&lt;/body&gt;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7" y="2954372"/>
            <a:ext cx="2962391" cy="2402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7100181" y="3814085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42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Lists</a:t>
            </a:r>
            <a:r>
              <a:rPr lang="en-US" sz="3200" dirty="0"/>
              <a:t> - The lists contain at least two elements. The most common        types are ordered and unordered lists.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- 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0371" y="2900195"/>
            <a:ext cx="556644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it-IT" sz="2200" b="1" noProof="1" smtClean="0">
                <a:latin typeface="Consolas" pitchFamily="49" charset="0"/>
              </a:rPr>
              <a:t>&lt;ul&gt;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it-IT" sz="2200" b="1" noProof="1" smtClean="0">
                <a:latin typeface="Consolas" pitchFamily="49" charset="0"/>
              </a:rPr>
              <a:t>&lt;li&gt;Unordered list item 1&lt;/li&gt;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it-IT" sz="2200" b="1" noProof="1" smtClean="0">
                <a:latin typeface="Consolas" pitchFamily="49" charset="0"/>
              </a:rPr>
              <a:t>&lt;li&gt;Unordered list item 2&lt;/li&gt;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it-IT" sz="2200" b="1" noProof="1" smtClean="0">
                <a:latin typeface="Consolas" pitchFamily="49" charset="0"/>
              </a:rPr>
              <a:t>&lt;/ul&gt;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it-IT" sz="2200" b="1" noProof="1" smtClean="0">
                <a:latin typeface="Consolas" pitchFamily="49" charset="0"/>
              </a:rPr>
              <a:t>&lt;ol&gt;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it-IT" sz="2200" b="1" noProof="1" smtClean="0">
                <a:latin typeface="Consolas" pitchFamily="49" charset="0"/>
              </a:rPr>
              <a:t>&lt;li&gt;Ordered list item 1&lt;/li&gt;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it-IT" sz="2200" b="1" noProof="1" smtClean="0">
                <a:latin typeface="Consolas" pitchFamily="49" charset="0"/>
              </a:rPr>
              <a:t>&lt;li&gt;Ordered list item 2&lt;/li&gt;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it-IT" sz="2200" b="1" noProof="1" smtClean="0">
                <a:latin typeface="Consolas" pitchFamily="49" charset="0"/>
              </a:rPr>
              <a:t>&lt;/ol&gt;</a:t>
            </a:r>
            <a:endParaRPr lang="en-US" sz="2200" b="1" noProof="1" smtClean="0"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47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- Is a structured set of data made up of rows and columns.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- Table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2326256"/>
            <a:ext cx="6321102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&lt;table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thead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  </a:t>
            </a:r>
            <a:r>
              <a:rPr lang="en-US" sz="2200" b="1" noProof="1" smtClean="0"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tr&gt;&lt;th&gt;Name&lt;/th&gt;&lt;th&gt;Age&lt;/th&gt;&lt;/tr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&lt;/</a:t>
            </a:r>
            <a:r>
              <a:rPr lang="en-US" sz="2200" b="1" noProof="1">
                <a:latin typeface="Consolas" pitchFamily="49" charset="0"/>
              </a:rPr>
              <a:t>thead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tbody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  </a:t>
            </a:r>
            <a:r>
              <a:rPr lang="en-US" sz="2200" b="1" noProof="1" smtClean="0"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tr&gt;&lt;td&gt;Peter&lt;/td&gt;&lt;td&gt;23&lt;/td&gt;&lt;/tr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  </a:t>
            </a:r>
            <a:r>
              <a:rPr lang="en-US" sz="2200" b="1" noProof="1" smtClean="0"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tr&gt;&lt;td&gt;George&lt;/td&gt;&lt;td&gt;18&lt;/td&gt;&lt;/tr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&lt;/</a:t>
            </a:r>
            <a:r>
              <a:rPr lang="en-US" sz="2200" b="1" noProof="1">
                <a:latin typeface="Consolas" pitchFamily="49" charset="0"/>
              </a:rPr>
              <a:t>tbody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</a:t>
            </a:r>
            <a:r>
              <a:rPr lang="en-US" sz="2200" b="1" noProof="1">
                <a:latin typeface="Consolas" pitchFamily="49" charset="0"/>
              </a:rPr>
              <a:t>table&gt;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7433621" y="3617273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568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</a:t>
            </a:r>
            <a:r>
              <a:rPr lang="en-US" sz="3200" dirty="0" smtClean="0"/>
              <a:t>(</a:t>
            </a:r>
            <a:r>
              <a:rPr lang="en-US" sz="3200" b="1" dirty="0" smtClean="0">
                <a:solidFill>
                  <a:schemeClr val="bg1"/>
                </a:solidFill>
              </a:rPr>
              <a:t>div</a:t>
            </a:r>
            <a:r>
              <a:rPr lang="en-US" sz="3200" dirty="0" smtClean="0"/>
              <a:t>) </a:t>
            </a:r>
            <a:r>
              <a:rPr lang="en-US" sz="3200" dirty="0"/>
              <a:t>is the generic container for flow </a:t>
            </a:r>
            <a:r>
              <a:rPr lang="en-US" sz="3200" dirty="0" smtClean="0"/>
              <a:t>content.         It has </a:t>
            </a:r>
            <a:r>
              <a:rPr lang="en-US" sz="3200" dirty="0"/>
              <a:t>no effect on the content </a:t>
            </a:r>
            <a:r>
              <a:rPr lang="en-US" sz="3200" dirty="0" smtClean="0"/>
              <a:t>or layout.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</a:t>
            </a:r>
            <a:r>
              <a:rPr lang="en-US" sz="3200" dirty="0" smtClean="0"/>
              <a:t>            represent anything.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– Division element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5245" y="3917543"/>
            <a:ext cx="436826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&lt;div&gt;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&lt;h3&gt;This is Heading&lt;/h3&gt;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&lt;p&gt;This is paragraph&lt;/p&gt;</a:t>
            </a:r>
            <a:r>
              <a:rPr lang="bg-BG" sz="2200" b="1" noProof="1" smtClean="0">
                <a:latin typeface="Consolas" pitchFamily="49" charset="0"/>
              </a:rPr>
              <a:t/>
            </a:r>
            <a:br>
              <a:rPr lang="bg-BG" sz="2200" b="1" noProof="1" smtClean="0">
                <a:latin typeface="Consolas" pitchFamily="49" charset="0"/>
              </a:rPr>
            </a:br>
            <a:r>
              <a:rPr lang="bg-BG" sz="2200" b="1" noProof="1" smtClean="0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p&gt;This is paragraph&lt;/</a:t>
            </a:r>
            <a:r>
              <a:rPr lang="en-US" sz="2200" b="1" noProof="1" smtClean="0">
                <a:latin typeface="Consolas" pitchFamily="49" charset="0"/>
              </a:rPr>
              <a:t>p&gt;</a:t>
            </a:r>
            <a:r>
              <a:rPr lang="bg-BG" sz="2200" b="1" noProof="1">
                <a:latin typeface="Consolas" pitchFamily="49" charset="0"/>
              </a:rPr>
              <a:t/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&lt;/div&gt;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23" y="3348771"/>
            <a:ext cx="2734057" cy="3048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546815" y="4531452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259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16358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Span</a:t>
            </a:r>
            <a:r>
              <a:rPr lang="en-US" sz="3200" dirty="0" smtClean="0"/>
              <a:t> element is a generic inline container for phrasing content,</a:t>
            </a:r>
            <a:br>
              <a:rPr lang="en-US" sz="3200" dirty="0" smtClean="0"/>
            </a:br>
            <a:r>
              <a:rPr lang="en-US" sz="3200" dirty="0" smtClean="0"/>
              <a:t>which does not inherently represent anything. It can be used to        group elements for styling purposes.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- Span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5549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&lt;p&gt;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 I like: &lt;span&gt;C#, Java and JavaScript&lt;/span&gt;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&lt;/p&gt;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Bent 7"/>
          <p:cNvSpPr/>
          <p:nvPr/>
        </p:nvSpPr>
        <p:spPr>
          <a:xfrm rot="10800000" flipH="1">
            <a:off x="6741358" y="5167618"/>
            <a:ext cx="1169459" cy="1032462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54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2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b="1" dirty="0" smtClean="0">
                <a:solidFill>
                  <a:schemeClr val="bg1"/>
                </a:solidFill>
              </a:rPr>
              <a:t>attribute</a:t>
            </a:r>
            <a:r>
              <a:rPr lang="en-US" sz="3200" dirty="0" smtClean="0"/>
              <a:t> is </a:t>
            </a:r>
            <a:r>
              <a:rPr lang="en-US" sz="3200" dirty="0"/>
              <a:t>a characteristic (special words) used </a:t>
            </a:r>
            <a:r>
              <a:rPr lang="en-US" sz="3200" dirty="0" smtClean="0"/>
              <a:t>      inside </a:t>
            </a:r>
            <a:r>
              <a:rPr lang="en-US" sz="3200" dirty="0"/>
              <a:t>the </a:t>
            </a:r>
            <a:r>
              <a:rPr lang="en-US" sz="3200" dirty="0" smtClean="0"/>
              <a:t>opening </a:t>
            </a:r>
            <a:r>
              <a:rPr lang="en-US" sz="3200" dirty="0"/>
              <a:t>tag to control the tag's </a:t>
            </a:r>
            <a:r>
              <a:rPr lang="en-US" sz="3200" dirty="0" smtClean="0"/>
              <a:t>behavior.</a:t>
            </a:r>
          </a:p>
          <a:p>
            <a:r>
              <a:rPr lang="en-US" sz="3200" dirty="0"/>
              <a:t>In HTML, 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 page </a:t>
            </a:r>
            <a:r>
              <a:rPr lang="en-US" sz="3200" dirty="0" smtClean="0"/>
              <a:t>        element</a:t>
            </a:r>
            <a:r>
              <a:rPr lang="en-US" sz="3200" dirty="0"/>
              <a:t>, such as font size or color.</a:t>
            </a:r>
            <a:endParaRPr lang="en-US" sz="3200" dirty="0" smtClean="0"/>
          </a:p>
          <a:p>
            <a:endParaRPr lang="en-US" sz="3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2688" y="4654268"/>
            <a:ext cx="603628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solidFill>
                  <a:schemeClr val="bg1"/>
                </a:solidFill>
                <a:latin typeface="Consolas" pitchFamily="49" charset="0"/>
              </a:rPr>
              <a:t>&lt;p</a:t>
            </a:r>
            <a:r>
              <a:rPr lang="en-US" sz="4800" b="1" noProof="1">
                <a:latin typeface="Consolas" pitchFamily="49" charset="0"/>
              </a:rPr>
              <a:t> </a:t>
            </a:r>
            <a:r>
              <a:rPr lang="en-US" sz="4800" noProof="1" smtClean="0">
                <a:latin typeface="Consolas" pitchFamily="49" charset="0"/>
              </a:rPr>
              <a:t>id="</a:t>
            </a:r>
            <a:r>
              <a:rPr lang="en-US" sz="4800" b="1" noProof="1" smtClean="0">
                <a:solidFill>
                  <a:schemeClr val="bg1"/>
                </a:solidFill>
                <a:latin typeface="Consolas" pitchFamily="49" charset="0"/>
              </a:rPr>
              <a:t>myId</a:t>
            </a:r>
            <a:r>
              <a:rPr lang="en-US" sz="4800" noProof="1">
                <a:latin typeface="Consolas" pitchFamily="49" charset="0"/>
              </a:rPr>
              <a:t>"</a:t>
            </a:r>
            <a:r>
              <a:rPr lang="en-US" sz="4800" b="1" noProof="1" smtClean="0">
                <a:solidFill>
                  <a:schemeClr val="bg1"/>
                </a:solidFill>
                <a:latin typeface="Consolas" pitchFamily="49" charset="0"/>
              </a:rPr>
              <a:t>&gt;&lt;/p&gt;</a:t>
            </a:r>
            <a:endParaRPr lang="en-US" sz="4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28221"/>
              <a:gd name="adj2" fmla="val 97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</a:t>
            </a:r>
            <a:r>
              <a:rPr lang="en-US" sz="7200" b="1" u="sng" dirty="0" smtClean="0">
                <a:solidFill>
                  <a:schemeClr val="bg1"/>
                </a:solidFill>
              </a:rPr>
              <a:t>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smtClean="0"/>
              <a:t>TECH-FUND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Attributes</a:t>
            </a:r>
            <a:r>
              <a:rPr lang="en-US" sz="3200" dirty="0" smtClean="0"/>
              <a:t> </a:t>
            </a:r>
            <a:r>
              <a:rPr lang="en-US" sz="3200" dirty="0"/>
              <a:t>are used to amplify a tag. When a Web browser </a:t>
            </a:r>
            <a:r>
              <a:rPr lang="en-US" sz="3200" dirty="0" smtClean="0"/>
              <a:t>                    interprets </a:t>
            </a: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 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</a:t>
            </a:r>
            <a:r>
              <a:rPr lang="en-US" sz="3200" dirty="0" smtClean="0"/>
              <a:t>                    so </a:t>
            </a:r>
            <a:r>
              <a:rPr lang="en-US" sz="3200" dirty="0"/>
              <a:t>that </a:t>
            </a:r>
            <a:r>
              <a:rPr lang="en-US" sz="3200" dirty="0" smtClean="0"/>
              <a:t>it can </a:t>
            </a:r>
            <a:r>
              <a:rPr lang="en-US" sz="3200" dirty="0"/>
              <a:t>display the Web page's elements properly</a:t>
            </a:r>
            <a:r>
              <a:rPr lang="en-US" sz="3200" dirty="0" smtClean="0"/>
              <a:t>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name-value pairs, </a:t>
            </a:r>
            <a:r>
              <a:rPr lang="en-US" sz="3200" dirty="0" smtClean="0"/>
              <a:t>separated </a:t>
            </a:r>
            <a:r>
              <a:rPr lang="en-US" sz="3200" dirty="0"/>
              <a:t>by </a:t>
            </a:r>
            <a:r>
              <a:rPr lang="en-US" sz="3200" dirty="0" smtClean="0"/>
              <a:t>'='.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3958805"/>
            <a:ext cx="736534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&lt;div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class="divElement"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id="mainContainer"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/>
            </a:r>
            <a:b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</a:b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In </a:t>
            </a:r>
            <a:r>
              <a:rPr lang="en-US" sz="2200" b="1" noProof="1">
                <a:latin typeface="Consolas" pitchFamily="49" charset="0"/>
              </a:rPr>
              <a:t>this case, the attributes will </a:t>
            </a:r>
            <a:r>
              <a:rPr lang="en-US" sz="2200" b="1" noProof="1" smtClean="0">
                <a:latin typeface="Consolas" pitchFamily="49" charset="0"/>
              </a:rPr>
              <a:t>not</a:t>
            </a:r>
            <a:r>
              <a:rPr lang="en-US" sz="2200" b="1" noProof="1">
                <a:latin typeface="Consolas" pitchFamily="49" charset="0"/>
              </a:rPr>
              <a:t/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affect </a:t>
            </a:r>
            <a:r>
              <a:rPr lang="en-US" sz="2200" b="1" noProof="1">
                <a:latin typeface="Consolas" pitchFamily="49" charset="0"/>
              </a:rPr>
              <a:t>the content of the </a:t>
            </a:r>
            <a:r>
              <a:rPr lang="en-US" sz="2200" b="1" noProof="1" smtClean="0">
                <a:latin typeface="Consolas" pitchFamily="49" charset="0"/>
              </a:rPr>
              <a:t>div.</a:t>
            </a:r>
            <a:r>
              <a:rPr lang="en-US" sz="2200" b="1" noProof="1">
                <a:latin typeface="Consolas" pitchFamily="49" charset="0"/>
              </a:rPr>
              <a:t/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</a:t>
            </a:r>
            <a:r>
              <a:rPr lang="en-US" sz="2200" b="1" noProof="1">
                <a:latin typeface="Consolas" pitchFamily="49" charset="0"/>
              </a:rPr>
              <a:t>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Here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Images, Link and 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b="1" dirty="0" err="1">
                <a:solidFill>
                  <a:schemeClr val="bg1"/>
                </a:solidFill>
              </a:rPr>
              <a:t>img</a:t>
            </a:r>
            <a:r>
              <a:rPr lang="en-US" sz="3200" b="1" dirty="0">
                <a:solidFill>
                  <a:schemeClr val="bg1"/>
                </a:solidFill>
              </a:rPr>
              <a:t>&gt; </a:t>
            </a:r>
            <a:r>
              <a:rPr lang="en-US" sz="3200" dirty="0"/>
              <a:t>- Embeds an image on our page on the site </a:t>
            </a:r>
            <a:r>
              <a:rPr lang="en-US" sz="3200" dirty="0" smtClean="0"/>
              <a:t>       where </a:t>
            </a:r>
            <a:r>
              <a:rPr lang="en-US" sz="3200" dirty="0"/>
              <a:t>it is </a:t>
            </a:r>
            <a:r>
              <a:rPr lang="en-US" sz="3200" dirty="0" smtClean="0"/>
              <a:t>located. It </a:t>
            </a:r>
            <a:r>
              <a:rPr lang="en-US" sz="3200" dirty="0"/>
              <a:t>executes it by the </a:t>
            </a:r>
            <a:r>
              <a:rPr lang="en-US" sz="3200" b="1" dirty="0" err="1" smtClean="0">
                <a:solidFill>
                  <a:schemeClr val="bg1"/>
                </a:solidFill>
              </a:rPr>
              <a:t>src</a:t>
            </a:r>
            <a:r>
              <a:rPr lang="en-US" sz="3200" b="1" dirty="0" smtClean="0">
                <a:solidFill>
                  <a:schemeClr val="bg1"/>
                </a:solidFill>
              </a:rPr>
              <a:t>                     </a:t>
            </a:r>
            <a:r>
              <a:rPr lang="en-US" sz="3200" dirty="0" smtClean="0"/>
              <a:t> </a:t>
            </a:r>
            <a:r>
              <a:rPr lang="en-US" sz="3200" dirty="0"/>
              <a:t>(</a:t>
            </a:r>
            <a:r>
              <a:rPr lang="en-US" sz="3200" dirty="0" smtClean="0"/>
              <a:t>source-source) attribute</a:t>
            </a:r>
            <a:r>
              <a:rPr lang="en-US" sz="3200" dirty="0"/>
              <a:t>, which indicates the path  </a:t>
            </a:r>
            <a:r>
              <a:rPr lang="en-US" sz="3200" dirty="0" smtClean="0"/>
              <a:t>      to </a:t>
            </a:r>
            <a:r>
              <a:rPr lang="en-US" sz="3200" dirty="0"/>
              <a:t>the image file</a:t>
            </a:r>
            <a:r>
              <a:rPr lang="en-US" sz="3200" dirty="0" smtClean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We also included 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</a:t>
            </a:r>
            <a:r>
              <a:rPr lang="en-US" sz="3200" dirty="0" smtClean="0"/>
              <a:t>                 attribute</a:t>
            </a:r>
            <a:r>
              <a:rPr lang="en-US" sz="3200" dirty="0"/>
              <a:t>. Through it, </a:t>
            </a:r>
            <a:r>
              <a:rPr lang="en-US" sz="3200" dirty="0" smtClean="0"/>
              <a:t>we define </a:t>
            </a:r>
            <a:r>
              <a:rPr lang="en-US" sz="3200" dirty="0"/>
              <a:t>descriptive text for </a:t>
            </a:r>
            <a:r>
              <a:rPr lang="en-US" sz="3200" dirty="0" smtClean="0"/>
              <a:t>      users </a:t>
            </a:r>
            <a:r>
              <a:rPr lang="en-US" sz="3200" dirty="0"/>
              <a:t>who can not see the image </a:t>
            </a:r>
            <a:r>
              <a:rPr lang="en-US" sz="3200" dirty="0" smtClean="0"/>
              <a:t>                                       for some reason.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53" y="4507426"/>
            <a:ext cx="2198615" cy="21986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6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492" y="164753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&lt;body&gt;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&lt;h1&gt;Welcome to SoftUni&lt;/h1&gt;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&lt;</a:t>
            </a:r>
            <a:r>
              <a:rPr lang="en-US" sz="2200" b="1" noProof="1">
                <a:latin typeface="Consolas" pitchFamily="49" charset="0"/>
              </a:rPr>
              <a:t>img src="softuni-logo.png"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alt</a:t>
            </a:r>
            <a:r>
              <a:rPr lang="en-US" sz="2200" b="1" noProof="1">
                <a:latin typeface="Consolas" pitchFamily="49" charset="0"/>
              </a:rPr>
              <a:t>="SoftUni-Logo</a:t>
            </a:r>
            <a:r>
              <a:rPr lang="en-US" sz="2200" b="1" noProof="1" smtClean="0">
                <a:latin typeface="Consolas" pitchFamily="49" charset="0"/>
              </a:rPr>
              <a:t>"/&gt;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&lt;/body&gt;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017" y="1352989"/>
            <a:ext cx="2003747" cy="2723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8492" y="444618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&lt;body&gt;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&lt;h1&gt;Welcome to SoftUni&lt;/h1&gt;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&lt;</a:t>
            </a:r>
            <a:r>
              <a:rPr lang="en-US" sz="2200" b="1" noProof="1">
                <a:latin typeface="Consolas" pitchFamily="49" charset="0"/>
              </a:rPr>
              <a:t>img src="</a:t>
            </a:r>
            <a:r>
              <a:rPr lang="en-US" sz="2200" b="1" noProof="1" smtClean="0">
                <a:latin typeface="Consolas" pitchFamily="49" charset="0"/>
              </a:rPr>
              <a:t>softun</a:t>
            </a:r>
            <a:r>
              <a:rPr lang="en-US" sz="2200" b="1" u="sng" noProof="1" smtClean="0">
                <a:solidFill>
                  <a:schemeClr val="bg1"/>
                </a:solidFill>
                <a:latin typeface="Consolas" pitchFamily="49" charset="0"/>
              </a:rPr>
              <a:t>iii</a:t>
            </a:r>
            <a:r>
              <a:rPr lang="en-US" sz="2200" b="1" noProof="1" smtClean="0">
                <a:latin typeface="Consolas" pitchFamily="49" charset="0"/>
              </a:rPr>
              <a:t>-logo.png</a:t>
            </a:r>
            <a:r>
              <a:rPr lang="en-US" sz="2200" b="1" noProof="1">
                <a:latin typeface="Consolas" pitchFamily="49" charset="0"/>
              </a:rPr>
              <a:t>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alt="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SoftUni-Logo</a:t>
            </a:r>
            <a:r>
              <a:rPr lang="en-US" sz="2200" b="1" noProof="1" smtClean="0">
                <a:latin typeface="Consolas" pitchFamily="49" charset="0"/>
              </a:rPr>
              <a:t>"/&gt;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&lt;/body&gt;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7" y="4446186"/>
            <a:ext cx="2524477" cy="1800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Arrow: Right 6"/>
          <p:cNvSpPr/>
          <p:nvPr/>
        </p:nvSpPr>
        <p:spPr>
          <a:xfrm>
            <a:off x="6799008" y="2261474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rrow: Right 6"/>
          <p:cNvSpPr/>
          <p:nvPr/>
        </p:nvSpPr>
        <p:spPr>
          <a:xfrm>
            <a:off x="6799008" y="5131907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0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/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References / links are extremely </a:t>
            </a:r>
            <a:r>
              <a:rPr lang="en-US" sz="3200" dirty="0" smtClean="0"/>
              <a:t>important:</a:t>
            </a:r>
          </a:p>
          <a:p>
            <a:pPr marL="990266" lvl="1" indent="-457200"/>
            <a:r>
              <a:rPr lang="en-US" sz="3000" dirty="0" smtClean="0"/>
              <a:t>They </a:t>
            </a:r>
            <a:r>
              <a:rPr lang="en-US" sz="3000" dirty="0"/>
              <a:t>are </a:t>
            </a:r>
            <a:r>
              <a:rPr lang="en-US" sz="3000" dirty="0" smtClean="0"/>
              <a:t>the </a:t>
            </a:r>
            <a:r>
              <a:rPr lang="en-US" sz="3000" dirty="0"/>
              <a:t>essence of the Web (WEB). </a:t>
            </a:r>
            <a:endParaRPr lang="en-US" sz="3000" dirty="0" smtClean="0"/>
          </a:p>
          <a:p>
            <a:pPr marL="990266" lvl="1" indent="-457200"/>
            <a:r>
              <a:rPr lang="en-US" sz="3000" dirty="0" smtClean="0"/>
              <a:t>To </a:t>
            </a:r>
            <a:r>
              <a:rPr lang="en-US" sz="3000" dirty="0"/>
              <a:t>add a reference, we use this simple element </a:t>
            </a:r>
            <a:r>
              <a:rPr lang="en-US" sz="3000" b="1" dirty="0">
                <a:solidFill>
                  <a:schemeClr val="bg1"/>
                </a:solidFill>
              </a:rPr>
              <a:t>&lt;a&gt;</a:t>
            </a:r>
            <a:r>
              <a:rPr lang="en-US" sz="3000" b="1" dirty="0"/>
              <a:t>,  </a:t>
            </a:r>
            <a:r>
              <a:rPr lang="en-US" sz="3000" b="1" dirty="0" smtClean="0"/>
              <a:t>          </a:t>
            </a:r>
            <a:r>
              <a:rPr lang="en-US" sz="3000" dirty="0" smtClean="0"/>
              <a:t>as </a:t>
            </a:r>
            <a:r>
              <a:rPr lang="en-US" sz="3000" dirty="0"/>
              <a:t>it comes from </a:t>
            </a:r>
            <a:r>
              <a:rPr lang="en-US" sz="3000" b="1" dirty="0" smtClean="0">
                <a:solidFill>
                  <a:schemeClr val="bg1"/>
                </a:solidFill>
              </a:rPr>
              <a:t>anchor</a:t>
            </a:r>
            <a:endParaRPr lang="en-US" sz="3000" dirty="0"/>
          </a:p>
          <a:p>
            <a:pPr marL="457200" indent="-457200"/>
            <a:r>
              <a:rPr lang="en-US" sz="3200" dirty="0" smtClean="0"/>
              <a:t>It </a:t>
            </a:r>
            <a:r>
              <a:rPr lang="en-US" sz="3200" dirty="0"/>
              <a:t>needs an attribute to hold the reference we want to make. </a:t>
            </a:r>
            <a:r>
              <a:rPr lang="en-US" sz="3200" dirty="0" smtClean="0"/>
              <a:t>This attribute </a:t>
            </a:r>
            <a:r>
              <a:rPr lang="en-US" sz="3200" dirty="0"/>
              <a:t>is called </a:t>
            </a:r>
            <a:r>
              <a:rPr lang="en-US" sz="3200" b="1" dirty="0" err="1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 </a:t>
            </a:r>
            <a:r>
              <a:rPr lang="en-US" sz="3200" b="1" dirty="0" smtClean="0">
                <a:solidFill>
                  <a:schemeClr val="bg1"/>
                </a:solidFill>
              </a:rPr>
              <a:t>          reference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757167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&lt;body&gt;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pt-BR" sz="2200" b="1" noProof="1" smtClean="0">
                <a:latin typeface="Consolas" pitchFamily="49" charset="0"/>
              </a:rPr>
              <a:t>&lt;</a:t>
            </a:r>
            <a:r>
              <a:rPr lang="pt-BR" sz="2200" b="1" noProof="1">
                <a:latin typeface="Consolas" pitchFamily="49" charset="0"/>
              </a:rPr>
              <a:t>a href="https://softuni.bg"&gt;SoftUni link&lt;/a</a:t>
            </a:r>
            <a:r>
              <a:rPr lang="pt-BR" sz="2200" b="1" noProof="1" smtClean="0">
                <a:latin typeface="Consolas" pitchFamily="49" charset="0"/>
              </a:rPr>
              <a:t>&gt;</a:t>
            </a:r>
            <a:r>
              <a:rPr lang="en-US" sz="2200" b="1" noProof="1">
                <a:latin typeface="Consolas" pitchFamily="49" charset="0"/>
              </a:rPr>
              <a:t/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&lt;/body&gt;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7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Forms are one of the </a:t>
            </a:r>
            <a:r>
              <a:rPr lang="en-US" sz="3200" b="1" dirty="0">
                <a:solidFill>
                  <a:schemeClr val="bg1"/>
                </a:solidFill>
              </a:rPr>
              <a:t>main</a:t>
            </a:r>
            <a:r>
              <a:rPr lang="en-US" sz="3200" dirty="0"/>
              <a:t> points of </a:t>
            </a:r>
            <a:r>
              <a:rPr lang="en-US" sz="3200" dirty="0" smtClean="0"/>
              <a:t>interaction</a:t>
            </a:r>
            <a:br>
              <a:rPr lang="en-US" sz="3200" dirty="0" smtClean="0"/>
            </a:br>
            <a:r>
              <a:rPr lang="en-US" sz="3200" dirty="0" smtClean="0"/>
              <a:t>between a user </a:t>
            </a:r>
            <a:r>
              <a:rPr lang="en-US" sz="3200" dirty="0"/>
              <a:t>and a web site or application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An HTML Form is made of </a:t>
            </a:r>
            <a:r>
              <a:rPr lang="en-US" sz="3200" b="1" dirty="0">
                <a:solidFill>
                  <a:schemeClr val="bg1"/>
                </a:solidFill>
              </a:rPr>
              <a:t>one or more </a:t>
            </a:r>
            <a:r>
              <a:rPr lang="en-US" sz="3200" dirty="0"/>
              <a:t>widgets. Those widgets can be text fields (single line or multiline),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select boxes, buttons</a:t>
            </a:r>
            <a:r>
              <a:rPr lang="en-US" sz="3200" dirty="0"/>
              <a:t>, checkboxes, or radio buttons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81" y="4018228"/>
            <a:ext cx="2324211" cy="25333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9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Example for a simple form:</a:t>
            </a:r>
          </a:p>
          <a:p>
            <a:endParaRPr lang="en-US" sz="31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951" y="3003424"/>
            <a:ext cx="3053904" cy="22757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9894" y="1901526"/>
            <a:ext cx="7690227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 smtClean="0">
                <a:latin typeface="Consolas" pitchFamily="49" charset="0"/>
              </a:rPr>
              <a:t>&lt;form&gt;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>
                <a:latin typeface="Consolas" pitchFamily="49" charset="0"/>
              </a:rPr>
              <a:t>  &lt;label </a:t>
            </a:r>
            <a:r>
              <a:rPr lang="en-US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b="1" kern="1000" noProof="1" smtClean="0">
                <a:latin typeface="Consolas" pitchFamily="49" charset="0"/>
              </a:rPr>
              <a:t>="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b="1" kern="1000" noProof="1" smtClean="0">
                <a:latin typeface="Consolas" pitchFamily="49" charset="0"/>
              </a:rPr>
              <a:t>"&gt;Full </a:t>
            </a:r>
            <a:r>
              <a:rPr lang="en-US" b="1" kern="1000" noProof="1">
                <a:latin typeface="Consolas" pitchFamily="49" charset="0"/>
              </a:rPr>
              <a:t>name&lt;/label&gt;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>
                <a:latin typeface="Consolas" pitchFamily="49" charset="0"/>
              </a:rPr>
              <a:t>  &lt;input </a:t>
            </a:r>
            <a:r>
              <a:rPr lang="en-US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b="1" kern="1000" noProof="1" smtClean="0">
                <a:latin typeface="Consolas" pitchFamily="49" charset="0"/>
              </a:rPr>
              <a:t>="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b="1" kern="1000" noProof="1">
                <a:latin typeface="Consolas" pitchFamily="49" charset="0"/>
              </a:rPr>
              <a:t>" type</a:t>
            </a:r>
            <a:r>
              <a:rPr lang="en-US" b="1" kern="1000" noProof="1" smtClean="0">
                <a:latin typeface="Consolas" pitchFamily="49" charset="0"/>
              </a:rPr>
              <a:t>="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US" b="1" kern="1000" noProof="1">
                <a:latin typeface="Consolas" pitchFamily="49" charset="0"/>
              </a:rPr>
              <a:t>" name</a:t>
            </a:r>
            <a:r>
              <a:rPr lang="en-US" b="1" kern="1000" noProof="1" smtClean="0">
                <a:latin typeface="Consolas" pitchFamily="49" charset="0"/>
              </a:rPr>
              <a:t>="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b="1" kern="1000" noProof="1" smtClean="0">
                <a:latin typeface="Consolas" pitchFamily="49" charset="0"/>
              </a:rPr>
              <a:t>"/&gt;&lt;</a:t>
            </a:r>
            <a:r>
              <a:rPr lang="en-US" b="1" kern="1000" noProof="1">
                <a:latin typeface="Consolas" pitchFamily="49" charset="0"/>
              </a:rPr>
              <a:t>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>
                <a:latin typeface="Consolas" pitchFamily="49" charset="0"/>
              </a:rPr>
              <a:t>  &lt;label </a:t>
            </a:r>
            <a:r>
              <a:rPr lang="en-US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b="1" kern="1000" noProof="1" smtClean="0">
                <a:latin typeface="Consolas" pitchFamily="49" charset="0"/>
              </a:rPr>
              <a:t>="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latin typeface="Consolas" pitchFamily="49" charset="0"/>
              </a:rPr>
              <a:t>&gt;Language&lt;/label&gt;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>
                <a:latin typeface="Consolas" pitchFamily="49" charset="0"/>
              </a:rPr>
              <a:t>  &lt;select </a:t>
            </a:r>
            <a:r>
              <a:rPr lang="en-US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b="1" kern="1000" noProof="1" smtClean="0">
                <a:latin typeface="Consolas" pitchFamily="49" charset="0"/>
              </a:rPr>
              <a:t>="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b="1" kern="1000" noProof="1" smtClean="0">
                <a:latin typeface="Consolas" pitchFamily="49" charset="0"/>
              </a:rPr>
              <a:t>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>
                <a:latin typeface="Consolas" pitchFamily="49" charset="0"/>
              </a:rPr>
              <a:t>	</a:t>
            </a:r>
            <a:r>
              <a:rPr lang="en-US" b="1" kern="1000" noProof="1" smtClean="0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b="1" i="1" kern="1000" noProof="1" smtClean="0">
                <a:solidFill>
                  <a:schemeClr val="accent2"/>
                </a:solidFill>
                <a:latin typeface="Consolas" pitchFamily="49" charset="0"/>
              </a:rPr>
              <a:t>Add &lt;option&gt; tags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 smtClean="0">
                <a:latin typeface="Consolas" pitchFamily="49" charset="0"/>
              </a:rPr>
              <a:t>  &lt;/select&gt;&lt;br&gt;</a:t>
            </a:r>
            <a:endParaRPr lang="en-US" b="1" kern="1000" noProof="1">
              <a:latin typeface="Consolas" pitchFamily="49" charset="0"/>
            </a:endParaRP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 smtClean="0">
                <a:latin typeface="Consolas" pitchFamily="49" charset="0"/>
              </a:rPr>
              <a:t>  &lt;label 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b="1" kern="1000" noProof="1" smtClean="0">
                <a:latin typeface="Consolas" pitchFamily="49" charset="0"/>
              </a:rPr>
              <a:t>=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b="1" kern="1000" noProof="1" smtClean="0">
                <a:latin typeface="Consolas" pitchFamily="49" charset="0"/>
              </a:rPr>
              <a:t>"&gt;Basic Level&lt;/label&gt;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>
                <a:latin typeface="Consolas" pitchFamily="49" charset="0"/>
              </a:rPr>
              <a:t> </a:t>
            </a:r>
            <a:r>
              <a:rPr lang="en-US" b="1" kern="1000" noProof="1" smtClean="0">
                <a:latin typeface="Consolas" pitchFamily="49" charset="0"/>
              </a:rPr>
              <a:t> &lt;input 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b="1" kern="1000" noProof="1" smtClean="0">
                <a:latin typeface="Consolas" pitchFamily="49" charset="0"/>
              </a:rPr>
              <a:t>=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b="1" kern="1000" noProof="1" smtClean="0">
                <a:latin typeface="Consolas" pitchFamily="49" charset="0"/>
              </a:rPr>
              <a:t>" type=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checkbox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latin typeface="Consolas" pitchFamily="49" charset="0"/>
              </a:rPr>
              <a:t> name=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latin typeface="Consolas" pitchFamily="49" charset="0"/>
              </a:rPr>
              <a:t> </a:t>
            </a:r>
            <a:br>
              <a:rPr lang="en-US" b="1" kern="1000" noProof="1" smtClean="0">
                <a:latin typeface="Consolas" pitchFamily="49" charset="0"/>
              </a:rPr>
            </a:br>
            <a:r>
              <a:rPr lang="en-US" b="1" kern="1000" noProof="1" smtClean="0">
                <a:latin typeface="Consolas" pitchFamily="49" charset="0"/>
              </a:rPr>
              <a:t>  value=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yes</a:t>
            </a:r>
            <a:r>
              <a:rPr lang="en-US" b="1" kern="1000" noProof="1" smtClean="0">
                <a:latin typeface="Consolas" pitchFamily="49" charset="0"/>
              </a:rPr>
              <a:t>"&gt;&lt;br&gt;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b="1" kern="1000" noProof="1">
                <a:latin typeface="Consolas" pitchFamily="49" charset="0"/>
              </a:rPr>
              <a:t> </a:t>
            </a:r>
            <a:r>
              <a:rPr lang="en-US" b="1" kern="1000" noProof="1" smtClean="0">
                <a:latin typeface="Consolas" pitchFamily="49" charset="0"/>
              </a:rPr>
              <a:t> &lt;button 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b="1" kern="1000" noProof="1" smtClean="0">
                <a:latin typeface="Consolas" pitchFamily="49" charset="0"/>
              </a:rPr>
              <a:t>=</a:t>
            </a:r>
            <a:r>
              <a:rPr lang="en-US" b="1" kern="1000" noProof="1">
                <a:latin typeface="Consolas" pitchFamily="49" charset="0"/>
              </a:rPr>
              <a:t>"</a:t>
            </a:r>
            <a:r>
              <a:rPr lang="en-US" b="1" kern="1000" noProof="1" smtClean="0">
                <a:solidFill>
                  <a:schemeClr val="bg1"/>
                </a:solidFill>
                <a:latin typeface="Consolas" pitchFamily="49" charset="0"/>
              </a:rPr>
              <a:t>submit</a:t>
            </a:r>
            <a:r>
              <a:rPr lang="en-US" b="1" kern="1000" noProof="1" smtClean="0">
                <a:latin typeface="Consolas" pitchFamily="49" charset="0"/>
              </a:rPr>
              <a:t>"&gt;Submit&lt;/button&gt;&lt;/form&gt;</a:t>
            </a:r>
            <a:endParaRPr lang="en-US" b="1" kern="1000" noProof="1">
              <a:latin typeface="Consolas" pitchFamily="49" charset="0"/>
            </a:endParaRPr>
          </a:p>
        </p:txBody>
      </p:sp>
      <p:sp>
        <p:nvSpPr>
          <p:cNvPr id="6" name="Bent-Up Arrow 5"/>
          <p:cNvSpPr/>
          <p:nvPr/>
        </p:nvSpPr>
        <p:spPr bwMode="auto">
          <a:xfrm>
            <a:off x="9288050" y="5475368"/>
            <a:ext cx="1140432" cy="1076250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and empty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8" y="1844735"/>
            <a:ext cx="2672763" cy="164820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0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and empty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It is possible to put an element inside another </a:t>
            </a:r>
            <a:r>
              <a:rPr lang="en-US" sz="3200" dirty="0" smtClean="0"/>
              <a:t>              element </a:t>
            </a:r>
            <a:r>
              <a:rPr lang="en-US" sz="3200" dirty="0"/>
              <a:t>- this is called </a:t>
            </a:r>
            <a:r>
              <a:rPr lang="en-US" sz="3200" b="1" dirty="0">
                <a:solidFill>
                  <a:schemeClr val="bg1"/>
                </a:solidFill>
              </a:rPr>
              <a:t>nesting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Elements need to be opened and closed properly to be </a:t>
            </a:r>
            <a:r>
              <a:rPr lang="en-US" sz="3200" dirty="0" smtClean="0"/>
              <a:t>  truly </a:t>
            </a:r>
            <a:r>
              <a:rPr lang="en-US" sz="3200" dirty="0"/>
              <a:t>inside or outside of each other</a:t>
            </a:r>
            <a:r>
              <a:rPr lang="en-US" sz="3200" dirty="0" smtClean="0"/>
              <a:t>.</a:t>
            </a:r>
            <a:endParaRPr lang="bg-BG" sz="3200" dirty="0" smtClean="0"/>
          </a:p>
          <a:p>
            <a:r>
              <a:rPr lang="en-US" sz="3200" dirty="0"/>
              <a:t>Some items </a:t>
            </a:r>
            <a:r>
              <a:rPr lang="en-US" sz="3200" b="1" dirty="0">
                <a:solidFill>
                  <a:schemeClr val="bg1"/>
                </a:solidFill>
              </a:rPr>
              <a:t>have no </a:t>
            </a:r>
            <a:r>
              <a:rPr lang="en-US" sz="3200" dirty="0"/>
              <a:t>content and are called </a:t>
            </a:r>
            <a:r>
              <a:rPr lang="en-US" sz="3200" b="1" dirty="0">
                <a:solidFill>
                  <a:schemeClr val="bg1"/>
                </a:solidFill>
              </a:rPr>
              <a:t>empty </a:t>
            </a:r>
            <a:r>
              <a:rPr lang="bg-BG" sz="3200" b="1" dirty="0" smtClean="0">
                <a:solidFill>
                  <a:schemeClr val="bg1"/>
                </a:solidFill>
              </a:rPr>
              <a:t>          </a:t>
            </a:r>
            <a:r>
              <a:rPr lang="en-US" sz="3200" b="1" dirty="0" smtClean="0">
                <a:solidFill>
                  <a:schemeClr val="bg1"/>
                </a:solidFill>
              </a:rPr>
              <a:t>elements</a:t>
            </a:r>
            <a:r>
              <a:rPr lang="en-US" sz="3200" dirty="0" smtClean="0"/>
              <a:t>.</a:t>
            </a:r>
            <a:endParaRPr lang="bg-BG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87" y="4316778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1" y="4316778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Nested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elements -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8145" y="2036757"/>
            <a:ext cx="1051315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div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&lt;p&gt;Here </a:t>
            </a:r>
            <a:r>
              <a:rPr lang="en-US" sz="2200" b="1" noProof="1">
                <a:latin typeface="Consolas" pitchFamily="49" charset="0"/>
              </a:rPr>
              <a:t>we have paragraph nested to a div and &lt;span&gt;span </a:t>
            </a:r>
            <a:r>
              <a:rPr lang="en-US" sz="2200" b="1" noProof="1" smtClean="0">
                <a:latin typeface="Consolas" pitchFamily="49" charset="0"/>
              </a:rPr>
              <a:t>nested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  to </a:t>
            </a:r>
            <a:r>
              <a:rPr lang="en-US" sz="2200" b="1" noProof="1">
                <a:latin typeface="Consolas" pitchFamily="49" charset="0"/>
              </a:rPr>
              <a:t>paragraph&lt;/span&gt;.&lt;/p</a:t>
            </a:r>
            <a:r>
              <a:rPr lang="en-US" sz="2200" b="1" noProof="1" smtClean="0">
                <a:latin typeface="Consolas" pitchFamily="49" charset="0"/>
              </a:rPr>
              <a:t>&gt;</a:t>
            </a:r>
            <a:br>
              <a:rPr lang="en-US" sz="2200" b="1" noProof="1" smtClean="0">
                <a:latin typeface="Consolas" pitchFamily="49" charset="0"/>
              </a:rPr>
            </a:br>
            <a:r>
              <a:rPr lang="en-US" sz="2200" b="1" noProof="1" smtClean="0">
                <a:latin typeface="Consolas" pitchFamily="49" charset="0"/>
              </a:rPr>
              <a:t>&lt;/</a:t>
            </a:r>
            <a:r>
              <a:rPr lang="en-US" sz="2200" b="1" noProof="1">
                <a:latin typeface="Consolas" pitchFamily="49" charset="0"/>
              </a:rPr>
              <a:t>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3" y="4869691"/>
            <a:ext cx="7992590" cy="16480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 rot="5400000">
            <a:off x="5619316" y="3890183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4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Standard for Markup Language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74" y="1379289"/>
            <a:ext cx="2536870" cy="25368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Let’s take for example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&lt;</a:t>
            </a:r>
            <a:r>
              <a:rPr lang="en-US" sz="3200" b="1" dirty="0" err="1" smtClean="0">
                <a:solidFill>
                  <a:schemeClr val="bg1"/>
                </a:solidFill>
              </a:rPr>
              <a:t>img</a:t>
            </a:r>
            <a:r>
              <a:rPr lang="en-US" sz="3200" b="1" dirty="0">
                <a:solidFill>
                  <a:schemeClr val="bg1"/>
                </a:solidFill>
              </a:rPr>
              <a:t>&gt; </a:t>
            </a:r>
            <a:r>
              <a:rPr lang="en-US" sz="3200" dirty="0" smtClean="0"/>
              <a:t>element.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It contains two attributes, but </a:t>
            </a:r>
            <a:r>
              <a:rPr lang="en-US" sz="3000" b="1" dirty="0" smtClean="0">
                <a:solidFill>
                  <a:schemeClr val="bg1"/>
                </a:solidFill>
              </a:rPr>
              <a:t>no</a:t>
            </a:r>
            <a:r>
              <a:rPr lang="en-US" sz="3000" dirty="0" smtClean="0"/>
              <a:t> closing tag &lt;/ </a:t>
            </a:r>
            <a:r>
              <a:rPr lang="en-US" sz="3000" dirty="0" err="1" smtClean="0"/>
              <a:t>img</a:t>
            </a:r>
            <a:r>
              <a:rPr lang="en-US" sz="3000" dirty="0" smtClean="0"/>
              <a:t>&gt; and content     within itself. This is because the image element does not embrace     content on which to act. Its purpose is to attach a photo to the      HTML page of the place it occupies.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elements -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0672" y="5428607"/>
            <a:ext cx="785482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&lt;img src="softuni-logo.png"  alt="SoftUni-Logo"/&gt;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52" y="3817293"/>
            <a:ext cx="3705225" cy="1228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7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521592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900" dirty="0" smtClean="0">
                <a:solidFill>
                  <a:schemeClr val="bg2"/>
                </a:solidFill>
              </a:rPr>
              <a:t>What is HTML?</a:t>
            </a:r>
          </a:p>
          <a:p>
            <a:pPr>
              <a:lnSpc>
                <a:spcPct val="130000"/>
              </a:lnSpc>
            </a:pPr>
            <a:r>
              <a:rPr lang="en-US" sz="2900" dirty="0" smtClean="0">
                <a:solidFill>
                  <a:schemeClr val="bg2"/>
                </a:solidFill>
              </a:rPr>
              <a:t>Element anatomy</a:t>
            </a:r>
          </a:p>
          <a:p>
            <a:pPr>
              <a:lnSpc>
                <a:spcPct val="130000"/>
              </a:lnSpc>
            </a:pPr>
            <a:r>
              <a:rPr lang="en-US" sz="2900" dirty="0" smtClean="0">
                <a:solidFill>
                  <a:schemeClr val="bg2"/>
                </a:solidFill>
              </a:rPr>
              <a:t>Document anatomy</a:t>
            </a:r>
          </a:p>
          <a:p>
            <a:pPr>
              <a:lnSpc>
                <a:spcPct val="130000"/>
              </a:lnSpc>
            </a:pPr>
            <a:r>
              <a:rPr lang="en-US" sz="2900" dirty="0" smtClean="0">
                <a:solidFill>
                  <a:schemeClr val="bg2"/>
                </a:solidFill>
              </a:rPr>
              <a:t>Formatting text</a:t>
            </a:r>
          </a:p>
          <a:p>
            <a:pPr>
              <a:lnSpc>
                <a:spcPct val="130000"/>
              </a:lnSpc>
            </a:pPr>
            <a:r>
              <a:rPr lang="en-US" sz="2900" dirty="0" smtClean="0">
                <a:solidFill>
                  <a:schemeClr val="bg2"/>
                </a:solidFill>
              </a:rPr>
              <a:t>Attributes</a:t>
            </a:r>
          </a:p>
          <a:p>
            <a:pPr>
              <a:lnSpc>
                <a:spcPct val="130000"/>
              </a:lnSpc>
            </a:pPr>
            <a:r>
              <a:rPr lang="en-US" sz="2900" dirty="0" smtClean="0">
                <a:solidFill>
                  <a:schemeClr val="bg2"/>
                </a:solidFill>
              </a:rPr>
              <a:t>Images, Links and Forms</a:t>
            </a:r>
          </a:p>
          <a:p>
            <a:pPr>
              <a:lnSpc>
                <a:spcPct val="130000"/>
              </a:lnSpc>
            </a:pPr>
            <a:r>
              <a:rPr lang="en-US" sz="2900" dirty="0" smtClean="0">
                <a:solidFill>
                  <a:schemeClr val="bg2"/>
                </a:solidFill>
              </a:rPr>
              <a:t>Nested and empty elements</a:t>
            </a: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7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205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701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6507" y="1176561"/>
            <a:ext cx="10138727" cy="544591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HTML (</a:t>
            </a:r>
            <a:r>
              <a:rPr lang="en-US" sz="3200" b="1" dirty="0" smtClean="0">
                <a:solidFill>
                  <a:schemeClr val="bg1"/>
                </a:solidFill>
              </a:rPr>
              <a:t>H</a:t>
            </a:r>
            <a:r>
              <a:rPr lang="en-US" sz="3200" dirty="0" smtClean="0"/>
              <a:t>ypertext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arkup 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anguage) is the code </a:t>
            </a:r>
            <a:r>
              <a:rPr lang="en-US" sz="3200" dirty="0" smtClean="0"/>
              <a:t>used </a:t>
            </a:r>
            <a:r>
              <a:rPr lang="en-US" sz="3200" dirty="0"/>
              <a:t>to build and display a web page and its content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HTML is </a:t>
            </a:r>
            <a:r>
              <a:rPr lang="en-US" sz="3200" dirty="0"/>
              <a:t>the standard markup language for creating </a:t>
            </a:r>
            <a:r>
              <a:rPr lang="en-US" sz="3200" dirty="0" smtClean="0"/>
              <a:t>web </a:t>
            </a:r>
            <a:r>
              <a:rPr lang="en-US" sz="3200" dirty="0"/>
              <a:t>pages and web </a:t>
            </a:r>
            <a:r>
              <a:rPr lang="en-US" sz="3200" dirty="0" smtClean="0"/>
              <a:t>applications.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t </a:t>
            </a:r>
            <a:r>
              <a:rPr lang="en-US" sz="3200" dirty="0"/>
              <a:t>represents a </a:t>
            </a:r>
            <a:r>
              <a:rPr lang="en-US" sz="3200" b="1" dirty="0" smtClean="0">
                <a:solidFill>
                  <a:schemeClr val="bg1"/>
                </a:solidFill>
              </a:rPr>
              <a:t>series </a:t>
            </a:r>
            <a:r>
              <a:rPr lang="en-US" sz="3200" b="1" dirty="0">
                <a:solidFill>
                  <a:schemeClr val="bg1"/>
                </a:solidFill>
              </a:rPr>
              <a:t>of elements </a:t>
            </a:r>
            <a:r>
              <a:rPr lang="en-US" sz="3200" dirty="0"/>
              <a:t>that you use </a:t>
            </a:r>
            <a:r>
              <a:rPr lang="en-US" sz="3200" dirty="0" smtClean="0"/>
              <a:t>to</a:t>
            </a:r>
            <a:br>
              <a:rPr lang="en-US" sz="3200" dirty="0" smtClean="0"/>
            </a:br>
            <a:r>
              <a:rPr lang="en-US" sz="3200" dirty="0" smtClean="0"/>
              <a:t>surround </a:t>
            </a:r>
            <a:r>
              <a:rPr lang="en-US" sz="3200" dirty="0"/>
              <a:t>(or wrap) different portions of content </a:t>
            </a:r>
            <a:r>
              <a:rPr lang="en-US" sz="3200" dirty="0" smtClean="0"/>
              <a:t>to make </a:t>
            </a:r>
            <a:r>
              <a:rPr lang="en-US" sz="3200" dirty="0"/>
              <a:t>them look and act in a certain way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0" b="19184"/>
          <a:stretch/>
        </p:blipFill>
        <p:spPr>
          <a:xfrm>
            <a:off x="8499191" y="4703633"/>
            <a:ext cx="2240280" cy="21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HTML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sz="3200" dirty="0"/>
              <a:t>a programming language - it is a </a:t>
            </a:r>
            <a:r>
              <a:rPr lang="en-US" sz="3200" b="1" dirty="0">
                <a:solidFill>
                  <a:schemeClr val="bg1"/>
                </a:solidFill>
              </a:rPr>
              <a:t>markup </a:t>
            </a:r>
            <a:r>
              <a:rPr lang="en-US" sz="3200" b="1" dirty="0" smtClean="0">
                <a:solidFill>
                  <a:schemeClr val="bg1"/>
                </a:solidFill>
              </a:rPr>
              <a:t>     language</a:t>
            </a:r>
            <a:r>
              <a:rPr lang="en-US" sz="3200" dirty="0" smtClean="0"/>
              <a:t> </a:t>
            </a:r>
            <a:r>
              <a:rPr lang="en-US" sz="3200" dirty="0"/>
              <a:t>that is used to tell your browser how to </a:t>
            </a:r>
            <a:r>
              <a:rPr lang="en-US" sz="3200" dirty="0" smtClean="0"/>
              <a:t>           display </a:t>
            </a:r>
            <a:r>
              <a:rPr lang="en-US" sz="3200" dirty="0"/>
              <a:t>the pages you are visiting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 smtClean="0"/>
              <a:t>It’s just a </a:t>
            </a:r>
            <a:r>
              <a:rPr lang="en-US" sz="3200" b="1" dirty="0" smtClean="0">
                <a:solidFill>
                  <a:schemeClr val="bg1"/>
                </a:solidFill>
              </a:rPr>
              <a:t>text</a:t>
            </a:r>
            <a:r>
              <a:rPr lang="en-US" sz="3200" dirty="0" smtClean="0"/>
              <a:t> file with </a:t>
            </a:r>
            <a:r>
              <a:rPr lang="en-US" sz="3200" b="1" dirty="0" smtClean="0">
                <a:solidFill>
                  <a:schemeClr val="bg1"/>
                </a:solidFill>
              </a:rPr>
              <a:t>.html </a:t>
            </a:r>
            <a:r>
              <a:rPr lang="en-US" sz="3200" dirty="0" smtClean="0"/>
              <a:t>extension.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81" y="3608164"/>
            <a:ext cx="2510465" cy="25104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54" y="3608164"/>
            <a:ext cx="3355151" cy="24286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07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Anatomy of an element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30" y="1998873"/>
            <a:ext cx="2462537" cy="1386317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7345" y="1089892"/>
            <a:ext cx="10027891" cy="1385454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main parts </a:t>
            </a:r>
            <a:r>
              <a:rPr lang="en-US" sz="3200" dirty="0"/>
              <a:t>of an element </a:t>
            </a:r>
            <a:r>
              <a:rPr lang="en-US" sz="3200" dirty="0" smtClean="0"/>
              <a:t>are:</a:t>
            </a:r>
          </a:p>
          <a:p>
            <a:pPr lvl="1"/>
            <a:r>
              <a:rPr lang="en-US" sz="3000" dirty="0" smtClean="0"/>
              <a:t>Opening tag, Content and Closing</a:t>
            </a:r>
            <a:endParaRPr lang="en-US" sz="3000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542568" y="5440423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 smtClean="0">
                <a:latin typeface="Consolas" pitchFamily="49" charset="0"/>
              </a:rPr>
              <a:t>&lt;html&gt;</a:t>
            </a:r>
            <a:endParaRPr lang="en-US" sz="4800" b="1" noProof="1">
              <a:latin typeface="Consolas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794040" y="4518288"/>
            <a:ext cx="1817740" cy="773015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800991" y="4980105"/>
            <a:ext cx="2554000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50829" y="4980105"/>
            <a:ext cx="2709930" cy="1210255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967346" y="2542236"/>
            <a:ext cx="9430328" cy="17249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Opening tag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r>
              <a:rPr lang="bg-BG" sz="3200" dirty="0" smtClean="0"/>
              <a:t>-</a:t>
            </a:r>
            <a:r>
              <a:rPr lang="en-US" sz="3200" dirty="0" smtClean="0"/>
              <a:t> It consists of the name of the element</a:t>
            </a:r>
            <a:r>
              <a:rPr lang="bg-BG" sz="3200" dirty="0" smtClean="0"/>
              <a:t>  </a:t>
            </a:r>
            <a:r>
              <a:rPr lang="en-US" sz="3200" dirty="0" smtClean="0"/>
              <a:t> surrounded by opening and closing angles. </a:t>
            </a:r>
            <a:r>
              <a:rPr lang="bg-BG" sz="3200" dirty="0" smtClean="0"/>
              <a:t>                   </a:t>
            </a:r>
            <a:r>
              <a:rPr lang="en-US" sz="3200" dirty="0" smtClean="0"/>
              <a:t>This</a:t>
            </a:r>
            <a:r>
              <a:rPr lang="bg-BG" sz="3200" dirty="0" smtClean="0"/>
              <a:t> </a:t>
            </a:r>
            <a:r>
              <a:rPr lang="en-US" sz="3200" dirty="0" smtClean="0"/>
              <a:t>indicates where the element starts</a:t>
            </a:r>
            <a:r>
              <a:rPr lang="bg-BG" sz="32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Closing tag </a:t>
            </a:r>
            <a:r>
              <a:rPr lang="en-US" sz="3200" dirty="0"/>
              <a:t>- Same as the opening tag, but with an additional </a:t>
            </a:r>
            <a:r>
              <a:rPr lang="en-US" sz="3200" dirty="0" smtClean="0"/>
              <a:t>slash </a:t>
            </a:r>
            <a:r>
              <a:rPr lang="en-US" sz="3200" dirty="0"/>
              <a:t>before the item's name. </a:t>
            </a:r>
            <a:r>
              <a:rPr lang="en-US" sz="3200" dirty="0" smtClean="0"/>
              <a:t>This </a:t>
            </a:r>
            <a:r>
              <a:rPr lang="en-US" sz="3200" dirty="0"/>
              <a:t>shows where the element </a:t>
            </a:r>
            <a:r>
              <a:rPr lang="en-US" sz="3200" dirty="0" smtClean="0"/>
              <a:t>ends.</a:t>
            </a:r>
            <a:endParaRPr lang="en-US" sz="32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1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100" dirty="0" smtClean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1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anatomy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6568" y="3958805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 smtClean="0">
                <a:latin typeface="Consolas" pitchFamily="49" charset="0"/>
              </a:rPr>
              <a:t>&lt;</a:t>
            </a:r>
            <a:r>
              <a:rPr lang="bg-BG" sz="4800" b="1" noProof="1" smtClean="0">
                <a:latin typeface="Consolas" pitchFamily="49" charset="0"/>
              </a:rPr>
              <a:t>/</a:t>
            </a:r>
            <a:r>
              <a:rPr lang="en-US" sz="4800" b="1" noProof="1" smtClean="0">
                <a:latin typeface="Consolas" pitchFamily="49" charset="0"/>
              </a:rPr>
              <a:t>html&gt;</a:t>
            </a:r>
            <a:endParaRPr lang="en-US" sz="4800" b="1" noProof="1"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852701" y="3353677"/>
            <a:ext cx="2554000" cy="1210255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84731" y="3353677"/>
            <a:ext cx="2709930" cy="1210255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86846" y="3067811"/>
            <a:ext cx="1817740" cy="773015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720477" y="5033557"/>
            <a:ext cx="2650789" cy="978715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51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</TotalTime>
  <Words>1549</Words>
  <Application>Microsoft Office PowerPoint</Application>
  <PresentationFormat>Widescreen</PresentationFormat>
  <Paragraphs>260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HTML Basics</vt:lpstr>
      <vt:lpstr>Table of Contents</vt:lpstr>
      <vt:lpstr>Questions?</vt:lpstr>
      <vt:lpstr>PowerPoint Presentation</vt:lpstr>
      <vt:lpstr>What is HTML?</vt:lpstr>
      <vt:lpstr>What is HTML?</vt:lpstr>
      <vt:lpstr>PowerPoint Presentation</vt:lpstr>
      <vt:lpstr>Element anatomy</vt:lpstr>
      <vt:lpstr>Element anatomy</vt:lpstr>
      <vt:lpstr>Element anatomy</vt:lpstr>
      <vt:lpstr>PowerPoint Presentation</vt:lpstr>
      <vt:lpstr>Document anatomy</vt:lpstr>
      <vt:lpstr>Document anatomy</vt:lpstr>
      <vt:lpstr>Document anatomy</vt:lpstr>
      <vt:lpstr>Document anatomy</vt:lpstr>
      <vt:lpstr>Document anatomy</vt:lpstr>
      <vt:lpstr>Document anatomy</vt:lpstr>
      <vt:lpstr>Document anatomy</vt:lpstr>
      <vt:lpstr>Document anatomy</vt:lpstr>
      <vt:lpstr>Document anatomy</vt:lpstr>
      <vt:lpstr>PowerPoint Presentation</vt:lpstr>
      <vt:lpstr>Formatting text - Heading</vt:lpstr>
      <vt:lpstr>Formatting text - Paragraph</vt:lpstr>
      <vt:lpstr>Formatting text - List</vt:lpstr>
      <vt:lpstr>Formatting text - Table</vt:lpstr>
      <vt:lpstr>Formatting text – Division element</vt:lpstr>
      <vt:lpstr>Formatting text - Span</vt:lpstr>
      <vt:lpstr>PowerPoint Presentation</vt:lpstr>
      <vt:lpstr>Attributes</vt:lpstr>
      <vt:lpstr>Attributes</vt:lpstr>
      <vt:lpstr>PowerPoint Presentation</vt:lpstr>
      <vt:lpstr>Images</vt:lpstr>
      <vt:lpstr>Images</vt:lpstr>
      <vt:lpstr>Links / References</vt:lpstr>
      <vt:lpstr>Forms</vt:lpstr>
      <vt:lpstr>Forms</vt:lpstr>
      <vt:lpstr>PowerPoint Presentation</vt:lpstr>
      <vt:lpstr>Nested and empty elements</vt:lpstr>
      <vt:lpstr>Nested elements - Example</vt:lpstr>
      <vt:lpstr>Empty elements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Common - HTML</dc:title>
  <dc:creator>Alen Paunov</dc:creator>
  <cp:keywords>Tech Module, Software University, SoftUni, programming, coding, software development, education, training, course</cp:keywords>
  <cp:lastModifiedBy>Kiril Kirilov</cp:lastModifiedBy>
  <cp:revision>168</cp:revision>
  <dcterms:created xsi:type="dcterms:W3CDTF">2018-05-23T13:08:44Z</dcterms:created>
  <dcterms:modified xsi:type="dcterms:W3CDTF">2018-09-27T09:21:54Z</dcterms:modified>
  <cp:category>programming;computer programming;software development;web development</cp:category>
</cp:coreProperties>
</file>