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2"/>
  </p:notesMasterIdLst>
  <p:handoutMasterIdLst>
    <p:handoutMasterId r:id="rId63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541" r:id="rId20"/>
    <p:sldId id="542" r:id="rId21"/>
    <p:sldId id="479" r:id="rId22"/>
    <p:sldId id="480" r:id="rId23"/>
    <p:sldId id="481" r:id="rId24"/>
    <p:sldId id="482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21" r:id="rId33"/>
    <p:sldId id="492" r:id="rId34"/>
    <p:sldId id="493" r:id="rId35"/>
    <p:sldId id="494" r:id="rId36"/>
    <p:sldId id="534" r:id="rId37"/>
    <p:sldId id="477" r:id="rId38"/>
    <p:sldId id="535" r:id="rId39"/>
    <p:sldId id="495" r:id="rId40"/>
    <p:sldId id="496" r:id="rId41"/>
    <p:sldId id="497" r:id="rId42"/>
    <p:sldId id="536" r:id="rId43"/>
    <p:sldId id="498" r:id="rId44"/>
    <p:sldId id="499" r:id="rId45"/>
    <p:sldId id="500" r:id="rId46"/>
    <p:sldId id="501" r:id="rId47"/>
    <p:sldId id="502" r:id="rId48"/>
    <p:sldId id="503" r:id="rId49"/>
    <p:sldId id="537" r:id="rId50"/>
    <p:sldId id="504" r:id="rId51"/>
    <p:sldId id="505" r:id="rId52"/>
    <p:sldId id="507" r:id="rId53"/>
    <p:sldId id="540" r:id="rId54"/>
    <p:sldId id="522" r:id="rId55"/>
    <p:sldId id="349" r:id="rId56"/>
    <p:sldId id="543" r:id="rId57"/>
    <p:sldId id="544" r:id="rId58"/>
    <p:sldId id="545" r:id="rId59"/>
    <p:sldId id="546" r:id="rId60"/>
    <p:sldId id="547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  <p14:sldId id="541"/>
            <p14:sldId id="542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Data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43"/>
            <p14:sldId id="544"/>
            <p14:sldId id="54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3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8946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218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0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26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9.gif"/><Relationship Id="rId5" Type="http://schemas.openxmlformats.org/officeDocument/2006/relationships/image" Target="../media/image6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8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xmlns="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xmlns="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xmlns="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xmlns="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xmlns="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xmlns="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xmlns="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xmlns="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</a:t>
            </a:r>
            <a:r>
              <a:rPr lang="en-US" altLang="en-US" sz="3899" b="1" dirty="0" smtClean="0"/>
              <a:t>Types</a:t>
            </a:r>
            <a:endParaRPr lang="en-US" altLang="en-US" sz="3899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four integers</a:t>
            </a:r>
          </a:p>
          <a:p>
            <a:pPr lvl="1"/>
            <a:r>
              <a:rPr lang="en-GB" dirty="0"/>
              <a:t>Add first to the second</a:t>
            </a:r>
          </a:p>
          <a:p>
            <a:pPr lvl="1"/>
            <a:r>
              <a:rPr lang="en-GB" dirty="0"/>
              <a:t>Divide the sum by the third number (integer division)</a:t>
            </a:r>
          </a:p>
          <a:p>
            <a:pPr lvl="1"/>
            <a:r>
              <a:rPr lang="en-GB" dirty="0"/>
              <a:t>Multiply it by the fourth number </a:t>
            </a:r>
          </a:p>
          <a:p>
            <a:pPr lvl="1"/>
            <a:r>
              <a:rPr lang="en-GB" dirty="0"/>
              <a:t>Print the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Integer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EADBEFE6-0A45-4964-BE27-D750B77B6261}"/>
              </a:ext>
            </a:extLst>
          </p:cNvPr>
          <p:cNvSpPr/>
          <p:nvPr/>
        </p:nvSpPr>
        <p:spPr bwMode="auto">
          <a:xfrm>
            <a:off x="2513012" y="5383552"/>
            <a:ext cx="609600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3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2DF065-1CF3-4017-A437-3FFA2BD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57F44BDB-FB76-4973-9540-FFA9D68D48C7}"/>
              </a:ext>
            </a:extLst>
          </p:cNvPr>
          <p:cNvSpPr/>
          <p:nvPr/>
        </p:nvSpPr>
        <p:spPr bwMode="auto">
          <a:xfrm>
            <a:off x="568309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32A2A0-60FE-43C4-A584-517630B3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0CC349-BED7-4AF1-8D24-F864749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268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14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AD09F3D0-F93A-444F-BB74-E96DDA7E3145}"/>
              </a:ext>
            </a:extLst>
          </p:cNvPr>
          <p:cNvSpPr/>
          <p:nvPr/>
        </p:nvSpPr>
        <p:spPr bwMode="auto">
          <a:xfrm>
            <a:off x="9014068" y="5399435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0EDE882-2271-46EA-92D9-80B2860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88" y="5311231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99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E2D99E5-6271-440C-A622-06791822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35699" y="1447800"/>
            <a:ext cx="8717426" cy="476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firstNumber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secondNumber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thirdNumber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fourthNumber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long</a:t>
            </a:r>
            <a:r>
              <a:rPr lang="en-GB" dirty="0">
                <a:solidFill>
                  <a:schemeClr val="tx1"/>
                </a:solidFill>
              </a:rPr>
              <a:t> result = </a:t>
            </a:r>
            <a:r>
              <a:rPr lang="en-GB" dirty="0" err="1">
                <a:solidFill>
                  <a:schemeClr val="tx1"/>
                </a:solidFill>
              </a:rPr>
              <a:t>firstNumber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secondNumber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result = result / </a:t>
            </a:r>
            <a:r>
              <a:rPr lang="en-GB" dirty="0" err="1">
                <a:solidFill>
                  <a:schemeClr val="tx1"/>
                </a:solidFill>
              </a:rPr>
              <a:t>thirdNumber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result = result * </a:t>
            </a:r>
            <a:r>
              <a:rPr lang="en-GB" dirty="0" err="1">
                <a:solidFill>
                  <a:schemeClr val="tx1"/>
                </a:solidFill>
              </a:rPr>
              <a:t>fourthNumber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3C82A64-3C06-4562-9EA0-D1A15FF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Integer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93CCF5-81DD-4156-846C-E7347154FC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590D81-DE7D-4E3F-95CF-A7FD6001218C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xmlns="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real number</a:t>
            </a:r>
            <a:r>
              <a:rPr lang="en-US" dirty="0"/>
              <a:t>) and prints the area of the circle with exactly 12 digits 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 (12 Digits Precision)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56193" y="291400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22386" y="2772437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2.5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432799" y="2772437"/>
            <a:ext cx="329350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19.634954084936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578062" y="291400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44255" y="2772437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1.2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254668" y="2772437"/>
            <a:ext cx="329350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4.523893421169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50447" y="4572053"/>
            <a:ext cx="8991599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Console.WriteLine("{0:F12}", Math.PI * r * r);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544AF0-4C71-4C05-B361-5E0F1105F52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https://judge.softuni.bg/Contests/1192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1D1B60-1F70-4282-9239-6623F0F2DEC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792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B42377-EAF6-4643-BC1F-0796B16752E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how many courses will be needed to elevate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 smtClean="0"/>
              <a:t>people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by using an elevator of capacity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people.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Elevator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70665" y="2819400"/>
            <a:ext cx="551893" cy="3914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446212" y="2433936"/>
            <a:ext cx="2667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people</a:t>
            </a:r>
            <a:r>
              <a:rPr lang="en-US" sz="2800" noProof="1" smtClean="0">
                <a:solidFill>
                  <a:srgbClr val="234465"/>
                </a:solidFill>
                <a:cs typeface="+mn-cs"/>
              </a:rPr>
              <a:t> 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= 17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capacity = 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5132665" y="2682158"/>
            <a:ext cx="551893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algn="ctr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6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446212" y="4342189"/>
            <a:ext cx="8991600" cy="1978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n = int.Parse(Console.ReadLine());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p = int.Parse(Console.ReadLine());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courses = </a:t>
            </a:r>
            <a:r>
              <a:rPr lang="en-US" sz="2600" noProof="1">
                <a:solidFill>
                  <a:srgbClr val="FFA000"/>
                </a:solidFill>
                <a:cs typeface="+mn-cs"/>
              </a:rPr>
              <a:t>(int)</a:t>
            </a:r>
            <a:r>
              <a:rPr lang="en-US" sz="2600" noProof="1">
                <a:solidFill>
                  <a:srgbClr val="234465"/>
                </a:solidFill>
                <a:cs typeface="+mn-cs"/>
              </a:rPr>
              <a:t> Math.Ceiling(</a:t>
            </a:r>
            <a:r>
              <a:rPr lang="en-US" sz="2600" noProof="1">
                <a:solidFill>
                  <a:schemeClr val="bg1"/>
                </a:solidFill>
                <a:cs typeface="+mn-cs"/>
              </a:rPr>
              <a:t>(double)</a:t>
            </a:r>
            <a:r>
              <a:rPr lang="en-US" sz="2600" noProof="1">
                <a:solidFill>
                  <a:srgbClr val="234465"/>
                </a:solidFill>
                <a:cs typeface="+mn-cs"/>
              </a:rPr>
              <a:t>n / p);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Console.WriteLine(courses);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EE98D4-C96F-4675-AA22-4AD8FEBB450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2" grpId="0" animBg="1"/>
      <p:bldP spid="13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xmlns="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Centuries </a:t>
            </a:r>
            <a:r>
              <a:rPr lang="en-US" sz="2700" b="1" noProof="1">
                <a:latin typeface="Consolas" pitchFamily="49" charset="0"/>
              </a:rPr>
              <a:t>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Centuries </a:t>
            </a:r>
            <a:r>
              <a:rPr lang="en-US" sz="2700" b="1" noProof="1">
                <a:latin typeface="Consolas" pitchFamily="49" charset="0"/>
              </a:rPr>
              <a:t>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151A68-BF45-4900-BC71-EAF6018CD8F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44613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Console.Write("Centuries = 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64937" y="3778989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0212" y="2557315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10E5710-BF75-435A-8E4F-CA5E1F7FAC6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</a:t>
            </a:r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B6ED76-9DE1-472D-BEB7-AB135480AB1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81A2ED-35DC-4BAA-BBDF-3ADE61CB57E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triples of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small Latin letters,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E9F42C2-AC25-45C0-8B52-04D1FB110D61}"/>
              </a:ext>
            </a:extLst>
          </p:cNvPr>
          <p:cNvGrpSpPr/>
          <p:nvPr/>
        </p:nvGrpSpPr>
        <p:grpSpPr>
          <a:xfrm>
            <a:off x="3122612" y="2362200"/>
            <a:ext cx="5828903" cy="3857985"/>
            <a:chOff x="760412" y="2357374"/>
            <a:chExt cx="5828903" cy="385798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0412" y="3960183"/>
              <a:ext cx="5334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37939" y="4039757"/>
              <a:ext cx="457200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71EFC9F-25CB-4CD7-958C-536717CA2EA6}"/>
                </a:ext>
              </a:extLst>
            </p:cNvPr>
            <p:cNvGrpSpPr/>
            <p:nvPr/>
          </p:nvGrpSpPr>
          <p:grpSpPr>
            <a:xfrm>
              <a:off x="2439266" y="2357374"/>
              <a:ext cx="4150049" cy="3857985"/>
              <a:chOff x="2439266" y="2357374"/>
              <a:chExt cx="4150049" cy="385798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439266" y="2357380"/>
                <a:ext cx="1063303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aaa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aab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aac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aba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abb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abc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aca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acb 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502570" y="2357380"/>
                <a:ext cx="1025846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acc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baa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bab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bac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bba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bbb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bbc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bca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528417" y="2357377"/>
                <a:ext cx="1035050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bcb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bcc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caa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cab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cac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cba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cbb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cbc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5563467" y="2357374"/>
                <a:ext cx="1025848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cca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ccb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ccc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1134218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for (int i1 = 0; i1 &lt; n;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for (int i2 = 0; i2 &lt; n;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for (int i3 = 0; i3 &lt; n;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letter1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)(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'a' + i1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finish this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finish this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Console.WriteLine("{0}{1}{2}",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  letter1, letter2, letter3);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2F24DD-9593-42E9-B404-0F380BD909BE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</a:t>
            </a:r>
            <a:r>
              <a:rPr lang="en-GB" dirty="0" smtClean="0"/>
              <a:t>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10B000-318F-4E6C-B318-A151AA9E3353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Console.WriteLine</a:t>
            </a:r>
            <a:r>
              <a:rPr lang="en-GB" sz="2800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err="1"/>
              <a:t>Concat</a:t>
            </a:r>
            <a:r>
              <a:rPr lang="en-GB" dirty="0"/>
              <a:t>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xmlns="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12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440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"="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</a:t>
            </a:r>
            <a:r>
              <a:rPr lang="en-US" dirty="0" smtClean="0"/>
              <a:t>s </a:t>
            </a:r>
            <a:r>
              <a:rPr lang="en-US" dirty="0"/>
              <a:t>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– 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[</a:t>
            </a:r>
            <a:r>
              <a:rPr lang="en-US" b="1" dirty="0">
                <a:solidFill>
                  <a:schemeClr val="bg1"/>
                </a:solidFill>
              </a:rPr>
              <a:t>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2206</TotalTime>
  <Words>2909</Words>
  <Application>Microsoft Office PowerPoint</Application>
  <PresentationFormat>Custom</PresentationFormat>
  <Paragraphs>672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Problem: Integer Operations</vt:lpstr>
      <vt:lpstr>Solution: Integer Operations</vt:lpstr>
      <vt:lpstr>PowerPoint Presentation</vt:lpstr>
      <vt:lpstr>What are Floating-Point Types?</vt:lpstr>
      <vt:lpstr>Floating-Point Numbers</vt:lpstr>
      <vt:lpstr>PI Precision – Example</vt:lpstr>
      <vt:lpstr>Problem: Circle Area (12 Digits Precision)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Elevator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PowerPoint Presentation</vt:lpstr>
      <vt:lpstr>The String Data Type</vt:lpstr>
      <vt:lpstr>Verbatim and Interpolated Strings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Data Types and Variables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Kiril Kirilov</cp:lastModifiedBy>
  <cp:revision>433</cp:revision>
  <dcterms:created xsi:type="dcterms:W3CDTF">2014-01-02T17:00:34Z</dcterms:created>
  <dcterms:modified xsi:type="dcterms:W3CDTF">2018-10-01T12:14:38Z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