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276" r:id="rId3"/>
    <p:sldId id="492" r:id="rId4"/>
    <p:sldId id="353" r:id="rId5"/>
    <p:sldId id="493" r:id="rId6"/>
    <p:sldId id="552" r:id="rId7"/>
    <p:sldId id="553" r:id="rId8"/>
    <p:sldId id="554" r:id="rId9"/>
    <p:sldId id="555" r:id="rId10"/>
    <p:sldId id="578" r:id="rId11"/>
    <p:sldId id="556" r:id="rId12"/>
    <p:sldId id="579" r:id="rId13"/>
    <p:sldId id="580" r:id="rId14"/>
    <p:sldId id="557" r:id="rId15"/>
    <p:sldId id="570" r:id="rId16"/>
    <p:sldId id="581" r:id="rId17"/>
    <p:sldId id="571" r:id="rId18"/>
    <p:sldId id="573" r:id="rId19"/>
    <p:sldId id="572" r:id="rId20"/>
    <p:sldId id="574" r:id="rId21"/>
    <p:sldId id="575" r:id="rId22"/>
    <p:sldId id="582" r:id="rId23"/>
    <p:sldId id="576" r:id="rId24"/>
    <p:sldId id="583" r:id="rId25"/>
    <p:sldId id="577" r:id="rId26"/>
    <p:sldId id="584" r:id="rId27"/>
    <p:sldId id="585" r:id="rId28"/>
    <p:sldId id="563" r:id="rId29"/>
    <p:sldId id="564" r:id="rId30"/>
    <p:sldId id="566" r:id="rId31"/>
    <p:sldId id="586" r:id="rId32"/>
    <p:sldId id="587" r:id="rId33"/>
    <p:sldId id="567" r:id="rId34"/>
    <p:sldId id="568" r:id="rId35"/>
    <p:sldId id="569" r:id="rId36"/>
    <p:sldId id="558" r:id="rId37"/>
    <p:sldId id="559" r:id="rId38"/>
    <p:sldId id="560" r:id="rId39"/>
    <p:sldId id="588" r:id="rId40"/>
    <p:sldId id="589" r:id="rId41"/>
    <p:sldId id="561" r:id="rId42"/>
    <p:sldId id="590" r:id="rId43"/>
    <p:sldId id="562" r:id="rId44"/>
    <p:sldId id="591" r:id="rId45"/>
    <p:sldId id="495" r:id="rId46"/>
    <p:sldId id="500" r:id="rId47"/>
    <p:sldId id="532" r:id="rId48"/>
    <p:sldId id="592" r:id="rId49"/>
    <p:sldId id="593" r:id="rId50"/>
    <p:sldId id="594" r:id="rId51"/>
    <p:sldId id="595" r:id="rId52"/>
    <p:sldId id="59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CSS" id="{3B6C092C-4F12-4FB5-BB16-8772DA6D5B0C}">
          <p14:sldIdLst>
            <p14:sldId id="353"/>
            <p14:sldId id="493"/>
            <p14:sldId id="552"/>
          </p14:sldIdLst>
        </p14:section>
        <p14:section name="CSS in HTML" id="{7B807C56-2F1A-4E37-886C-351505EE3269}">
          <p14:sldIdLst>
            <p14:sldId id="553"/>
            <p14:sldId id="554"/>
            <p14:sldId id="555"/>
            <p14:sldId id="578"/>
            <p14:sldId id="556"/>
            <p14:sldId id="579"/>
            <p14:sldId id="580"/>
            <p14:sldId id="557"/>
            <p14:sldId id="570"/>
            <p14:sldId id="581"/>
          </p14:sldIdLst>
        </p14:section>
        <p14:section name="Selectors" id="{16738352-623B-4714-AD26-5C8F2AC7958A}">
          <p14:sldIdLst>
            <p14:sldId id="571"/>
            <p14:sldId id="573"/>
            <p14:sldId id="572"/>
          </p14:sldIdLst>
        </p14:section>
        <p14:section name="Block elements" id="{9F096EB4-CE1B-4E4B-B0B1-C529ECC500A8}">
          <p14:sldIdLst>
            <p14:sldId id="574"/>
            <p14:sldId id="575"/>
            <p14:sldId id="582"/>
            <p14:sldId id="576"/>
            <p14:sldId id="583"/>
            <p14:sldId id="577"/>
            <p14:sldId id="584"/>
            <p14:sldId id="585"/>
          </p14:sldIdLst>
        </p14:section>
        <p14:section name="Box Model" id="{F8FC68B2-7F0D-439C-8277-5A9C9B9EECB2}">
          <p14:sldIdLst>
            <p14:sldId id="563"/>
            <p14:sldId id="564"/>
            <p14:sldId id="566"/>
            <p14:sldId id="586"/>
            <p14:sldId id="587"/>
          </p14:sldIdLst>
        </p14:section>
        <p14:section name="Dev tools" id="{E786630E-0034-4498-95FF-50220B42B4CE}">
          <p14:sldIdLst>
            <p14:sldId id="567"/>
            <p14:sldId id="568"/>
            <p14:sldId id="569"/>
          </p14:sldIdLst>
        </p14:section>
        <p14:section name="Fonts" id="{4E7A89E2-A7C2-40C4-9BB6-8E9A718DF318}">
          <p14:sldIdLst>
            <p14:sldId id="558"/>
            <p14:sldId id="559"/>
            <p14:sldId id="560"/>
            <p14:sldId id="588"/>
            <p14:sldId id="589"/>
            <p14:sldId id="561"/>
            <p14:sldId id="590"/>
            <p14:sldId id="562"/>
            <p14:sldId id="591"/>
          </p14:sldIdLst>
        </p14:section>
        <p14:section name="Comments" id="{7FBA7279-31BA-40B5-9947-F3E3BD43D82E}">
          <p14:sldIdLst>
            <p14:sldId id="495"/>
            <p14:sldId id="500"/>
          </p14:sldIdLst>
        </p14:section>
        <p14:section name="Conclusion" id="{10E03AB1-9AA8-4E86-9A64-D741901E50A2}">
          <p14:sldIdLst>
            <p14:sldId id="532"/>
            <p14:sldId id="592"/>
            <p14:sldId id="593"/>
            <p14:sldId id="594"/>
            <p14:sldId id="59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 autoAdjust="0"/>
    <p:restoredTop sz="94620" autoAdjust="0"/>
  </p:normalViewPr>
  <p:slideViewPr>
    <p:cSldViewPr snapToGrid="0" showGuides="1">
      <p:cViewPr varScale="1">
        <p:scale>
          <a:sx n="107" d="100"/>
          <a:sy n="107" d="100"/>
        </p:scale>
        <p:origin x="72" y="10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2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715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531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30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6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6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0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5.gif"/><Relationship Id="rId5" Type="http://schemas.openxmlformats.org/officeDocument/2006/relationships/image" Target="../media/image8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84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52824"/>
            <a:ext cx="10965303" cy="882654"/>
          </a:xfrm>
        </p:spPr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2" y="1784990"/>
            <a:ext cx="2222076" cy="3134238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2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your HTML code from the previous lecture</a:t>
            </a:r>
          </a:p>
          <a:p>
            <a:r>
              <a:rPr lang="en-US" dirty="0" smtClean="0"/>
              <a:t>Make your headings (</a:t>
            </a:r>
            <a:r>
              <a:rPr lang="en-US" b="1" dirty="0" smtClean="0">
                <a:solidFill>
                  <a:schemeClr val="bg1"/>
                </a:solidFill>
              </a:rPr>
              <a:t>h1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chemeClr val="bg1"/>
                </a:solidFill>
              </a:rPr>
              <a:t>inline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bg1"/>
                </a:solidFill>
              </a:rPr>
              <a:t>color blue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Problem: </a:t>
            </a:r>
            <a:r>
              <a:rPr lang="en-US" dirty="0"/>
              <a:t>Heading </a:t>
            </a:r>
            <a:r>
              <a:rPr lang="en-US" dirty="0" smtClean="0"/>
              <a:t>stage</a:t>
            </a:r>
            <a:r>
              <a:rPr lang="en-US" dirty="0"/>
              <a:t> </a:t>
            </a:r>
            <a:r>
              <a:rPr lang="en-US" dirty="0" smtClean="0"/>
              <a:t>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581275"/>
            <a:ext cx="2276475" cy="1695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44191" y="4759214"/>
            <a:ext cx="8103618" cy="1490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h1 style="color: blue"&gt;Lists exercise&lt;/h1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&lt;h1 style="color: blue"&gt;Tables exercise&lt;/h1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  &lt;h1 style="color: blue"&gt;Forms exercise&lt;/h1&gt;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internal style sheet may be used if one single page has a </a:t>
            </a:r>
            <a:br>
              <a:rPr lang="en-US" dirty="0"/>
            </a:br>
            <a:r>
              <a:rPr lang="en-US" dirty="0"/>
              <a:t>unique style.</a:t>
            </a:r>
          </a:p>
          <a:p>
            <a:r>
              <a:rPr lang="en-US" dirty="0"/>
              <a:t>Internal styles are defined within the </a:t>
            </a:r>
            <a:r>
              <a:rPr lang="en-US" b="1" dirty="0">
                <a:solidFill>
                  <a:schemeClr val="bg1"/>
                </a:solidFill>
              </a:rPr>
              <a:t>&lt;style&gt; </a:t>
            </a:r>
            <a:r>
              <a:rPr lang="en-US" dirty="0"/>
              <a:t>element, inside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  <a:r>
              <a:rPr lang="en-US" dirty="0"/>
              <a:t>section of an HTML page.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5929" y="3582186"/>
            <a:ext cx="5087041" cy="30277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linen;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72238" y="3636925"/>
            <a:ext cx="1611984" cy="972749"/>
          </a:xfrm>
          <a:prstGeom prst="wedgeRoundRectCallout">
            <a:avLst>
              <a:gd name="adj1" fmla="val 65682"/>
              <a:gd name="adj2" fmla="val 2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72238" y="5642915"/>
            <a:ext cx="1611984" cy="972749"/>
          </a:xfrm>
          <a:prstGeom prst="wedgeRoundRectCallout">
            <a:avLst>
              <a:gd name="adj1" fmla="val 65097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closed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72238" y="4822395"/>
            <a:ext cx="1611984" cy="571142"/>
          </a:xfrm>
          <a:prstGeom prst="wedgeRoundRectCallout">
            <a:avLst>
              <a:gd name="adj1" fmla="val 68021"/>
              <a:gd name="adj2" fmla="val -55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3428" y="4217569"/>
            <a:ext cx="1611984" cy="571142"/>
          </a:xfrm>
          <a:prstGeom prst="wedgeRoundRectCallout">
            <a:avLst>
              <a:gd name="adj1" fmla="val 2123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22415" y="4206780"/>
            <a:ext cx="1611984" cy="571142"/>
          </a:xfrm>
          <a:prstGeom prst="wedgeRoundRectCallout">
            <a:avLst>
              <a:gd name="adj1" fmla="val 2006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5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</a:t>
            </a:r>
            <a:r>
              <a:rPr lang="en-US" dirty="0" smtClean="0"/>
              <a:t>HTML </a:t>
            </a:r>
            <a:r>
              <a:rPr lang="en-US" dirty="0"/>
              <a:t>code from the previous lecture</a:t>
            </a:r>
          </a:p>
          <a:p>
            <a:r>
              <a:rPr lang="en-US" dirty="0"/>
              <a:t>Make </a:t>
            </a:r>
            <a:r>
              <a:rPr lang="en-US" dirty="0" smtClean="0"/>
              <a:t>all </a:t>
            </a:r>
            <a:r>
              <a:rPr lang="en-US" b="1" dirty="0" smtClean="0">
                <a:solidFill>
                  <a:schemeClr val="bg1"/>
                </a:solidFill>
              </a:rPr>
              <a:t>paragraphs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chemeClr val="bg1"/>
                </a:solidFill>
              </a:rPr>
              <a:t>internal style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</a:t>
            </a:r>
            <a:r>
              <a:rPr lang="en-US" b="1" dirty="0" err="1" smtClean="0">
                <a:solidFill>
                  <a:schemeClr val="bg1"/>
                </a:solidFill>
              </a:rPr>
              <a:t>darkviolet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Problem: </a:t>
            </a:r>
            <a:r>
              <a:rPr lang="en-GB" dirty="0"/>
              <a:t>Paragraph </a:t>
            </a:r>
            <a:r>
              <a:rPr lang="en-GB" dirty="0" smtClean="0"/>
              <a:t>stage</a:t>
            </a:r>
            <a:r>
              <a:rPr lang="en-US" dirty="0"/>
              <a:t> </a:t>
            </a:r>
            <a:r>
              <a:rPr lang="en-US" dirty="0" smtClean="0"/>
              <a:t>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0" y="3026949"/>
            <a:ext cx="9029700" cy="2790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19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Make Internal style in the HTML document and style all </a:t>
            </a:r>
            <a:r>
              <a:rPr lang="en-US" b="1" dirty="0" smtClean="0">
                <a:solidFill>
                  <a:schemeClr val="bg1"/>
                </a:solidFill>
              </a:rPr>
              <a:t>&lt;p&gt;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1502" y="2110330"/>
            <a:ext cx="5515896" cy="42868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smtClean="0">
                <a:latin typeface="Consolas" panose="020B0609020204030204" pitchFamily="49" charset="0"/>
              </a:rPr>
              <a:t>title&gt;CSS-Lab</a:t>
            </a:r>
            <a:r>
              <a:rPr lang="en-US" sz="2400" b="1" dirty="0">
                <a:latin typeface="Consolas" panose="020B0609020204030204" pitchFamily="49" charset="0"/>
              </a:rPr>
              <a:t>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            color: darkviolet;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&lt;/html&gt;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change the look of an entire website by changing just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one file</a:t>
            </a:r>
            <a:r>
              <a:rPr lang="en-US" sz="3200" dirty="0"/>
              <a:t>!</a:t>
            </a:r>
          </a:p>
          <a:p>
            <a:r>
              <a:rPr lang="en-US" sz="3200" dirty="0"/>
              <a:t>Time saver when you want to have the same element in all of your pages.</a:t>
            </a:r>
          </a:p>
          <a:p>
            <a:r>
              <a:rPr lang="en-US" sz="3200" dirty="0"/>
              <a:t>Each page must include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external style sheet file </a:t>
            </a:r>
            <a:r>
              <a:rPr lang="en-US" sz="3200" dirty="0"/>
              <a:t>inside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/>
              <a:t>element.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/>
              <a:t>element goes inside the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&lt;head&gt; </a:t>
            </a:r>
            <a:r>
              <a:rPr lang="en-US" sz="3200" dirty="0"/>
              <a:t>section.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27356" y="3361732"/>
            <a:ext cx="1933720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reeform: Shape 41"/>
          <p:cNvSpPr/>
          <p:nvPr/>
        </p:nvSpPr>
        <p:spPr>
          <a:xfrm rot="18675472">
            <a:off x="4724889" y="1779807"/>
            <a:ext cx="3363891" cy="130623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7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all the styles you have </a:t>
            </a:r>
            <a:r>
              <a:rPr lang="en-US" dirty="0" smtClean="0"/>
              <a:t>made</a:t>
            </a:r>
          </a:p>
          <a:p>
            <a:r>
              <a:rPr lang="en-US" dirty="0" smtClean="0"/>
              <a:t>Open the styles from the HTML lecture</a:t>
            </a:r>
          </a:p>
          <a:p>
            <a:r>
              <a:rPr lang="en-US" dirty="0" smtClean="0"/>
              <a:t>Link the CSS file into your HTML file </a:t>
            </a:r>
          </a:p>
          <a:p>
            <a:r>
              <a:rPr lang="en-US" dirty="0" smtClean="0"/>
              <a:t>Add in the CSS file, the styles you have deleted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Problem: Code refactor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08" y="3904810"/>
            <a:ext cx="6107298" cy="2601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</a:t>
            </a:r>
            <a:r>
              <a:rPr lang="en-US" sz="2400" b="1" dirty="0" smtClean="0">
                <a:latin typeface="Consolas" panose="020B0609020204030204" pitchFamily="49" charset="0"/>
              </a:rPr>
              <a:t>href="style.css</a:t>
            </a:r>
            <a:r>
              <a:rPr lang="en-US" sz="2400" b="1" dirty="0">
                <a:latin typeface="Consolas" panose="020B0609020204030204" pitchFamily="49" charset="0"/>
              </a:rPr>
              <a:t>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199" y="3904810"/>
            <a:ext cx="4178710" cy="26019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en-US" sz="2400" b="1" dirty="0" smtClean="0">
                <a:latin typeface="Consolas" panose="020B0609020204030204" pitchFamily="49" charset="0"/>
              </a:rPr>
              <a:t> 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Class, Id, Tag, "*"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>
          <a:xfrm>
            <a:off x="4300086" y="1817783"/>
            <a:ext cx="3591827" cy="164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10977" y="1222873"/>
            <a:ext cx="2035649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"Selector"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6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CSS,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are patterns used to select the </a:t>
            </a:r>
            <a:br>
              <a:rPr lang="en-US" dirty="0"/>
            </a:br>
            <a:r>
              <a:rPr lang="en-US" dirty="0"/>
              <a:t>element(s) you want to style.</a:t>
            </a:r>
          </a:p>
          <a:p>
            <a:r>
              <a:rPr lang="en-US" dirty="0"/>
              <a:t>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selects a group of elements</a:t>
            </a:r>
            <a:br>
              <a:rPr lang="en-US" dirty="0"/>
            </a:br>
            <a:r>
              <a:rPr lang="en-US" dirty="0"/>
              <a:t>with the specified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selects a unique element by 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– selects all specified tags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</a:p>
        </p:txBody>
      </p:sp>
    </p:spTree>
    <p:extLst>
      <p:ext uri="{BB962C8B-B14F-4D97-AF65-F5344CB8AC3E}">
        <p14:creationId xmlns:p14="http://schemas.microsoft.com/office/powerpoint/2010/main" val="32481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338" y="4193879"/>
            <a:ext cx="2132012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reeform: Shape 41"/>
          <p:cNvSpPr/>
          <p:nvPr/>
        </p:nvSpPr>
        <p:spPr>
          <a:xfrm rot="18960351">
            <a:off x="2967538" y="2168431"/>
            <a:ext cx="4791602" cy="182568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6517" y="4739953"/>
            <a:ext cx="681758" cy="36544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3923" y="4676108"/>
            <a:ext cx="2718963" cy="50859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eform: Shape 41"/>
          <p:cNvSpPr/>
          <p:nvPr/>
        </p:nvSpPr>
        <p:spPr>
          <a:xfrm rot="18969110">
            <a:off x="5059157" y="3568500"/>
            <a:ext cx="2861171" cy="57597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41"/>
          <p:cNvSpPr/>
          <p:nvPr/>
        </p:nvSpPr>
        <p:spPr>
          <a:xfrm rot="1768756" flipV="1">
            <a:off x="1625504" y="3451595"/>
            <a:ext cx="5582307" cy="3554096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CSS?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in HTML </a:t>
            </a:r>
            <a:r>
              <a:rPr lang="en-US" dirty="0" smtClean="0"/>
              <a:t>document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Selectors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Block </a:t>
            </a:r>
            <a:r>
              <a:rPr lang="en-US" dirty="0"/>
              <a:t>elements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Box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Fonts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Comments in CSS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Block, Inline, Inline-Block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8" y="1336053"/>
            <a:ext cx="2207443" cy="2667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5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block-level</a:t>
            </a:r>
            <a:r>
              <a:rPr lang="en-US" dirty="0"/>
              <a:t> element always starts on a </a:t>
            </a:r>
            <a:r>
              <a:rPr lang="en-US" b="1" dirty="0">
                <a:solidFill>
                  <a:schemeClr val="bg1"/>
                </a:solidFill>
              </a:rPr>
              <a:t>new line </a:t>
            </a:r>
            <a:r>
              <a:rPr lang="en-US" dirty="0"/>
              <a:t>and takes up</a:t>
            </a:r>
            <a:br>
              <a:rPr lang="en-US" dirty="0"/>
            </a:br>
            <a:r>
              <a:rPr lang="en-US" dirty="0"/>
              <a:t> the full width available.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Stack vertically one after another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70452" y="2453912"/>
            <a:ext cx="3429210" cy="3943278"/>
            <a:chOff x="7694402" y="1760719"/>
            <a:chExt cx="3429210" cy="3943278"/>
          </a:xfrm>
        </p:grpSpPr>
        <p:sp>
          <p:nvSpPr>
            <p:cNvPr id="24" name="Rounded Rectangle 23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50000"/>
                <a:alpha val="91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47" y="3274760"/>
            <a:ext cx="3148003" cy="1385641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6617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</a:t>
            </a:r>
            <a:r>
              <a:rPr lang="en-US" dirty="0" smtClean="0"/>
              <a:t>HTML </a:t>
            </a:r>
            <a:r>
              <a:rPr lang="en-US" dirty="0"/>
              <a:t>code from the previous </a:t>
            </a:r>
            <a:r>
              <a:rPr lang="en-US" dirty="0" smtClean="0"/>
              <a:t>lecture</a:t>
            </a:r>
          </a:p>
          <a:p>
            <a:r>
              <a:rPr lang="en-US" dirty="0" smtClean="0"/>
              <a:t>Make all list elements (</a:t>
            </a:r>
            <a:r>
              <a:rPr lang="en-US" b="1" dirty="0" smtClean="0">
                <a:solidFill>
                  <a:schemeClr val="bg1"/>
                </a:solidFill>
              </a:rPr>
              <a:t>&lt;li&gt;</a:t>
            </a:r>
            <a:r>
              <a:rPr lang="en-US" dirty="0" smtClean="0"/>
              <a:t>) with </a:t>
            </a:r>
            <a:r>
              <a:rPr lang="en-US" b="1" dirty="0" smtClean="0">
                <a:solidFill>
                  <a:schemeClr val="bg1"/>
                </a:solidFill>
              </a:rPr>
              <a:t>solid border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yellow color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Problem: </a:t>
            </a:r>
            <a:r>
              <a:rPr lang="en-GB" dirty="0"/>
              <a:t>List/Table/Form </a:t>
            </a:r>
            <a:r>
              <a:rPr lang="en-GB" dirty="0" smtClean="0"/>
              <a:t>stage</a:t>
            </a:r>
            <a:r>
              <a:rPr lang="en-US" dirty="0"/>
              <a:t> </a:t>
            </a:r>
            <a:r>
              <a:rPr lang="en-US" dirty="0" smtClean="0"/>
              <a:t>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891991"/>
            <a:ext cx="5876925" cy="3505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3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element does </a:t>
            </a:r>
            <a:r>
              <a:rPr lang="en-US" b="1" dirty="0">
                <a:solidFill>
                  <a:schemeClr val="bg1"/>
                </a:solidFill>
              </a:rPr>
              <a:t>not start on a new line </a:t>
            </a:r>
            <a:r>
              <a:rPr lang="en-US" dirty="0"/>
              <a:t>and only takes </a:t>
            </a:r>
            <a:br>
              <a:rPr lang="en-US" dirty="0"/>
            </a:br>
            <a:r>
              <a:rPr lang="en-US" dirty="0"/>
              <a:t>up as much width as necessary.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split across multiple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42751" y="2381717"/>
            <a:ext cx="3429210" cy="3943278"/>
            <a:chOff x="7694402" y="1760719"/>
            <a:chExt cx="3429210" cy="3943278"/>
          </a:xfrm>
        </p:grpSpPr>
        <p:sp>
          <p:nvSpPr>
            <p:cNvPr id="15" name="Rounded Rectangle 1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13" y="3282415"/>
            <a:ext cx="3154886" cy="1246831"/>
          </a:xfrm>
          <a:prstGeom prst="roundRect">
            <a:avLst>
              <a:gd name="adj" fmla="val 1511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78" y="4682615"/>
            <a:ext cx="2881755" cy="8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</a:t>
            </a:r>
            <a:r>
              <a:rPr lang="en-US" dirty="0" smtClean="0"/>
              <a:t>lecture</a:t>
            </a:r>
          </a:p>
          <a:p>
            <a:r>
              <a:rPr lang="en-US" dirty="0" smtClean="0"/>
              <a:t>Make all your </a:t>
            </a:r>
            <a:r>
              <a:rPr lang="en-US" b="1" dirty="0" smtClean="0">
                <a:solidFill>
                  <a:schemeClr val="bg1"/>
                </a:solidFill>
              </a:rPr>
              <a:t>spans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chemeClr val="bg1"/>
                </a:solidFill>
              </a:rPr>
              <a:t>dotted border </a:t>
            </a:r>
            <a:r>
              <a:rPr lang="en-US" dirty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darkcyan color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List/Table/Form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50" y="3429000"/>
            <a:ext cx="7696200" cy="1190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1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Inline-block</a:t>
            </a:r>
            <a:r>
              <a:rPr lang="en-US" dirty="0"/>
              <a:t> elements are similar to inline elements, except </a:t>
            </a:r>
            <a:br>
              <a:rPr lang="en-US" dirty="0"/>
            </a:br>
            <a:r>
              <a:rPr lang="en-US" dirty="0"/>
              <a:t>they can have padding and margins added on all four sides.</a:t>
            </a:r>
          </a:p>
          <a:p>
            <a:pPr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3938" y="2453913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421045" y="573167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8421045" y="6016800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8421045" y="2643324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8421045" y="2927437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1" name="Group 10"/>
          <p:cNvGrpSpPr/>
          <p:nvPr/>
        </p:nvGrpSpPr>
        <p:grpSpPr>
          <a:xfrm>
            <a:off x="8442065" y="3368857"/>
            <a:ext cx="1137052" cy="400800"/>
            <a:chOff x="8860388" y="4181361"/>
            <a:chExt cx="1137052" cy="400800"/>
          </a:xfrm>
        </p:grpSpPr>
        <p:sp>
          <p:nvSpPr>
            <p:cNvPr id="12" name="Rounded Rectangle 1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8848" y="3368857"/>
            <a:ext cx="1363868" cy="400800"/>
            <a:chOff x="8860388" y="4181361"/>
            <a:chExt cx="1137052" cy="400800"/>
          </a:xfrm>
        </p:grpSpPr>
        <p:sp>
          <p:nvSpPr>
            <p:cNvPr id="15" name="Rounded Rectangle 1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42064" y="3946529"/>
            <a:ext cx="1760503" cy="400800"/>
            <a:chOff x="8860388" y="4181361"/>
            <a:chExt cx="1137052" cy="400800"/>
          </a:xfrm>
        </p:grpSpPr>
        <p:sp>
          <p:nvSpPr>
            <p:cNvPr id="18" name="Rounded Rectangle 17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89537" y="3941449"/>
            <a:ext cx="845671" cy="400800"/>
            <a:chOff x="8860388" y="4181361"/>
            <a:chExt cx="1137052" cy="400800"/>
          </a:xfrm>
        </p:grpSpPr>
        <p:sp>
          <p:nvSpPr>
            <p:cNvPr id="21" name="Rounded Rectangle 20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2843" y="4536681"/>
            <a:ext cx="1182366" cy="400800"/>
            <a:chOff x="8860388" y="4181361"/>
            <a:chExt cx="1137052" cy="400800"/>
          </a:xfrm>
        </p:grpSpPr>
        <p:sp>
          <p:nvSpPr>
            <p:cNvPr id="24" name="Rounded Rectangle 23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99988" y="4536681"/>
            <a:ext cx="451695" cy="400800"/>
            <a:chOff x="8860388" y="4181361"/>
            <a:chExt cx="1137052" cy="400800"/>
          </a:xfrm>
        </p:grpSpPr>
        <p:sp>
          <p:nvSpPr>
            <p:cNvPr id="27" name="Rounded Rectangle 2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42065" y="4536681"/>
            <a:ext cx="758894" cy="400800"/>
            <a:chOff x="8860388" y="4181361"/>
            <a:chExt cx="1137052" cy="400800"/>
          </a:xfrm>
        </p:grpSpPr>
        <p:sp>
          <p:nvSpPr>
            <p:cNvPr id="30" name="Rounded Rectangle 2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421045" y="544756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Rectangle 32"/>
          <p:cNvSpPr/>
          <p:nvPr/>
        </p:nvSpPr>
        <p:spPr>
          <a:xfrm>
            <a:off x="8421045" y="516182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52" y="3339090"/>
            <a:ext cx="291296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the following 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182" y="2237489"/>
            <a:ext cx="6331973" cy="31085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id</a:t>
            </a:r>
            <a:r>
              <a:rPr lang="en-US" sz="2400" b="1" dirty="0" smtClean="0">
                <a:latin typeface="Consolas" panose="020B0609020204030204" pitchFamily="49" charset="0"/>
              </a:rPr>
              <a:t>="orange"&gt;orange </a:t>
            </a:r>
            <a:r>
              <a:rPr lang="en-US" sz="2400" b="1" dirty="0">
                <a:latin typeface="Consolas" panose="020B0609020204030204" pitchFamily="49" charset="0"/>
              </a:rPr>
              <a:t>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&lt;/body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341806" y="1191213"/>
            <a:ext cx="581909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64" y="2810671"/>
            <a:ext cx="4505325" cy="196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8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Make external CSS file, link it in your HTML </a:t>
            </a:r>
            <a:r>
              <a:rPr lang="en-US" b="1" dirty="0" smtClean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 smtClean="0"/>
              <a:t>Make all </a:t>
            </a:r>
            <a:r>
              <a:rPr lang="en-US" b="1" dirty="0" smtClean="0">
                <a:solidFill>
                  <a:schemeClr val="bg1"/>
                </a:solidFill>
              </a:rPr>
              <a:t>&lt;div&gt;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bg1"/>
                </a:solidFill>
              </a:rPr>
              <a:t>display: inline-block</a:t>
            </a:r>
          </a:p>
          <a:p>
            <a:r>
              <a:rPr lang="en-US" dirty="0" smtClean="0"/>
              <a:t>Call every </a:t>
            </a:r>
            <a:r>
              <a:rPr lang="en-US" b="1" dirty="0" smtClean="0">
                <a:solidFill>
                  <a:schemeClr val="bg1"/>
                </a:solidFill>
              </a:rPr>
              <a:t>&lt;div&gt;</a:t>
            </a:r>
            <a:r>
              <a:rPr lang="en-US" dirty="0" smtClean="0"/>
              <a:t> by its </a:t>
            </a:r>
            <a:r>
              <a:rPr lang="en-US" b="1" dirty="0" smtClean="0">
                <a:solidFill>
                  <a:schemeClr val="bg1"/>
                </a:solidFill>
              </a:rPr>
              <a:t>id </a:t>
            </a:r>
            <a:r>
              <a:rPr lang="en-US" dirty="0" smtClean="0"/>
              <a:t>name and set its </a:t>
            </a:r>
            <a:r>
              <a:rPr lang="en-US" b="1" dirty="0" smtClean="0">
                <a:solidFill>
                  <a:schemeClr val="bg1"/>
                </a:solidFill>
              </a:rPr>
              <a:t>background-color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its name's corresponding color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7191" y="3929959"/>
            <a:ext cx="5224517" cy="2621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#green{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}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TODO make the rest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83" y="1677971"/>
            <a:ext cx="2620234" cy="191629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Margins, Border, Padding,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87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42" y="3075344"/>
            <a:ext cx="3191969" cy="2006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42" y="3075344"/>
            <a:ext cx="3191969" cy="200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42" y="3075344"/>
            <a:ext cx="3191969" cy="20067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box model is essentially a box that </a:t>
            </a:r>
            <a:r>
              <a:rPr lang="en-US" b="1" dirty="0">
                <a:solidFill>
                  <a:schemeClr val="bg1"/>
                </a:solidFill>
              </a:rPr>
              <a:t>wraps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around every HTML element. It consists of: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Margins</a:t>
            </a:r>
            <a:r>
              <a:rPr lang="en-US" sz="2800" dirty="0"/>
              <a:t> - Area outside the border. It is transparent.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Borders</a:t>
            </a:r>
            <a:r>
              <a:rPr lang="en-US" sz="2800" dirty="0"/>
              <a:t> - Border that goes around the </a:t>
            </a:r>
            <a:br>
              <a:rPr lang="en-US" sz="2800" dirty="0"/>
            </a:br>
            <a:r>
              <a:rPr lang="en-US" sz="2800" dirty="0"/>
              <a:t>padding and content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Padding</a:t>
            </a:r>
            <a:r>
              <a:rPr lang="en-US" sz="2800" dirty="0"/>
              <a:t> - Area around the content. </a:t>
            </a:r>
            <a:br>
              <a:rPr lang="en-US" sz="2800" dirty="0"/>
            </a:br>
            <a:r>
              <a:rPr lang="en-US" sz="2800" dirty="0"/>
              <a:t>It is transparent.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- Where text and images appear.</a:t>
            </a:r>
          </a:p>
          <a:p>
            <a:pPr lvl="1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42" y="3075344"/>
            <a:ext cx="3191969" cy="2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</a:t>
            </a:r>
            <a:r>
              <a:rPr lang="en-US" sz="8800" b="1" u="sng" dirty="0" smtClean="0">
                <a:solidFill>
                  <a:schemeClr val="bg1"/>
                </a:solidFill>
              </a:rPr>
              <a:t>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smtClean="0"/>
              <a:t>TECH-</a:t>
            </a:r>
            <a:r>
              <a:rPr lang="en-US" sz="11500" b="1" dirty="0" smtClean="0"/>
              <a:t>FUND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CSS border properties allow you to specify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 of an element's border.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7332" y="1911293"/>
            <a:ext cx="9797453" cy="31037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&lt;div class="margin" style="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sz="2400" b="1" dirty="0">
                <a:latin typeface="Consolas" panose="020B0609020204030204" pitchFamily="49" charset="0"/>
              </a:rPr>
              <a:t>: 20px 20px 20px 20px"&gt;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&lt;div class="border" style="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latin typeface="Consolas" panose="020B0609020204030204" pitchFamily="49" charset="0"/>
              </a:rPr>
              <a:t>: solid red"&gt;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&lt;div class="padding" style="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latin typeface="Consolas" panose="020B0609020204030204" pitchFamily="49" charset="0"/>
              </a:rPr>
              <a:t>: 10px 10px"&gt;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&lt;div&gt;My content is here&lt;/div&gt;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55698" y="1242299"/>
            <a:ext cx="999242" cy="614779"/>
          </a:xfrm>
          <a:prstGeom prst="wedgeRoundRectCallout">
            <a:avLst>
              <a:gd name="adj1" fmla="val 33984"/>
              <a:gd name="adj2" fmla="val 66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307343" y="1243867"/>
            <a:ext cx="999242" cy="614779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458988" y="1245437"/>
            <a:ext cx="1344885" cy="614779"/>
          </a:xfrm>
          <a:prstGeom prst="wedgeRoundRectCallout">
            <a:avLst>
              <a:gd name="adj1" fmla="val -20579"/>
              <a:gd name="adj2" fmla="val 7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956276" y="1242299"/>
            <a:ext cx="999242" cy="614779"/>
          </a:xfrm>
          <a:prstGeom prst="wedgeRoundRectCallout">
            <a:avLst>
              <a:gd name="adj1" fmla="val -43375"/>
              <a:gd name="adj2" fmla="val 75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993929" y="3362781"/>
            <a:ext cx="1588421" cy="1048960"/>
          </a:xfrm>
          <a:prstGeom prst="wedgeRoundRectCallout">
            <a:avLst>
              <a:gd name="adj1" fmla="val 20460"/>
              <a:gd name="adj2" fmla="val -69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and bottom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708713" y="3362780"/>
            <a:ext cx="1527758" cy="1048961"/>
          </a:xfrm>
          <a:prstGeom prst="wedgeRoundRectCallout">
            <a:avLst>
              <a:gd name="adj1" fmla="val -28790"/>
              <a:gd name="adj2" fmla="val -70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and right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90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the HTML and CSS from the previous problem</a:t>
            </a:r>
          </a:p>
          <a:p>
            <a:r>
              <a:rPr lang="en-US" dirty="0" smtClean="0"/>
              <a:t>Make all </a:t>
            </a:r>
            <a:r>
              <a:rPr lang="en-US" b="1" dirty="0" smtClean="0">
                <a:solidFill>
                  <a:schemeClr val="bg1"/>
                </a:solidFill>
              </a:rPr>
              <a:t>&lt;div&gt; padding 20px </a:t>
            </a:r>
            <a:r>
              <a:rPr lang="en-US" dirty="0" smtClean="0"/>
              <a:t>on each side, refresh the browser</a:t>
            </a:r>
          </a:p>
          <a:p>
            <a:r>
              <a:rPr lang="en-US" dirty="0" smtClean="0"/>
              <a:t>Set </a:t>
            </a:r>
            <a:r>
              <a:rPr lang="en-US" b="1" dirty="0" smtClean="0">
                <a:solidFill>
                  <a:schemeClr val="bg1"/>
                </a:solidFill>
              </a:rPr>
              <a:t>solid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thick border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bg1"/>
                </a:solidFill>
              </a:rPr>
              <a:t>yellow color</a:t>
            </a:r>
            <a:r>
              <a:rPr lang="en-US" dirty="0" smtClean="0"/>
              <a:t>, refresh the browser</a:t>
            </a:r>
          </a:p>
          <a:p>
            <a:r>
              <a:rPr lang="en-US" dirty="0" smtClean="0"/>
              <a:t>Now set </a:t>
            </a:r>
            <a:r>
              <a:rPr lang="en-US" b="1" dirty="0" smtClean="0">
                <a:solidFill>
                  <a:schemeClr val="bg1"/>
                </a:solidFill>
              </a:rPr>
              <a:t>margin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bg1"/>
                </a:solidFill>
              </a:rPr>
              <a:t>20px </a:t>
            </a:r>
            <a:r>
              <a:rPr lang="en-US" dirty="0" smtClean="0"/>
              <a:t>for each side, refresh the browser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</a:t>
            </a:r>
            <a:r>
              <a:rPr lang="en-US" dirty="0" smtClean="0"/>
              <a:t>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0" y="4539819"/>
            <a:ext cx="7886700" cy="1238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3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the </a:t>
            </a:r>
            <a:r>
              <a:rPr lang="en-US" b="1" dirty="0" smtClean="0">
                <a:solidFill>
                  <a:schemeClr val="bg1"/>
                </a:solidFill>
              </a:rPr>
              <a:t>&lt;div&gt; </a:t>
            </a:r>
            <a:r>
              <a:rPr lang="en-US" dirty="0" smtClean="0"/>
              <a:t>display and color already</a:t>
            </a:r>
          </a:p>
          <a:p>
            <a:r>
              <a:rPr lang="en-US" dirty="0" smtClean="0"/>
              <a:t>Set the </a:t>
            </a:r>
            <a:r>
              <a:rPr lang="en-US" b="1" dirty="0" smtClean="0">
                <a:solidFill>
                  <a:schemeClr val="bg1"/>
                </a:solidFill>
              </a:rPr>
              <a:t>padding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margin</a:t>
            </a:r>
            <a:r>
              <a:rPr lang="en-US" dirty="0" smtClean="0"/>
              <a:t>. In this case we have </a:t>
            </a:r>
            <a:r>
              <a:rPr lang="en-US" b="1" dirty="0" smtClean="0">
                <a:solidFill>
                  <a:schemeClr val="bg1"/>
                </a:solidFill>
              </a:rPr>
              <a:t>20px </a:t>
            </a:r>
            <a:r>
              <a:rPr lang="en-US" dirty="0" smtClean="0"/>
              <a:t>on </a:t>
            </a:r>
            <a:r>
              <a:rPr lang="en-US" b="1" dirty="0" smtClean="0">
                <a:solidFill>
                  <a:schemeClr val="bg1"/>
                </a:solidFill>
              </a:rPr>
              <a:t>each side</a:t>
            </a:r>
            <a:r>
              <a:rPr lang="en-US" dirty="0" smtClean="0"/>
              <a:t>, so we can just set them to a </a:t>
            </a:r>
            <a:r>
              <a:rPr lang="en-US" b="1" dirty="0" smtClean="0">
                <a:solidFill>
                  <a:schemeClr val="bg1"/>
                </a:solidFill>
              </a:rPr>
              <a:t>single number </a:t>
            </a:r>
            <a:r>
              <a:rPr lang="en-US" dirty="0" smtClean="0"/>
              <a:t>and it will be </a:t>
            </a:r>
            <a:br>
              <a:rPr lang="en-US" dirty="0" smtClean="0"/>
            </a:br>
            <a:r>
              <a:rPr lang="en-US" dirty="0" smtClean="0"/>
              <a:t>applied for </a:t>
            </a:r>
            <a:r>
              <a:rPr lang="en-US" b="1" dirty="0" smtClean="0">
                <a:solidFill>
                  <a:schemeClr val="bg1"/>
                </a:solidFill>
              </a:rPr>
              <a:t>all sides</a:t>
            </a:r>
          </a:p>
          <a:p>
            <a:r>
              <a:rPr lang="en-US" dirty="0" smtClean="0"/>
              <a:t>If you forget to tell what </a:t>
            </a:r>
            <a:r>
              <a:rPr lang="en-US" b="1" dirty="0" smtClean="0">
                <a:solidFill>
                  <a:schemeClr val="bg1"/>
                </a:solidFill>
              </a:rPr>
              <a:t>kind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of border </a:t>
            </a:r>
            <a:r>
              <a:rPr lang="en-US" dirty="0" smtClean="0"/>
              <a:t>you want </a:t>
            </a:r>
            <a:br>
              <a:rPr lang="en-US" dirty="0" smtClean="0"/>
            </a:br>
            <a:r>
              <a:rPr lang="en-US" dirty="0" smtClean="0"/>
              <a:t>(in this case "solid"), it will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be displayed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3950" y="3465513"/>
            <a:ext cx="5592462" cy="26360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</a:t>
            </a:r>
            <a:r>
              <a:rPr lang="en-US" sz="2400" b="1" dirty="0" smtClean="0">
                <a:latin typeface="Consolas" panose="020B0609020204030204" pitchFamily="49" charset="0"/>
              </a:rPr>
              <a:t>20px;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solid thick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</a:t>
            </a:r>
            <a:r>
              <a:rPr lang="en-US" sz="2400" b="1" dirty="0" smtClean="0">
                <a:latin typeface="Consolas" panose="020B0609020204030204" pitchFamily="49" charset="0"/>
              </a:rPr>
              <a:t>20px;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3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1592" y="2199587"/>
            <a:ext cx="10961783" cy="499819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F12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Ctrl+Shift+I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Ctrl+Shift+K</a:t>
            </a:r>
            <a:endParaRPr lang="bg-BG" sz="4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400850"/>
            <a:ext cx="479018" cy="4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249471"/>
            <a:ext cx="40005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43" y="3021012"/>
            <a:ext cx="407988" cy="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view the following more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tabs</a:t>
            </a:r>
            <a:r>
              <a:rPr lang="en-US" dirty="0"/>
              <a:t> in dev tools: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show our HTML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– show our CSS code for the current page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our HTML and CSS code by double clicking the </a:t>
            </a:r>
            <a:br>
              <a:rPr lang="en-US" dirty="0"/>
            </a:br>
            <a:r>
              <a:rPr lang="en-US" dirty="0"/>
              <a:t>element.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hovering</a:t>
            </a:r>
            <a:r>
              <a:rPr lang="en-US" dirty="0"/>
              <a:t> over the elements we can see their margins, </a:t>
            </a:r>
            <a:br>
              <a:rPr lang="en-US" dirty="0"/>
            </a:br>
            <a:r>
              <a:rPr lang="en-US" dirty="0"/>
              <a:t>padding and content.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65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dev tools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1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Font-family, size, colors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34168">
            <a:off x="4967926" y="1065228"/>
            <a:ext cx="678739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76817">
            <a:off x="5453338" y="1775259"/>
            <a:ext cx="757287" cy="127532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  <a:endParaRPr lang="bg-BG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561771">
            <a:off x="6752529" y="2411119"/>
            <a:ext cx="855070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gh" pitchFamily="2" charset="0"/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479598">
            <a:off x="4846216" y="2922602"/>
            <a:ext cx="757287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ne Kirnberg" panose="02000505020000020002" pitchFamily="2" charset="0"/>
              </a:rPr>
              <a:t>F</a:t>
            </a:r>
            <a:endParaRPr lang="bg-BG" sz="6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38" y="1384479"/>
            <a:ext cx="667519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</a:t>
            </a:r>
            <a:endParaRPr lang="bg-BG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900" y="1705635"/>
            <a:ext cx="697975" cy="12763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</a:t>
            </a:r>
            <a:endParaRPr lang="bg-BG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601506">
            <a:off x="5976132" y="2625224"/>
            <a:ext cx="850261" cy="12750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</a:t>
            </a:r>
            <a:endParaRPr lang="bg-BG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395445">
            <a:off x="4986401" y="2491440"/>
            <a:ext cx="548896" cy="85956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rnstown Dam" panose="01000400000000000000" pitchFamily="2" charset="0"/>
              </a:rPr>
              <a:t>F</a:t>
            </a:r>
            <a:endParaRPr lang="bg-BG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591122">
            <a:off x="6724008" y="2033023"/>
            <a:ext cx="56172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F</a:t>
            </a:r>
            <a:endParaRPr lang="bg-BG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21133943">
            <a:off x="6374860" y="3475048"/>
            <a:ext cx="5408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516" y="2054648"/>
            <a:ext cx="601795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F</a:t>
            </a:r>
            <a:endParaRPr lang="bg-BG" sz="4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there are two types of font family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group of font families with a similar look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specific font family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Font-families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8524"/>
              </p:ext>
            </p:extLst>
          </p:nvPr>
        </p:nvGraphicFramePr>
        <p:xfrm>
          <a:off x="1662044" y="3340317"/>
          <a:ext cx="8874812" cy="2984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7560">
                  <a:extLst>
                    <a:ext uri="{9D8B030D-6E8A-4147-A177-3AD203B41FA5}">
                      <a16:colId xmlns:a16="http://schemas.microsoft.com/office/drawing/2014/main" xmlns="" val="2842202369"/>
                    </a:ext>
                  </a:extLst>
                </a:gridCol>
                <a:gridCol w="2782836">
                  <a:extLst>
                    <a:ext uri="{9D8B030D-6E8A-4147-A177-3AD203B41FA5}">
                      <a16:colId xmlns:a16="http://schemas.microsoft.com/office/drawing/2014/main" xmlns="" val="2793023492"/>
                    </a:ext>
                  </a:extLst>
                </a:gridCol>
                <a:gridCol w="3874416">
                  <a:extLst>
                    <a:ext uri="{9D8B030D-6E8A-4147-A177-3AD203B41FA5}">
                      <a16:colId xmlns:a16="http://schemas.microsoft.com/office/drawing/2014/main" xmlns="" val="15325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family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Font family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52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Times New Roman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Georgia</a:t>
                      </a:r>
                      <a:endParaRPr lang="bg-BG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small lines at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ends on some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0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Verdana</a:t>
                      </a:r>
                      <a:endParaRPr lang="bg-B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the lines at the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ends of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46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Courier New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Lucida Console</a:t>
                      </a:r>
                      <a:endParaRPr lang="bg-BG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have the same width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25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font family of a text is set with the font-family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font-family property should hold </a:t>
            </a:r>
            <a:r>
              <a:rPr lang="en-US" sz="3200" b="1" dirty="0">
                <a:solidFill>
                  <a:schemeClr val="bg1"/>
                </a:solidFill>
              </a:rPr>
              <a:t>several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/>
              <a:t> as a </a:t>
            </a:r>
            <a:br>
              <a:rPr lang="en-US" sz="3200" dirty="0"/>
            </a:br>
            <a:r>
              <a:rPr lang="en-US" sz="3200" dirty="0"/>
              <a:t>"fallback" system.</a:t>
            </a:r>
          </a:p>
          <a:p>
            <a:r>
              <a:rPr lang="en-US" sz="3200" dirty="0"/>
              <a:t>End with a </a:t>
            </a:r>
            <a:r>
              <a:rPr lang="en-US" sz="3200" b="1" dirty="0">
                <a:solidFill>
                  <a:schemeClr val="bg1"/>
                </a:solidFill>
              </a:rPr>
              <a:t>generic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family</a:t>
            </a:r>
            <a:r>
              <a:rPr lang="en-US" sz="3200" dirty="0"/>
              <a:t>, to let the browser pick a similar font in </a:t>
            </a:r>
            <a:br>
              <a:rPr lang="en-US" sz="3200" dirty="0"/>
            </a:br>
            <a:r>
              <a:rPr lang="en-US" sz="3200" dirty="0"/>
              <a:t>the generic family, if no other fonts are available.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8713" y="2212388"/>
            <a:ext cx="8637265" cy="1448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font-family: "Times New Roman", Times, 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82815" y="1895674"/>
            <a:ext cx="166854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79791" y="1897242"/>
            <a:ext cx="218623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1150" y="1897242"/>
            <a:ext cx="2134386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38052" y="1897242"/>
            <a:ext cx="2496256" cy="633418"/>
          </a:xfrm>
          <a:prstGeom prst="wedgeRoundRectCallout">
            <a:avLst>
              <a:gd name="adj1" fmla="val -20009"/>
              <a:gd name="adj2" fmla="val 7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6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the code from the previous problem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https://fonts.google.com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Pick a font of your preference</a:t>
            </a:r>
          </a:p>
          <a:p>
            <a:r>
              <a:rPr lang="en-US" dirty="0" smtClean="0"/>
              <a:t>Click on the "+" in the top-right corner</a:t>
            </a:r>
          </a:p>
          <a:p>
            <a:r>
              <a:rPr lang="en-US" dirty="0" smtClean="0"/>
              <a:t>Click here</a:t>
            </a:r>
          </a:p>
          <a:p>
            <a:r>
              <a:rPr lang="en-US" dirty="0" smtClean="0"/>
              <a:t>Copy the link in your HTML </a:t>
            </a:r>
            <a:r>
              <a:rPr lang="en-US" b="1" dirty="0" smtClean="0">
                <a:solidFill>
                  <a:schemeClr val="bg1"/>
                </a:solidFill>
              </a:rPr>
              <a:t>&lt;head&gt; </a:t>
            </a:r>
          </a:p>
          <a:p>
            <a:r>
              <a:rPr lang="en-US" dirty="0" smtClean="0"/>
              <a:t>Copy the font family in your </a:t>
            </a:r>
            <a:r>
              <a:rPr lang="en-US" b="1" dirty="0" smtClean="0">
                <a:solidFill>
                  <a:schemeClr val="bg1"/>
                </a:solidFill>
              </a:rPr>
              <a:t>&lt;div&gt;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08" b="29330"/>
          <a:stretch/>
        </p:blipFill>
        <p:spPr>
          <a:xfrm>
            <a:off x="8116641" y="1261522"/>
            <a:ext cx="3643362" cy="21674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725" b="9900"/>
          <a:stretch/>
        </p:blipFill>
        <p:spPr>
          <a:xfrm>
            <a:off x="7120748" y="4398708"/>
            <a:ext cx="4630966" cy="199848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710367" y="3601587"/>
            <a:ext cx="2187018" cy="496914"/>
            <a:chOff x="8710367" y="3601587"/>
            <a:chExt cx="2187018" cy="496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521" t="17306" r="73534" b="826"/>
            <a:stretch/>
          </p:blipFill>
          <p:spPr>
            <a:xfrm>
              <a:off x="8710367" y="3601592"/>
              <a:ext cx="1451728" cy="4969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86116" t="18486" r="1250"/>
            <a:stretch/>
          </p:blipFill>
          <p:spPr>
            <a:xfrm>
              <a:off x="10162095" y="3601587"/>
              <a:ext cx="735290" cy="496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9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Cascading Style Sheets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2" y="1285534"/>
            <a:ext cx="2581615" cy="25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02" y="2146399"/>
            <a:ext cx="6012435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href="https://fonts.googleapis.com/css?family=Indie+Flower" rel="stylesheet"&gt;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560296" y="1196125"/>
            <a:ext cx="4600601" cy="53534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 file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332321" y="2366124"/>
            <a:ext cx="5662913" cy="38113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solid thick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font-family: 'Indie Flower', cursive;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1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font-size property sets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.</a:t>
            </a:r>
          </a:p>
          <a:p>
            <a:r>
              <a:rPr lang="en-US" dirty="0"/>
              <a:t>The font-size value can be an 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 size.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39693"/>
              </p:ext>
            </p:extLst>
          </p:nvPr>
        </p:nvGraphicFramePr>
        <p:xfrm>
          <a:off x="2032000" y="3029233"/>
          <a:ext cx="8128000" cy="29238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4461585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57122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effectLst/>
                        </a:rPr>
                        <a:t>Absolute size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size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357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text to a specified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size relative to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surrounding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696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cannot change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size in all browsers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can change the text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 in browsers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37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the physical size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output is known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14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the code from the previous problem</a:t>
            </a:r>
          </a:p>
          <a:p>
            <a:r>
              <a:rPr lang="en-US" dirty="0" smtClean="0"/>
              <a:t>Set </a:t>
            </a:r>
            <a:r>
              <a:rPr lang="en-US" b="1" dirty="0" smtClean="0">
                <a:solidFill>
                  <a:schemeClr val="bg1"/>
                </a:solidFill>
              </a:rPr>
              <a:t>large font-size</a:t>
            </a:r>
          </a:p>
          <a:p>
            <a:r>
              <a:rPr lang="en-US" dirty="0" smtClean="0"/>
              <a:t>Set </a:t>
            </a:r>
            <a:r>
              <a:rPr lang="en-US" b="1" dirty="0" smtClean="0">
                <a:solidFill>
                  <a:schemeClr val="bg1"/>
                </a:solidFill>
              </a:rPr>
              <a:t>bold font-weight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</a:t>
            </a:r>
            <a:r>
              <a:rPr lang="en-US" dirty="0" smtClean="0"/>
              <a:t>Fonts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12" y="3922925"/>
            <a:ext cx="8372475" cy="1104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9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color property </a:t>
            </a:r>
            <a:r>
              <a:rPr lang="en-US" dirty="0"/>
              <a:t>is used to set the color of the text. </a:t>
            </a:r>
          </a:p>
          <a:p>
            <a:endParaRPr lang="en-US" dirty="0"/>
          </a:p>
          <a:p>
            <a:r>
              <a:rPr lang="en-US" dirty="0"/>
              <a:t>The color is specified by:</a:t>
            </a:r>
          </a:p>
          <a:p>
            <a:pPr lvl="1"/>
            <a:r>
              <a:rPr lang="en-US" dirty="0"/>
              <a:t>a color name - like "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 HEX value - like "</a:t>
            </a:r>
            <a:r>
              <a:rPr lang="en-US" b="1" dirty="0">
                <a:solidFill>
                  <a:schemeClr val="bg1"/>
                </a:solidFill>
              </a:rPr>
              <a:t>#ff0000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an RGB value - like "</a:t>
            </a:r>
            <a:r>
              <a:rPr lang="en-US" b="1" dirty="0">
                <a:solidFill>
                  <a:schemeClr val="bg1"/>
                </a:solidFill>
              </a:rPr>
              <a:t>rgb(255,0,0)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colors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6044" y="3016609"/>
            <a:ext cx="4674779" cy="217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#FF0000;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rgb(255, 0,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the code from the previous problem</a:t>
            </a:r>
          </a:p>
          <a:p>
            <a:r>
              <a:rPr lang="en-US" dirty="0" smtClean="0"/>
              <a:t>In your </a:t>
            </a:r>
            <a:r>
              <a:rPr lang="en-US" b="1" dirty="0" smtClean="0">
                <a:solidFill>
                  <a:schemeClr val="bg1"/>
                </a:solidFill>
              </a:rPr>
              <a:t>&lt;div&gt;</a:t>
            </a:r>
            <a:r>
              <a:rPr lang="en-US" dirty="0" smtClean="0"/>
              <a:t> set </a:t>
            </a:r>
            <a:r>
              <a:rPr lang="en-US" b="1" dirty="0" smtClean="0">
                <a:solidFill>
                  <a:schemeClr val="bg1"/>
                </a:solidFill>
              </a:rPr>
              <a:t>white color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7" y="3429000"/>
            <a:ext cx="8315325" cy="1095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4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Comments in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7652" y="1705170"/>
            <a:ext cx="2576695" cy="1761930"/>
          </a:xfrm>
          <a:prstGeom prst="rect">
            <a:avLst/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</a:t>
            </a:r>
            <a:endParaRPr lang="bg-BG" sz="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text inside the </a:t>
            </a:r>
            <a:r>
              <a:rPr lang="en-US" sz="3200" b="1" dirty="0">
                <a:solidFill>
                  <a:schemeClr val="bg1"/>
                </a:solidFill>
              </a:rPr>
              <a:t>/* */ </a:t>
            </a:r>
            <a:r>
              <a:rPr lang="en-US" sz="3200" dirty="0"/>
              <a:t>marks is CSS </a:t>
            </a:r>
            <a:r>
              <a:rPr lang="en-US" sz="3200" b="1" dirty="0">
                <a:solidFill>
                  <a:schemeClr val="bg1"/>
                </a:solidFill>
              </a:rPr>
              <a:t>comment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This allows you to enter notes into CSS that will not </a:t>
            </a:r>
            <a:br>
              <a:rPr lang="en-US" sz="3200" dirty="0"/>
            </a:br>
            <a:r>
              <a:rPr lang="en-US" sz="3200" dirty="0"/>
              <a:t>be interpreted.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instance of </a:t>
            </a:r>
            <a:r>
              <a:rPr lang="en-US" sz="3200" b="1" dirty="0">
                <a:solidFill>
                  <a:schemeClr val="bg1"/>
                </a:solidFill>
              </a:rPr>
              <a:t>*/</a:t>
            </a:r>
            <a:r>
              <a:rPr lang="en-US" sz="3200" dirty="0"/>
              <a:t> that follows an instance of </a:t>
            </a:r>
            <a:r>
              <a:rPr lang="en-US" sz="3200" b="1" dirty="0">
                <a:solidFill>
                  <a:schemeClr val="bg1"/>
                </a:solidFill>
              </a:rPr>
              <a:t>/*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closes the comment. Can be multiline.</a:t>
            </a:r>
          </a:p>
          <a:p>
            <a:r>
              <a:rPr lang="en-US" sz="3200" dirty="0"/>
              <a:t>Example:</a:t>
            </a:r>
          </a:p>
          <a:p>
            <a:endParaRPr lang="bg-B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9835" y="4708515"/>
            <a:ext cx="9126577" cy="14660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background-color: blue;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maybe lighter color? */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96840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is CSS?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in </a:t>
            </a:r>
            <a:r>
              <a:rPr lang="en-US" sz="2900" b="1" dirty="0" smtClean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HTML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Selectors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Fonts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Box </a:t>
            </a:r>
            <a:r>
              <a:rPr lang="en-US" sz="2900" b="1" dirty="0" smtClean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  <a:endParaRPr lang="en-US" sz="2900" b="1" dirty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Block Elements</a:t>
            </a: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039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(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ascading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heets) is the code used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the HTML documents.</a:t>
            </a:r>
          </a:p>
          <a:p>
            <a:r>
              <a:rPr lang="en-US" dirty="0"/>
              <a:t>An addition to the HTML. </a:t>
            </a:r>
          </a:p>
          <a:p>
            <a:r>
              <a:rPr lang="en-US" dirty="0"/>
              <a:t>Designed to enable the separation of presentation </a:t>
            </a:r>
            <a:br>
              <a:rPr lang="en-US" dirty="0"/>
            </a:br>
            <a:r>
              <a:rPr lang="en-US" dirty="0"/>
              <a:t>and content, including layout, colors, and fonts.</a:t>
            </a:r>
          </a:p>
          <a:p>
            <a:r>
              <a:rPr lang="en-US" dirty="0"/>
              <a:t>Not a programming language.</a:t>
            </a:r>
          </a:p>
          <a:p>
            <a:r>
              <a:rPr lang="en-US" dirty="0"/>
              <a:t>Text file with </a:t>
            </a:r>
            <a:r>
              <a:rPr lang="en-US" b="1" dirty="0">
                <a:solidFill>
                  <a:schemeClr val="bg1"/>
                </a:solidFill>
              </a:rPr>
              <a:t>.css </a:t>
            </a:r>
            <a:r>
              <a:rPr lang="en-US" dirty="0"/>
              <a:t>extension.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136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5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435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declaration block</a:t>
            </a:r>
            <a:r>
              <a:rPr lang="en-US" b="1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points to the HTML element you want to style.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contains one or more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separated by semicolons.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3869" y="2139886"/>
            <a:ext cx="25748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743200" y="2139886"/>
            <a:ext cx="1809946" cy="669303"/>
          </a:xfrm>
          <a:prstGeom prst="wedgeRoundRectCallout">
            <a:avLst>
              <a:gd name="adj1" fmla="val 58333"/>
              <a:gd name="adj2" fmla="val -9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743200" y="2907488"/>
            <a:ext cx="1809946" cy="669303"/>
          </a:xfrm>
          <a:prstGeom prst="wedgeRoundRectCallout">
            <a:avLst>
              <a:gd name="adj1" fmla="val 75520"/>
              <a:gd name="adj2" fmla="val -4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39" y="2537388"/>
            <a:ext cx="300557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color: red;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051502" y="3265711"/>
            <a:ext cx="1244844" cy="669304"/>
          </a:xfrm>
          <a:prstGeom prst="wedgeRoundRectCallout">
            <a:avLst>
              <a:gd name="adj1" fmla="val -16547"/>
              <a:gd name="adj2" fmla="val -8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337384" y="2445209"/>
            <a:ext cx="2291219" cy="652023"/>
          </a:xfrm>
          <a:prstGeom prst="wedgeRoundRectCallout">
            <a:avLst>
              <a:gd name="adj1" fmla="val -62299"/>
              <a:gd name="adj2" fmla="val 148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743200" y="3752950"/>
            <a:ext cx="3097206" cy="652023"/>
          </a:xfrm>
          <a:prstGeom prst="wedgeRoundRectCallout">
            <a:avLst>
              <a:gd name="adj1" fmla="val 19799"/>
              <a:gd name="adj2" fmla="val -90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2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and HTML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they communicate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42219" r="62149" b="3222"/>
          <a:stretch/>
        </p:blipFill>
        <p:spPr>
          <a:xfrm>
            <a:off x="4814370" y="1994053"/>
            <a:ext cx="1178805" cy="2016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5" t="41129" r="2600" b="7592"/>
          <a:stretch/>
        </p:blipFill>
        <p:spPr>
          <a:xfrm>
            <a:off x="6202496" y="1994053"/>
            <a:ext cx="1333041" cy="1894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5291" y="1299368"/>
            <a:ext cx="289192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(+) CSS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3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442300"/>
            <a:ext cx="9929724" cy="4954891"/>
          </a:xfrm>
        </p:spPr>
        <p:txBody>
          <a:bodyPr>
            <a:normAutofit/>
          </a:bodyPr>
          <a:lstStyle/>
          <a:p>
            <a:r>
              <a:rPr lang="en-US" dirty="0"/>
              <a:t>When a browser reads a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HTML document according to the information in the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.</a:t>
            </a:r>
          </a:p>
          <a:p>
            <a:r>
              <a:rPr lang="en-US" dirty="0"/>
              <a:t>There are three ways to insert CSS (style sheet):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connection with 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63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 style </a:t>
            </a:r>
            <a:r>
              <a:rPr lang="en-US" dirty="0"/>
              <a:t>may be used to apply a unique style for a single </a:t>
            </a:r>
            <a:br>
              <a:rPr lang="en-US" dirty="0"/>
            </a:br>
            <a:r>
              <a:rPr lang="en-US" dirty="0"/>
              <a:t>element.</a:t>
            </a:r>
          </a:p>
          <a:p>
            <a:r>
              <a:rPr lang="en-US" dirty="0"/>
              <a:t>To use inline styles, add the </a:t>
            </a:r>
            <a:r>
              <a:rPr lang="en-US" b="1" dirty="0">
                <a:solidFill>
                  <a:schemeClr val="bg1"/>
                </a:solidFill>
              </a:rPr>
              <a:t>style attribute </a:t>
            </a:r>
            <a:r>
              <a:rPr lang="en-US" dirty="0"/>
              <a:t>to the relevant </a:t>
            </a:r>
            <a:br>
              <a:rPr lang="en-US" dirty="0"/>
            </a:br>
            <a:r>
              <a:rPr lang="en-US" dirty="0"/>
              <a:t>element. </a:t>
            </a:r>
          </a:p>
          <a:p>
            <a:r>
              <a:rPr lang="en-US" dirty="0"/>
              <a:t>The style attribute can contain any CSS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56" y="5147913"/>
            <a:ext cx="10903377" cy="762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&lt;h1 style="color:blue;margin-left:30px;"&gt;This is a heading&lt;/h1&gt;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7265" y="4372249"/>
            <a:ext cx="2460396" cy="669303"/>
          </a:xfrm>
          <a:prstGeom prst="wedgeRoundRectCallout">
            <a:avLst>
              <a:gd name="adj1" fmla="val -2155"/>
              <a:gd name="adj2" fmla="val 89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attribute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593182" y="4353395"/>
            <a:ext cx="4806097" cy="669303"/>
          </a:xfrm>
          <a:prstGeom prst="wedgeRoundRectCallout">
            <a:avLst>
              <a:gd name="adj1" fmla="val -32557"/>
              <a:gd name="adj2" fmla="val 83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rules separated with ";"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701" y="5147908"/>
            <a:ext cx="611328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         ;                 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82177" y="5817858"/>
            <a:ext cx="1797965" cy="689073"/>
          </a:xfrm>
          <a:prstGeom prst="wedgeRoundRectCallout">
            <a:avLst>
              <a:gd name="adj1" fmla="val 7774"/>
              <a:gd name="adj2" fmla="val -7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930732" y="5808431"/>
            <a:ext cx="1641838" cy="689073"/>
          </a:xfrm>
          <a:prstGeom prst="wedgeRoundRectCallout">
            <a:avLst>
              <a:gd name="adj1" fmla="val 3194"/>
              <a:gd name="adj2" fmla="val -7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2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5986</TotalTime>
  <Words>1879</Words>
  <Application>Microsoft Office PowerPoint</Application>
  <PresentationFormat>Widescreen</PresentationFormat>
  <Paragraphs>474</Paragraphs>
  <Slides>52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5" baseType="lpstr">
      <vt:lpstr>Malgun Gothic</vt:lpstr>
      <vt:lpstr>Malgun Gothic</vt:lpstr>
      <vt:lpstr>Adine Kirnberg</vt:lpstr>
      <vt:lpstr>Algerian</vt:lpstr>
      <vt:lpstr>Amagh</vt:lpstr>
      <vt:lpstr>Arial</vt:lpstr>
      <vt:lpstr>Baskerville Old Face</vt:lpstr>
      <vt:lpstr>Bauhaus 93</vt:lpstr>
      <vt:lpstr>Burnstown Dam</vt:lpstr>
      <vt:lpstr>Calibri</vt:lpstr>
      <vt:lpstr>Consolas</vt:lpstr>
      <vt:lpstr>Cooper Black</vt:lpstr>
      <vt:lpstr>Courier New</vt:lpstr>
      <vt:lpstr>Edwardian Script ITC</vt:lpstr>
      <vt:lpstr>French Script MT</vt:lpstr>
      <vt:lpstr>Georgia</vt:lpstr>
      <vt:lpstr>Harlow Solid Italic</vt:lpstr>
      <vt:lpstr>Lucida Console</vt:lpstr>
      <vt:lpstr>Times New Roman</vt:lpstr>
      <vt:lpstr>Verdana</vt:lpstr>
      <vt:lpstr>Wingdings</vt:lpstr>
      <vt:lpstr>Wingdings 2</vt:lpstr>
      <vt:lpstr>1_SoftUni3_1</vt:lpstr>
      <vt:lpstr>CSS Basics</vt:lpstr>
      <vt:lpstr>Table of Contents</vt:lpstr>
      <vt:lpstr>Questions?</vt:lpstr>
      <vt:lpstr>PowerPoint Presentation</vt:lpstr>
      <vt:lpstr>Definition</vt:lpstr>
      <vt:lpstr>Syntax</vt:lpstr>
      <vt:lpstr>PowerPoint Presentation</vt:lpstr>
      <vt:lpstr>CSS connection with HTML</vt:lpstr>
      <vt:lpstr>Inline Style</vt:lpstr>
      <vt:lpstr>Problem: Heading stage upgrade</vt:lpstr>
      <vt:lpstr>Internal Style</vt:lpstr>
      <vt:lpstr>Problem: Paragraph stage upgrade</vt:lpstr>
      <vt:lpstr>Solution: Paragraph stage upgrade</vt:lpstr>
      <vt:lpstr>External style</vt:lpstr>
      <vt:lpstr>External style example</vt:lpstr>
      <vt:lpstr>Problem: Code refactor</vt:lpstr>
      <vt:lpstr>PowerPoint Presentation</vt:lpstr>
      <vt:lpstr>Selectors</vt:lpstr>
      <vt:lpstr>Example</vt:lpstr>
      <vt:lpstr>PowerPoint Presentation</vt:lpstr>
      <vt:lpstr>Block elements</vt:lpstr>
      <vt:lpstr>Problem: List/Table/Form stage upgrade</vt:lpstr>
      <vt:lpstr>Inline elements</vt:lpstr>
      <vt:lpstr>Problem: List/Table/Form stage upgrade</vt:lpstr>
      <vt:lpstr>Inline-Block elements</vt:lpstr>
      <vt:lpstr>Problem: Color Blocks</vt:lpstr>
      <vt:lpstr>Solution: Color Blocks</vt:lpstr>
      <vt:lpstr>PowerPoint Presentation</vt:lpstr>
      <vt:lpstr>Box model</vt:lpstr>
      <vt:lpstr>Example</vt:lpstr>
      <vt:lpstr>Problem: Color Blocks upgrade</vt:lpstr>
      <vt:lpstr>Solution: Color Blocks upgrade</vt:lpstr>
      <vt:lpstr>PowerPoint Presentation</vt:lpstr>
      <vt:lpstr>Dev tools</vt:lpstr>
      <vt:lpstr>Google Chrome dev tools example</vt:lpstr>
      <vt:lpstr>PowerPoint Presentation</vt:lpstr>
      <vt:lpstr>Font-families</vt:lpstr>
      <vt:lpstr>Font-family declaration</vt:lpstr>
      <vt:lpstr>Problem: Cool Fonts</vt:lpstr>
      <vt:lpstr>Solution: Cool Fonts</vt:lpstr>
      <vt:lpstr>Font size</vt:lpstr>
      <vt:lpstr>Problem: Cool Fonts upgrade</vt:lpstr>
      <vt:lpstr>Font colors</vt:lpstr>
      <vt:lpstr>Problem: Cool Fonts upgrade</vt:lpstr>
      <vt:lpstr>PowerPoint Presentation</vt:lpstr>
      <vt:lpstr>Writing comments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CSS Introduction</dc:title>
  <dc:creator>SoftUni Foundation</dc:creator>
  <cp:keywords>css, technology fundamentals, SoftUni</cp:keywords>
  <cp:lastModifiedBy>Kiril Kirilov</cp:lastModifiedBy>
  <cp:revision>216</cp:revision>
  <dcterms:created xsi:type="dcterms:W3CDTF">2018-05-23T13:08:44Z</dcterms:created>
  <dcterms:modified xsi:type="dcterms:W3CDTF">2018-10-03T13:58:30Z</dcterms:modified>
  <cp:category>programming, html, css, lesson</cp:category>
</cp:coreProperties>
</file>