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7"/>
  </p:notesMasterIdLst>
  <p:handoutMasterIdLst>
    <p:handoutMasterId r:id="rId28"/>
  </p:handoutMasterIdLst>
  <p:sldIdLst>
    <p:sldId id="274" r:id="rId2"/>
    <p:sldId id="276" r:id="rId3"/>
    <p:sldId id="508" r:id="rId4"/>
    <p:sldId id="353" r:id="rId5"/>
    <p:sldId id="492" r:id="rId6"/>
    <p:sldId id="493" r:id="rId7"/>
    <p:sldId id="494" r:id="rId8"/>
    <p:sldId id="496" r:id="rId9"/>
    <p:sldId id="497" r:id="rId10"/>
    <p:sldId id="498" r:id="rId11"/>
    <p:sldId id="499" r:id="rId12"/>
    <p:sldId id="500" r:id="rId13"/>
    <p:sldId id="501" r:id="rId14"/>
    <p:sldId id="502" r:id="rId15"/>
    <p:sldId id="503" r:id="rId16"/>
    <p:sldId id="505" r:id="rId17"/>
    <p:sldId id="504" r:id="rId18"/>
    <p:sldId id="506" r:id="rId19"/>
    <p:sldId id="507" r:id="rId20"/>
    <p:sldId id="349" r:id="rId21"/>
    <p:sldId id="509" r:id="rId22"/>
    <p:sldId id="510" r:id="rId23"/>
    <p:sldId id="511" r:id="rId24"/>
    <p:sldId id="512" r:id="rId25"/>
    <p:sldId id="51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08"/>
          </p14:sldIdLst>
        </p14:section>
        <p14:section name="HTTP Basics" id="{BC4A3995-4CED-4320-A673-95328C9C809D}">
          <p14:sldIdLst>
            <p14:sldId id="353"/>
            <p14:sldId id="492"/>
            <p14:sldId id="493"/>
          </p14:sldIdLst>
        </p14:section>
        <p14:section name="Dev Tools" id="{D67C70B2-1F8B-42A0-9EA9-CA27FCD0562D}">
          <p14:sldIdLst>
            <p14:sldId id="494"/>
            <p14:sldId id="496"/>
          </p14:sldIdLst>
        </p14:section>
        <p14:section name="HTTP Request" id="{30C83549-E243-4067-8631-CDD943AF80E5}">
          <p14:sldIdLst>
            <p14:sldId id="497"/>
            <p14:sldId id="498"/>
            <p14:sldId id="499"/>
            <p14:sldId id="500"/>
          </p14:sldIdLst>
        </p14:section>
        <p14:section name="HTTP Response" id="{7E07209F-A823-4CC9-8111-3767650D660E}">
          <p14:sldIdLst>
            <p14:sldId id="501"/>
            <p14:sldId id="502"/>
            <p14:sldId id="503"/>
            <p14:sldId id="505"/>
            <p14:sldId id="504"/>
          </p14:sldIdLst>
        </p14:section>
        <p14:section name="URL" id="{00162C92-F19C-4F3F-8B37-171CF926B6D9}">
          <p14:sldIdLst>
            <p14:sldId id="506"/>
            <p14:sldId id="507"/>
          </p14:sldIdLst>
        </p14:section>
        <p14:section name="Conclusion" id="{10E03AB1-9AA8-4E86-9A64-D741901E50A2}">
          <p14:sldIdLst>
            <p14:sldId id="349"/>
            <p14:sldId id="509"/>
            <p14:sldId id="510"/>
            <p14:sldId id="511"/>
            <p14:sldId id="512"/>
            <p14:sldId id="5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13" autoAdjust="0"/>
    <p:restoredTop sz="94620" autoAdjust="0"/>
  </p:normalViewPr>
  <p:slideViewPr>
    <p:cSldViewPr snapToGrid="0" showGuides="1">
      <p:cViewPr varScale="1">
        <p:scale>
          <a:sx n="66" d="100"/>
          <a:sy n="66" d="100"/>
        </p:scale>
        <p:origin x="368" y="4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14.10.2018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77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422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74626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30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086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10/14/2018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xmlns="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xmlns="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xmlns="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xmlns="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xmlns="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xmlns="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xmlns="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xmlns="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xmlns="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xmlns="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xmlns="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xmlns="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7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10/14/2018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10/14/2018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10/14/2018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10/14/2018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10/14/2018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75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://codexio.bg/" TargetMode="External"/><Relationship Id="rId12" Type="http://schemas.openxmlformats.org/officeDocument/2006/relationships/image" Target="../media/image73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74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1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7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78.png"/><Relationship Id="rId10" Type="http://schemas.openxmlformats.org/officeDocument/2006/relationships/image" Target="../media/image72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70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79.jpe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83.gif"/><Relationship Id="rId5" Type="http://schemas.openxmlformats.org/officeDocument/2006/relationships/image" Target="../media/image80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http://codexio.bg/" TargetMode="External"/><Relationship Id="rId9" Type="http://schemas.openxmlformats.org/officeDocument/2006/relationships/image" Target="../media/image82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hrome.com/devtools" TargetMode="Externa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getpostman.com/" TargetMode="External"/><Relationship Id="rId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 Request &amp; HTTP Response</a:t>
            </a:r>
          </a:p>
          <a:p>
            <a:endParaRPr lang="en-US" dirty="0"/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Basics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A16F121-B3F0-4FD7-BD36-C04864EFE3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225" y="2135603"/>
            <a:ext cx="4781550" cy="328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1A3E9681-7006-48B5-99D1-85C6A0361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HTTP</a:t>
            </a:r>
            <a:r>
              <a:rPr lang="en-GB" dirty="0"/>
              <a:t> defines </a:t>
            </a:r>
            <a:r>
              <a:rPr lang="en-GB" b="1" dirty="0">
                <a:solidFill>
                  <a:schemeClr val="bg1"/>
                </a:solidFill>
              </a:rPr>
              <a:t>methods</a:t>
            </a:r>
            <a:r>
              <a:rPr lang="en-GB" dirty="0"/>
              <a:t> to indicate the desired action to be </a:t>
            </a:r>
            <a:br>
              <a:rPr lang="en-GB" dirty="0"/>
            </a:br>
            <a:r>
              <a:rPr lang="en-GB" dirty="0"/>
              <a:t>performed on the identified resource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BEE6ABE-7B01-4777-B38F-5D8CA6666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8B0928F-CF18-4024-A983-CBBF8758CE1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6" name="Group 134">
            <a:extLst>
              <a:ext uri="{FF2B5EF4-FFF2-40B4-BE49-F238E27FC236}">
                <a16:creationId xmlns:a16="http://schemas.microsoft.com/office/drawing/2014/main" xmlns="" id="{3045BF18-F965-424E-8E04-AF273DE51C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2124203"/>
              </p:ext>
            </p:extLst>
          </p:nvPr>
        </p:nvGraphicFramePr>
        <p:xfrm>
          <a:off x="2365950" y="2774912"/>
          <a:ext cx="7542469" cy="3627120"/>
        </p:xfrm>
        <a:graphic>
          <a:graphicData uri="http://schemas.openxmlformats.org/drawingml/2006/table">
            <a:tbl>
              <a:tblPr/>
              <a:tblGrid>
                <a:gridCol w="19568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855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42248">
                <a:tc>
                  <a:txBody>
                    <a:bodyPr/>
                    <a:lstStyle/>
                    <a:p>
                      <a:pPr marL="0" marR="0" lvl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Method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Description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dirty="0"/>
                        <a:t>GET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Retrieve / load a resource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dirty="0"/>
                        <a:t>POST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Create / store a resource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Update a resource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44678590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dirty="0"/>
                        <a:t>DELETE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Delete (remove) a resource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24486445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dirty="0"/>
                        <a:t>PATCH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Update resource partially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38563072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dirty="0"/>
                        <a:t>HEAD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Retrieve the resource's</a:t>
                      </a:r>
                      <a:r>
                        <a:rPr lang="en-GB" sz="2800" baseline="0" dirty="0"/>
                        <a:t> headers</a:t>
                      </a:r>
                      <a:endParaRPr lang="en-GB" sz="2800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2428496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178D4E4-2984-4BB8-BC82-C0F48EAB0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134" y="4391516"/>
            <a:ext cx="414564" cy="4145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30AA12B-54BC-480D-83EC-68697638F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995" y="3342219"/>
            <a:ext cx="402371" cy="4145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770543D-625D-4E8C-97E8-87D49A46E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8572" y="5984610"/>
            <a:ext cx="414564" cy="3231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17709050-55EF-446A-A9AC-660E6FDED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0182" y="3848156"/>
            <a:ext cx="408467" cy="4084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413449D-B4DC-4E3B-A869-69731C6554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7134" y="4910812"/>
            <a:ext cx="377985" cy="377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DE274C94-88F5-40EE-8CD8-A225CDD15C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4668" y="5425425"/>
            <a:ext cx="402371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2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A68A0AFE-E929-4956-8826-218BD54FB257}"/>
              </a:ext>
            </a:extLst>
          </p:cNvPr>
          <p:cNvCxnSpPr/>
          <p:nvPr/>
        </p:nvCxnSpPr>
        <p:spPr>
          <a:xfrm>
            <a:off x="641984" y="6093578"/>
            <a:ext cx="10363200" cy="0"/>
          </a:xfrm>
          <a:prstGeom prst="line">
            <a:avLst/>
          </a:prstGeom>
          <a:ln w="19050">
            <a:solidFill>
              <a:srgbClr val="F0A22E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C5E64B1E-4916-44E0-83F8-D70945B37A2E}"/>
              </a:ext>
            </a:extLst>
          </p:cNvPr>
          <p:cNvCxnSpPr/>
          <p:nvPr/>
        </p:nvCxnSpPr>
        <p:spPr>
          <a:xfrm>
            <a:off x="641984" y="1797067"/>
            <a:ext cx="10363200" cy="0"/>
          </a:xfrm>
          <a:prstGeom prst="line">
            <a:avLst/>
          </a:prstGeom>
          <a:ln w="19050">
            <a:solidFill>
              <a:srgbClr val="F0A22E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CBE9764C-0E70-4DA3-A052-8823B0D5D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GET Request –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67A5359-AFC1-4320-A5FF-FD1FB9730E7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CA74DC4B-1032-4492-8FC9-15A03371C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60" y="1227618"/>
            <a:ext cx="10689432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/users/SoftUni-Tech-Module/repos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marL="216000" indent="-457200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Host: api.github.com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Accept-Language: en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User-Agent: Mozilla/5.0 (Windows NT 10.0; WOW64) AppleWebKit/537.36 (KHTML, like Gecko) Chrome/54.0.2840.71 Safari/537.36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marL="216000" indent="-457200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xmlns="" id="{28D32F36-2115-41A3-8505-5234C4FBE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412" y="5429656"/>
            <a:ext cx="2632507" cy="1017693"/>
          </a:xfrm>
          <a:prstGeom prst="wedgeRoundRectCallout">
            <a:avLst>
              <a:gd name="adj1" fmla="val -77641"/>
              <a:gd name="adj2" fmla="val 3132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The request 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body</a:t>
            </a:r>
            <a:r>
              <a:rPr lang="en-US" sz="2800" noProof="1">
                <a:solidFill>
                  <a:srgbClr val="F7FFE7"/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is empty</a:t>
            </a:r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xmlns="" id="{23E67529-640B-4CAB-983F-07153E207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7740" y="1835622"/>
            <a:ext cx="3041441" cy="645265"/>
          </a:xfrm>
          <a:prstGeom prst="wedgeRoundRectCallout">
            <a:avLst>
              <a:gd name="adj1" fmla="val -63577"/>
              <a:gd name="adj2" fmla="val -550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HTTP</a:t>
            </a:r>
            <a:r>
              <a:rPr lang="en-US" sz="2800" noProof="1">
                <a:solidFill>
                  <a:srgbClr val="F7FFE7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request line</a:t>
            </a:r>
          </a:p>
        </p:txBody>
      </p:sp>
      <p:sp>
        <p:nvSpPr>
          <p:cNvPr id="13" name="AutoShape 8">
            <a:extLst>
              <a:ext uri="{FF2B5EF4-FFF2-40B4-BE49-F238E27FC236}">
                <a16:creationId xmlns:a16="http://schemas.microsoft.com/office/drawing/2014/main" xmlns="" id="{C8EA3D1F-E566-42A6-9792-EB1CBC666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334" y="2219125"/>
            <a:ext cx="2507386" cy="645265"/>
          </a:xfrm>
          <a:prstGeom prst="wedgeRoundRectCallout">
            <a:avLst>
              <a:gd name="adj1" fmla="val -70523"/>
              <a:gd name="adj2" fmla="val 401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HTTP</a:t>
            </a:r>
            <a:r>
              <a:rPr lang="en-US" sz="2800" noProof="1">
                <a:solidFill>
                  <a:srgbClr val="F7FFE7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headers</a:t>
            </a:r>
          </a:p>
        </p:txBody>
      </p:sp>
    </p:spTree>
    <p:extLst>
      <p:ext uri="{BB962C8B-B14F-4D97-AF65-F5344CB8AC3E}">
        <p14:creationId xmlns:p14="http://schemas.microsoft.com/office/powerpoint/2010/main" val="4564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7CDBC67E-F62D-415A-8B32-26D6637591CC}"/>
              </a:ext>
            </a:extLst>
          </p:cNvPr>
          <p:cNvCxnSpPr/>
          <p:nvPr/>
        </p:nvCxnSpPr>
        <p:spPr>
          <a:xfrm>
            <a:off x="753604" y="4805680"/>
            <a:ext cx="10674808" cy="0"/>
          </a:xfrm>
          <a:prstGeom prst="line">
            <a:avLst/>
          </a:prstGeom>
          <a:ln w="19050">
            <a:solidFill>
              <a:srgbClr val="F0A22E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9967CFA2-DFFE-4758-9C91-6885B5CC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POST Request –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0B2984E-7002-4E58-AB7B-148654E62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BE52FAD8-8E1F-4BD7-AD0D-BE86A1A00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017" y="1287635"/>
            <a:ext cx="10947176" cy="54184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/repos/Tech-Module-Jan-2018/test-repo/issues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lnSpc>
                <a:spcPct val="9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Host: api.github.com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Accept-Language: en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User-Agent: Mozilla/4.0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(compatible;MSIE 6.0; Windows NT 5.0)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lnSpc>
                <a:spcPct val="9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{"title":"Found a bug",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"body":"I'm having a problem with this.",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"labels":["bug","minor"]}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xmlns="" id="{0DF2203F-5496-422F-9E9B-A1492AEC5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3762" y="1868911"/>
            <a:ext cx="3098861" cy="641387"/>
          </a:xfrm>
          <a:prstGeom prst="wedgeRoundRectCallout">
            <a:avLst>
              <a:gd name="adj1" fmla="val -64656"/>
              <a:gd name="adj2" fmla="val -5977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HTTP</a:t>
            </a:r>
            <a:r>
              <a:rPr lang="en-US" sz="2800" noProof="1">
                <a:solidFill>
                  <a:srgbClr val="F7FFE7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request line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xmlns="" id="{FDC97E71-5942-44BC-B89D-C8AB0F5A5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1993" y="2019455"/>
            <a:ext cx="2507386" cy="647986"/>
          </a:xfrm>
          <a:prstGeom prst="wedgeRoundRectCallout">
            <a:avLst>
              <a:gd name="adj1" fmla="val -66406"/>
              <a:gd name="adj2" fmla="val 4876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HTTP</a:t>
            </a:r>
            <a:r>
              <a:rPr lang="en-US" sz="2800" noProof="1">
                <a:solidFill>
                  <a:srgbClr val="F7FFE7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headers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xmlns="" id="{907F6D48-782E-4C3F-9759-F9E545477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5384" y="4115241"/>
            <a:ext cx="3914625" cy="994713"/>
          </a:xfrm>
          <a:prstGeom prst="wedgeRoundRectCallout">
            <a:avLst>
              <a:gd name="adj1" fmla="val -66833"/>
              <a:gd name="adj2" fmla="val 4416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The</a:t>
            </a:r>
            <a:r>
              <a:rPr lang="en-US" sz="2800" noProof="1">
                <a:solidFill>
                  <a:srgbClr val="F7FFE7"/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request</a:t>
            </a:r>
            <a:r>
              <a:rPr lang="en-US" sz="2800" noProof="1">
                <a:solidFill>
                  <a:srgbClr val="F7FFE7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body</a:t>
            </a:r>
            <a:r>
              <a:rPr lang="en-US" sz="2800" noProof="1">
                <a:solidFill>
                  <a:srgbClr val="F7FFE7"/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holds  the submitted data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28CB70F6-B672-42F1-974D-E4586C805415}"/>
              </a:ext>
            </a:extLst>
          </p:cNvPr>
          <p:cNvCxnSpPr/>
          <p:nvPr/>
        </p:nvCxnSpPr>
        <p:spPr>
          <a:xfrm>
            <a:off x="753604" y="1757680"/>
            <a:ext cx="10674808" cy="0"/>
          </a:xfrm>
          <a:prstGeom prst="line">
            <a:avLst/>
          </a:prstGeom>
          <a:ln w="19050">
            <a:solidFill>
              <a:srgbClr val="F0A22E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79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C5CB56E-4F3D-427B-BA6E-F70B1BC0EE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Response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0D02803D-7EF4-4F82-9F96-4CEA4547E2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a HTTP Response?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9A8A2CA-1321-4441-8BD9-C9242A44AE5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2" descr="&amp;Rcy;&amp;iecy;&amp;zcy;&amp;ucy;&amp;lcy;&amp;tcy;&amp;acy;&amp;tcy; &amp;scy; &amp;icy;&amp;zcy;&amp;ocy;&amp;bcy;&amp;rcy;&amp;acy;&amp;zhcy;&amp;iecy;&amp;ncy;&amp;icy;&amp;iecy; &amp;zcy;&amp;acy; response png">
            <a:extLst>
              <a:ext uri="{FF2B5EF4-FFF2-40B4-BE49-F238E27FC236}">
                <a16:creationId xmlns:a16="http://schemas.microsoft.com/office/drawing/2014/main" xmlns="" id="{5A274C1B-9644-4B85-91BE-0F7F95E3A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484" y="1504648"/>
            <a:ext cx="2483032" cy="248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14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3F990B4A-636B-468F-A923-9DDABE52F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–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87AD0C6-68B1-4DCB-AABF-7F0B8AFA59C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7F014DC9-85E4-46F5-9B52-E6AA72A69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148" y="1295400"/>
            <a:ext cx="10253664" cy="51398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HTTP/1.1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OK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Date: Fri, 1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Nov 2016 16:09:18 GMT+2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Accept-Ranges: bytes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Content-Length: 84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&lt;head&gt;&lt;title&gt;Test&lt;/title&gt;&lt;/head&gt;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&lt;body&gt;Test HTML page.&lt;/body&gt;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xmlns="" id="{9CFD0532-9ABF-4CCD-AF4C-68B7C1CF7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7613" y="1163821"/>
            <a:ext cx="4228119" cy="634078"/>
          </a:xfrm>
          <a:prstGeom prst="wedgeRoundRectCallout">
            <a:avLst>
              <a:gd name="adj1" fmla="val -66440"/>
              <a:gd name="adj2" fmla="val 321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status line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xmlns="" id="{E5B4A84B-D644-4B55-8692-BE9FA0BBF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226" y="3072744"/>
            <a:ext cx="2647646" cy="1040915"/>
          </a:xfrm>
          <a:prstGeom prst="wedgeRoundRectCallout">
            <a:avLst>
              <a:gd name="adj1" fmla="val -70858"/>
              <a:gd name="adj2" fmla="val -3256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headers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xmlns="" id="{2BE6F9B1-3062-42FB-B44F-21D53CC3D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5612" y="4963508"/>
            <a:ext cx="2667000" cy="1036836"/>
          </a:xfrm>
          <a:prstGeom prst="wedgeRoundRectCallout">
            <a:avLst>
              <a:gd name="adj1" fmla="val -69913"/>
              <a:gd name="adj2" fmla="val 285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body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76792382-EE06-42F4-BC6D-4AFB4136EC64}"/>
              </a:ext>
            </a:extLst>
          </p:cNvPr>
          <p:cNvCxnSpPr/>
          <p:nvPr/>
        </p:nvCxnSpPr>
        <p:spPr>
          <a:xfrm>
            <a:off x="1114441" y="4572000"/>
            <a:ext cx="9932971" cy="0"/>
          </a:xfrm>
          <a:prstGeom prst="line">
            <a:avLst/>
          </a:prstGeom>
          <a:ln w="19050">
            <a:solidFill>
              <a:srgbClr val="F0A22E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F482B85A-B4F1-41EB-B1F5-C3CF434FBE96}"/>
              </a:ext>
            </a:extLst>
          </p:cNvPr>
          <p:cNvCxnSpPr/>
          <p:nvPr/>
        </p:nvCxnSpPr>
        <p:spPr>
          <a:xfrm>
            <a:off x="1114441" y="1857984"/>
            <a:ext cx="9932971" cy="0"/>
          </a:xfrm>
          <a:prstGeom prst="line">
            <a:avLst/>
          </a:prstGeom>
          <a:ln w="19050">
            <a:solidFill>
              <a:srgbClr val="F0A22E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08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80F43D30-5D68-4ED2-BE81-864F2D454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Status Codes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7ADFC1A-73DC-47EF-BB13-26904BAE35F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Group 134">
            <a:extLst>
              <a:ext uri="{FF2B5EF4-FFF2-40B4-BE49-F238E27FC236}">
                <a16:creationId xmlns:a16="http://schemas.microsoft.com/office/drawing/2014/main" xmlns="" id="{4B6BE77F-D263-452C-86B9-F9A9D9630B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9195733"/>
              </p:ext>
            </p:extLst>
          </p:nvPr>
        </p:nvGraphicFramePr>
        <p:xfrm>
          <a:off x="658523" y="1339538"/>
          <a:ext cx="10740997" cy="5212080"/>
        </p:xfrm>
        <a:graphic>
          <a:graphicData uri="http://schemas.openxmlformats.org/drawingml/2006/table">
            <a:tbl>
              <a:tblPr/>
              <a:tblGrid>
                <a:gridCol w="20263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477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466840">
                  <a:extLst>
                    <a:ext uri="{9D8B030D-6E8A-4147-A177-3AD203B41FA5}">
                      <a16:colId xmlns:a16="http://schemas.microsoft.com/office/drawing/2014/main" xmlns="" val="3077706015"/>
                    </a:ext>
                  </a:extLst>
                </a:gridCol>
              </a:tblGrid>
              <a:tr h="456227">
                <a:tc>
                  <a:txBody>
                    <a:bodyPr/>
                    <a:lstStyle/>
                    <a:p>
                      <a:r>
                        <a:rPr lang="en-GB" sz="3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Status Code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Action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Description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b="1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OK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Successfully</a:t>
                      </a:r>
                      <a:r>
                        <a:rPr lang="en-GB" sz="2800" baseline="0" dirty="0"/>
                        <a:t> retrieved resource</a:t>
                      </a:r>
                      <a:endParaRPr lang="en-GB" sz="2800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b="1" dirty="0"/>
                        <a:t>201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Created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A new resource was created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b="1" dirty="0"/>
                        <a:t>204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 Content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Request</a:t>
                      </a:r>
                      <a:r>
                        <a:rPr lang="en-GB" sz="2800" baseline="0" dirty="0"/>
                        <a:t> has nothing to return</a:t>
                      </a:r>
                      <a:endParaRPr lang="en-GB" sz="2800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44678590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b="1" dirty="0"/>
                        <a:t>301 </a:t>
                      </a:r>
                      <a:r>
                        <a:rPr lang="en-GB" sz="2800" b="0" dirty="0"/>
                        <a:t>/</a:t>
                      </a:r>
                      <a:r>
                        <a:rPr lang="en-GB" sz="2800" b="1" dirty="0"/>
                        <a:t> 302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Moved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Moved to another location (redirect)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24486445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b="1" dirty="0"/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Bad Request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Invalid request / syntax error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38563072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b="1" dirty="0"/>
                        <a:t>401 </a:t>
                      </a:r>
                      <a:r>
                        <a:rPr lang="en-GB" sz="2800" b="0" dirty="0"/>
                        <a:t>/</a:t>
                      </a:r>
                      <a:r>
                        <a:rPr lang="en-GB" sz="2800" b="1" dirty="0"/>
                        <a:t> 403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Unauthorized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A</a:t>
                      </a:r>
                      <a:r>
                        <a:rPr lang="en-GB" sz="2800" baseline="0" dirty="0"/>
                        <a:t>uthentication failed / Access denied</a:t>
                      </a:r>
                      <a:endParaRPr lang="en-GB" sz="2800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24284960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b="1" dirty="0"/>
                        <a:t>404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Not Found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Invalid resource 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59904641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b="1" dirty="0"/>
                        <a:t>409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Conflict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Conflict was detected, e.g. duplicated email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67938302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b="1" dirty="0"/>
                        <a:t>500 </a:t>
                      </a:r>
                      <a:r>
                        <a:rPr lang="en-GB" sz="2800" b="0" dirty="0"/>
                        <a:t>/</a:t>
                      </a:r>
                      <a:r>
                        <a:rPr lang="en-GB" sz="2800" b="1" dirty="0"/>
                        <a:t> 503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Server Error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Internal server</a:t>
                      </a:r>
                      <a:r>
                        <a:rPr lang="en-GB" sz="2800" baseline="0" dirty="0"/>
                        <a:t> error / Service unavailable</a:t>
                      </a:r>
                      <a:endParaRPr lang="en-GB" sz="2800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98477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96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151C3E26-DF55-4AC7-8A25-7DDEBAF88A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</a:t>
            </a:r>
            <a:r>
              <a:rPr lang="en-US" sz="3600" dirty="0">
                <a:solidFill>
                  <a:schemeClr val="bg1"/>
                </a:solidFill>
              </a:rPr>
              <a:t> /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Content-Disposition</a:t>
            </a:r>
            <a:r>
              <a:rPr lang="en-US" sz="3600" dirty="0"/>
              <a:t> headers </a:t>
            </a:r>
            <a:br>
              <a:rPr lang="en-US" sz="3600" dirty="0"/>
            </a:br>
            <a:r>
              <a:rPr lang="en-US" sz="3600" dirty="0"/>
              <a:t>specify how the HTTP request / response body should be </a:t>
            </a:r>
            <a:br>
              <a:rPr lang="en-US" sz="3600" dirty="0"/>
            </a:br>
            <a:r>
              <a:rPr lang="en-US" sz="3600" dirty="0"/>
              <a:t>processed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6A64FE94-9BD7-40A4-8118-5B95FBEC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Content-Type and Disposition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FDF03B9-5678-43B4-93AD-91B3BA9A79C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E2FC9D22-D041-43E4-86A5-21BAD742C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317" y="3556000"/>
            <a:ext cx="6074889" cy="5016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Content-Type: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application/json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C21E44B8-4064-4C95-BA46-149AF07E2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317" y="4970445"/>
            <a:ext cx="10773992" cy="13203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Content-Type: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application/pdf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Content-Disposition: attachment; filename="Financial-Report-April-2016.pdf"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xmlns="" id="{6EA6F4B0-C51A-41D9-98DE-3FE2EB0EA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0252" y="3103070"/>
            <a:ext cx="4648200" cy="1029473"/>
          </a:xfrm>
          <a:prstGeom prst="wedgeRoundRectCallout">
            <a:avLst>
              <a:gd name="adj1" fmla="val -59824"/>
              <a:gd name="adj2" fmla="val 5802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UTF-8 encoded HTML page. Will be shown in the browser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xmlns="" id="{16CEEB55-7D10-4A8C-9FD5-7203AC247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8652" y="5816192"/>
            <a:ext cx="6008140" cy="1032512"/>
          </a:xfrm>
          <a:prstGeom prst="wedgeRoundRectCallout">
            <a:avLst>
              <a:gd name="adj1" fmla="val -57262"/>
              <a:gd name="adj2" fmla="val -3842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This will download a PDF file named</a:t>
            </a:r>
            <a:r>
              <a:rPr lang="en-US" sz="2800" noProof="1">
                <a:solidFill>
                  <a:srgbClr val="F7FFE7"/>
                </a:solidFill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Financial-Report-April-2016.pdf</a:t>
            </a:r>
            <a:endParaRPr lang="en-US" sz="2600" b="1" noProof="1">
              <a:solidFill>
                <a:schemeClr val="bg1"/>
              </a:solidFill>
              <a:cs typeface="Consolas" pitchFamily="49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xmlns="" id="{8B219F14-A830-48E3-BD85-DD9FE922A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317" y="4251195"/>
            <a:ext cx="7733523" cy="5016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Content-Type: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text/html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 charset=utf-8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xmlns="" id="{6EC36D60-C839-4BE5-B006-77910C31A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753" y="2799755"/>
            <a:ext cx="3276600" cy="570044"/>
          </a:xfrm>
          <a:prstGeom prst="wedgeRoundRectCallout">
            <a:avLst>
              <a:gd name="adj1" fmla="val -61902"/>
              <a:gd name="adj2" fmla="val 614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JSON-encoded data</a:t>
            </a: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xmlns="" id="{72383B8E-A00D-46AE-B092-AE3BCFC5BF07}"/>
              </a:ext>
            </a:extLst>
          </p:cNvPr>
          <p:cNvSpPr txBox="1">
            <a:spLocks/>
          </p:cNvSpPr>
          <p:nvPr/>
        </p:nvSpPr>
        <p:spPr>
          <a:xfrm>
            <a:off x="183502" y="2876443"/>
            <a:ext cx="2646058" cy="67955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/>
              <a:t>Examples:</a:t>
            </a:r>
          </a:p>
        </p:txBody>
      </p:sp>
    </p:spTree>
    <p:extLst>
      <p:ext uri="{BB962C8B-B14F-4D97-AF65-F5344CB8AC3E}">
        <p14:creationId xmlns:p14="http://schemas.microsoft.com/office/powerpoint/2010/main" val="345863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F774F114-DB66-48EA-B89F-8BE3304CE1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HTTP request: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HTTP response: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5CC6FB64-89F3-4DB8-AD00-794C99619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Conversation: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3D1C9B4-C827-418C-8FD6-6F8C61CCB82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xmlns="" id="{BC11804B-AF4B-4B28-8B47-73C321161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492" y="3515256"/>
            <a:ext cx="769620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HTTP/1.1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Date: Tue, 16 Jan 2018 15:13:41 GMT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Server: Microsoft-HTTPAPI/2.0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Last-Modified: </a:t>
            </a:r>
            <a:r>
              <a:rPr lang="sv-SE" sz="2200" b="1" noProof="1">
                <a:latin typeface="Consolas" pitchFamily="49" charset="0"/>
                <a:cs typeface="Consolas" pitchFamily="49" charset="0"/>
              </a:rPr>
              <a:t>Tue, 16 Jan 2018 15:13:42 GMT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Content-Length: 18586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&lt;html&gt;&lt;title&gt;</a:t>
            </a:r>
            <a:r>
              <a:rPr lang="bg-BG" sz="2200" b="1" noProof="1">
                <a:latin typeface="Consolas" pitchFamily="49" charset="0"/>
                <a:cs typeface="Consolas" pitchFamily="49" charset="0"/>
              </a:rPr>
              <a:t>Курсовете от</a:t>
            </a:r>
            <a:r>
              <a:rPr lang="en-GB" sz="2200" b="1" noProof="1">
                <a:latin typeface="Consolas" pitchFamily="49" charset="0"/>
                <a:cs typeface="Consolas" pitchFamily="49" charset="0"/>
              </a:rPr>
              <a:t>…</a:t>
            </a:r>
            <a:endParaRPr lang="bg-BG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&lt;/title&gt;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xmlns="" id="{8DD7A788-19FB-4993-BC3B-58260ABD6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4584" y="5068445"/>
            <a:ext cx="3880531" cy="998230"/>
          </a:xfrm>
          <a:prstGeom prst="wedgeRoundRectCallout">
            <a:avLst>
              <a:gd name="adj1" fmla="val -95835"/>
              <a:gd name="adj2" fmla="val -1661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The empty line denotes the end of the response header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1A9663B6-2406-4563-8096-6589C070E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9492" y="1493640"/>
            <a:ext cx="70866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/</a:t>
            </a:r>
            <a:r>
              <a:rPr lang="en-GB" sz="2200" b="1" noProof="1">
                <a:latin typeface="Consolas" pitchFamily="49" charset="0"/>
                <a:cs typeface="Consolas" pitchFamily="49" charset="0"/>
              </a:rPr>
              <a:t>trainings/courses</a:t>
            </a:r>
            <a:r>
              <a:rPr lang="bg-BG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Host: www.softuni.bg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User-Agent: Mozilla/5.0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xmlns="" id="{0923B940-2A7D-4D14-9D24-9C8B6EEAB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5216" y="2685685"/>
            <a:ext cx="3901736" cy="990847"/>
          </a:xfrm>
          <a:prstGeom prst="wedgeRoundRectCallout">
            <a:avLst>
              <a:gd name="adj1" fmla="val -81078"/>
              <a:gd name="adj2" fmla="val -4178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The empty line denotes the end of the request header</a:t>
            </a:r>
          </a:p>
        </p:txBody>
      </p:sp>
    </p:spTree>
    <p:extLst>
      <p:ext uri="{BB962C8B-B14F-4D97-AF65-F5344CB8AC3E}">
        <p14:creationId xmlns:p14="http://schemas.microsoft.com/office/powerpoint/2010/main" val="88917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70FE02C-7145-48E3-82CD-3E451F44C6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495E255C-5EFA-4BED-A86F-B418521755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Uniform Resource Locator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B632E32-866A-4426-B40E-72AFD684B65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2438972-9155-4002-9AA5-17A114BAA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603" y="1193800"/>
            <a:ext cx="3250793" cy="325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20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77B5C1B1-5456-49F4-985F-E41ED8FFD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Uniform Resource Locator (URL)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09766CD-9ADE-44C5-848F-6B8114F8647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2C87558E-D12C-4A6B-B2AF-4D0AF649BDD3}"/>
              </a:ext>
            </a:extLst>
          </p:cNvPr>
          <p:cNvSpPr/>
          <p:nvPr/>
        </p:nvSpPr>
        <p:spPr>
          <a:xfrm>
            <a:off x="976309" y="1205161"/>
            <a:ext cx="799896" cy="468382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F587C57C-4BBC-40C2-8F38-463CB00C7663}"/>
              </a:ext>
            </a:extLst>
          </p:cNvPr>
          <p:cNvSpPr/>
          <p:nvPr/>
        </p:nvSpPr>
        <p:spPr>
          <a:xfrm>
            <a:off x="2231747" y="1213444"/>
            <a:ext cx="1719537" cy="468382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18E4BC22-AD8C-4F96-8710-BBCC7C4112D0}"/>
              </a:ext>
            </a:extLst>
          </p:cNvPr>
          <p:cNvSpPr/>
          <p:nvPr/>
        </p:nvSpPr>
        <p:spPr>
          <a:xfrm>
            <a:off x="4101582" y="1213444"/>
            <a:ext cx="667008" cy="468382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7ADEE924-0413-4562-B875-1B319B1390F0}"/>
              </a:ext>
            </a:extLst>
          </p:cNvPr>
          <p:cNvSpPr/>
          <p:nvPr/>
        </p:nvSpPr>
        <p:spPr>
          <a:xfrm>
            <a:off x="4920990" y="1213444"/>
            <a:ext cx="2368805" cy="468382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0497F44A-1DA5-4FD2-98A0-4CD0195DCAFC}"/>
              </a:ext>
            </a:extLst>
          </p:cNvPr>
          <p:cNvSpPr/>
          <p:nvPr/>
        </p:nvSpPr>
        <p:spPr>
          <a:xfrm>
            <a:off x="7456483" y="1213444"/>
            <a:ext cx="2160791" cy="468382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E5F9C384-A9ED-4429-A027-A147E47AA1C1}"/>
              </a:ext>
            </a:extLst>
          </p:cNvPr>
          <p:cNvSpPr/>
          <p:nvPr/>
        </p:nvSpPr>
        <p:spPr>
          <a:xfrm>
            <a:off x="9818683" y="1213444"/>
            <a:ext cx="1430082" cy="468382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xmlns="" id="{D62E7E6C-C966-4BAD-B43F-E0A60076BA8A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xmlns="" id="{B2F090A0-720E-4A9D-9CCE-82718E4BDE4B}"/>
              </a:ext>
            </a:extLst>
          </p:cNvPr>
          <p:cNvSpPr txBox="1">
            <a:spLocks noChangeArrowheads="1"/>
          </p:cNvSpPr>
          <p:nvPr/>
        </p:nvSpPr>
        <p:spPr>
          <a:xfrm>
            <a:off x="-135298" y="2999509"/>
            <a:ext cx="12017418" cy="353565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Protocol</a:t>
            </a:r>
            <a:r>
              <a:rPr lang="en-US" sz="2800" dirty="0"/>
              <a:t> for communicating 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ftp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</a:t>
            </a:r>
            <a:r>
              <a:rPr lang="en-US" sz="2800" dirty="0"/>
              <a:t>...) – HTTP in most cases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Host</a:t>
            </a:r>
            <a:r>
              <a:rPr lang="en-US" sz="2800" dirty="0"/>
              <a:t> or IP address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www.softuni.bg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gmail.com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127.0.0.1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web</a:t>
            </a:r>
            <a:r>
              <a:rPr lang="en-US" sz="2800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Port</a:t>
            </a:r>
            <a:r>
              <a:rPr lang="en-US" sz="2800" dirty="0"/>
              <a:t> (the default port is </a:t>
            </a:r>
            <a:r>
              <a:rPr lang="en-US" sz="2800" b="1" dirty="0">
                <a:solidFill>
                  <a:schemeClr val="bg1"/>
                </a:solidFill>
              </a:rPr>
              <a:t>80</a:t>
            </a:r>
            <a:r>
              <a:rPr lang="en-US" sz="2800" dirty="0"/>
              <a:t>) – a number in range [0…65535]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Path</a:t>
            </a:r>
            <a:r>
              <a:rPr lang="en-US" sz="2800" dirty="0"/>
              <a:t> 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/forum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/path/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index.php</a:t>
            </a:r>
            <a:r>
              <a:rPr lang="en-US" sz="2800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 string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/>
              <a:t>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?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id=27&amp;lang=en</a:t>
            </a:r>
            <a:r>
              <a:rPr lang="en-US" sz="2800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Fragment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#lectures</a:t>
            </a:r>
            <a:r>
              <a:rPr lang="en-US" sz="2800" dirty="0"/>
              <a:t>) – used on the client to navigate to some section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xmlns="" id="{D1C129FA-8E37-4512-9F20-9169D3412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309" y="1241948"/>
            <a:ext cx="1028864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http://mysite.com:8080/demo/index.php?id=27&amp;lang=en#lectures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xmlns="" id="{AFB3399E-961F-4FBC-91A9-9A32EF640870}"/>
              </a:ext>
            </a:extLst>
          </p:cNvPr>
          <p:cNvSpPr/>
          <p:nvPr/>
        </p:nvSpPr>
        <p:spPr>
          <a:xfrm rot="5400000">
            <a:off x="1295456" y="1400557"/>
            <a:ext cx="212402" cy="720519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46C4E09-7363-481F-8198-E0CD8AEA1175}"/>
              </a:ext>
            </a:extLst>
          </p:cNvPr>
          <p:cNvSpPr txBox="1"/>
          <p:nvPr/>
        </p:nvSpPr>
        <p:spPr>
          <a:xfrm>
            <a:off x="780125" y="1935320"/>
            <a:ext cx="1480472" cy="523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Protocol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xmlns="" id="{A72E3AED-5E34-42B9-A4D1-0F6CD198C4CD}"/>
              </a:ext>
            </a:extLst>
          </p:cNvPr>
          <p:cNvSpPr/>
          <p:nvPr/>
        </p:nvSpPr>
        <p:spPr>
          <a:xfrm rot="5400000">
            <a:off x="2992596" y="922617"/>
            <a:ext cx="212402" cy="167640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5391204-E928-403A-B4D6-7088EF8AE596}"/>
              </a:ext>
            </a:extLst>
          </p:cNvPr>
          <p:cNvSpPr txBox="1"/>
          <p:nvPr/>
        </p:nvSpPr>
        <p:spPr>
          <a:xfrm>
            <a:off x="2664295" y="1930514"/>
            <a:ext cx="1057630" cy="523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Host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xmlns="" id="{38EA6187-B7A6-492F-AC9E-B8DD9B909173}"/>
              </a:ext>
            </a:extLst>
          </p:cNvPr>
          <p:cNvSpPr/>
          <p:nvPr/>
        </p:nvSpPr>
        <p:spPr>
          <a:xfrm rot="5400000">
            <a:off x="4322793" y="1435509"/>
            <a:ext cx="212402" cy="65061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93A0C11-FA16-4F4E-A8D8-8AC803CFEA67}"/>
              </a:ext>
            </a:extLst>
          </p:cNvPr>
          <p:cNvSpPr txBox="1"/>
          <p:nvPr/>
        </p:nvSpPr>
        <p:spPr>
          <a:xfrm>
            <a:off x="4065573" y="1930513"/>
            <a:ext cx="874074" cy="523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Port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xmlns="" id="{0A72A8BD-9439-4B8F-97E5-8E1C82C9C6D9}"/>
              </a:ext>
            </a:extLst>
          </p:cNvPr>
          <p:cNvSpPr/>
          <p:nvPr/>
        </p:nvSpPr>
        <p:spPr>
          <a:xfrm rot="5400000">
            <a:off x="5995350" y="572574"/>
            <a:ext cx="212403" cy="2376489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AB27D19-0F09-4549-B9D3-3B5A13031175}"/>
              </a:ext>
            </a:extLst>
          </p:cNvPr>
          <p:cNvSpPr txBox="1"/>
          <p:nvPr/>
        </p:nvSpPr>
        <p:spPr>
          <a:xfrm>
            <a:off x="5741713" y="1930512"/>
            <a:ext cx="874074" cy="523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Path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xmlns="" id="{57FF2039-B80F-4351-9615-318A74A16943}"/>
              </a:ext>
            </a:extLst>
          </p:cNvPr>
          <p:cNvSpPr/>
          <p:nvPr/>
        </p:nvSpPr>
        <p:spPr>
          <a:xfrm rot="5400000">
            <a:off x="8440893" y="655919"/>
            <a:ext cx="212405" cy="2209801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5D1D0A8-33BA-42B1-9732-AB5323B4CC13}"/>
              </a:ext>
            </a:extLst>
          </p:cNvPr>
          <p:cNvSpPr txBox="1"/>
          <p:nvPr/>
        </p:nvSpPr>
        <p:spPr>
          <a:xfrm>
            <a:off x="7751265" y="1943512"/>
            <a:ext cx="1885262" cy="954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Query String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xmlns="" id="{DCF6FDC9-3302-45D5-A39A-942370B7AFBD}"/>
              </a:ext>
            </a:extLst>
          </p:cNvPr>
          <p:cNvSpPr/>
          <p:nvPr/>
        </p:nvSpPr>
        <p:spPr>
          <a:xfrm rot="5400000">
            <a:off x="10383994" y="1075016"/>
            <a:ext cx="212403" cy="1371601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DEE8807-A1DD-4598-A332-8A0261D56E4D}"/>
              </a:ext>
            </a:extLst>
          </p:cNvPr>
          <p:cNvSpPr txBox="1"/>
          <p:nvPr/>
        </p:nvSpPr>
        <p:spPr>
          <a:xfrm>
            <a:off x="9643185" y="1924959"/>
            <a:ext cx="2003825" cy="523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Fragment</a:t>
            </a:r>
          </a:p>
        </p:txBody>
      </p:sp>
    </p:spTree>
    <p:extLst>
      <p:ext uri="{BB962C8B-B14F-4D97-AF65-F5344CB8AC3E}">
        <p14:creationId xmlns:p14="http://schemas.microsoft.com/office/powerpoint/2010/main" val="197361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Basics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Request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Response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URL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2" descr="http://www.graphicsfuel.com/wp-content/uploads/2012/07/books-icon-512.png">
            <a:extLst>
              <a:ext uri="{FF2B5EF4-FFF2-40B4-BE49-F238E27FC236}">
                <a16:creationId xmlns:a16="http://schemas.microsoft.com/office/drawing/2014/main" xmlns="" id="{16D37F98-082A-46C2-BB9C-84A62A1EC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50618" y="1518048"/>
            <a:ext cx="2480354" cy="248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850CCFC-212C-482C-952A-A4D0BE2C79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119" y="3146425"/>
            <a:ext cx="36195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B910FB6-8672-47E0-9139-E44BE9A48E1B}"/>
              </a:ext>
            </a:extLst>
          </p:cNvPr>
          <p:cNvSpPr/>
          <p:nvPr/>
        </p:nvSpPr>
        <p:spPr>
          <a:xfrm>
            <a:off x="813186" y="1541713"/>
            <a:ext cx="788726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HTTP works with message pairs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 smtClean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HTTP request </a:t>
            </a:r>
            <a:r>
              <a:rPr lang="en-US" sz="3200" dirty="0">
                <a:solidFill>
                  <a:schemeClr val="bg2"/>
                </a:solidFill>
              </a:rPr>
              <a:t>and </a:t>
            </a:r>
            <a:r>
              <a:rPr lang="en-US" sz="3200" b="1" dirty="0">
                <a:solidFill>
                  <a:schemeClr val="bg1"/>
                </a:solidFill>
              </a:rPr>
              <a:t>HTTP response</a:t>
            </a:r>
          </a:p>
          <a:p>
            <a:endParaRPr lang="en-GB" sz="3200" b="1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GB" sz="3200" b="1" dirty="0">
              <a:solidFill>
                <a:schemeClr val="bg2"/>
              </a:solidFill>
            </a:endParaRPr>
          </a:p>
          <a:p>
            <a:endParaRPr lang="en-US" sz="3200" b="1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The </a:t>
            </a:r>
            <a:r>
              <a:rPr lang="en-US" sz="3200" b="1" dirty="0">
                <a:solidFill>
                  <a:schemeClr val="bg1"/>
                </a:solidFill>
              </a:rPr>
              <a:t>URL</a:t>
            </a:r>
            <a:r>
              <a:rPr lang="en-US" sz="3200" dirty="0">
                <a:solidFill>
                  <a:schemeClr val="bg2"/>
                </a:solidFill>
              </a:rPr>
              <a:t> parts define: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bg1"/>
                </a:solidFill>
              </a:rPr>
              <a:t>protocol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host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port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path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query string</a:t>
            </a:r>
            <a:r>
              <a:rPr lang="en-US" sz="3000" dirty="0">
                <a:solidFill>
                  <a:schemeClr val="bg2"/>
                </a:solidFill>
              </a:rPr>
              <a:t>, and </a:t>
            </a:r>
            <a:r>
              <a:rPr lang="en-US" sz="3000" b="1" dirty="0">
                <a:solidFill>
                  <a:schemeClr val="bg1"/>
                </a:solidFill>
              </a:rPr>
              <a:t>fragment</a:t>
            </a:r>
            <a:endParaRPr lang="bg-BG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xmlns="" id="{665D37E1-0E6E-40CA-95AE-D5E91A5DD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879" y="2754904"/>
            <a:ext cx="5030786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2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/</a:t>
            </a:r>
            <a:r>
              <a:rPr lang="en-GB" sz="22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trainings/courses</a:t>
            </a:r>
            <a:r>
              <a:rPr lang="bg-BG" sz="22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Host: www.softuni.bg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User-Agent: Mozilla/5.0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xmlns="" id="{A94DEE2F-8C47-44EE-AF2C-6DB28C8DF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3802" y="2754904"/>
            <a:ext cx="2556927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HTTP/1.1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&lt;html&gt;&lt;title&gt;</a:t>
            </a:r>
            <a:r>
              <a:rPr lang="en-GB" sz="22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bg-BG" sz="2200" b="1" noProof="1">
              <a:solidFill>
                <a:schemeClr val="bg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Arrow: Curved Up 2">
            <a:extLst>
              <a:ext uri="{FF2B5EF4-FFF2-40B4-BE49-F238E27FC236}">
                <a16:creationId xmlns:a16="http://schemas.microsoft.com/office/drawing/2014/main" xmlns="" id="{5B792B2E-75A6-41F5-A885-CBF57CE013E8}"/>
              </a:ext>
            </a:extLst>
          </p:cNvPr>
          <p:cNvSpPr/>
          <p:nvPr/>
        </p:nvSpPr>
        <p:spPr bwMode="auto">
          <a:xfrm>
            <a:off x="5337609" y="4252726"/>
            <a:ext cx="1359469" cy="731226"/>
          </a:xfrm>
          <a:prstGeom prst="curvedUpArrow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51346" y="3244334"/>
            <a:ext cx="3089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programming, html, </a:t>
            </a:r>
            <a:r>
              <a:rPr lang="en-GB" dirty="0" err="1"/>
              <a:t>css</a:t>
            </a:r>
            <a:r>
              <a:rPr lang="en-GB" dirty="0"/>
              <a:t>, lesson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45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4387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3155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66458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1008" y="2067925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397" y="4064377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115" y="2067925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782" y="2067925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1009" y="4064377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79578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8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06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#tech-fund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Basics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F7F9A18-AC2C-40E1-85AD-CAA51F6DFE10}"/>
              </a:ext>
            </a:extLst>
          </p:cNvPr>
          <p:cNvSpPr txBox="1"/>
          <p:nvPr/>
        </p:nvSpPr>
        <p:spPr>
          <a:xfrm>
            <a:off x="4434840" y="1795695"/>
            <a:ext cx="3703320" cy="16333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8800" dirty="0">
                <a:solidFill>
                  <a:schemeClr val="bg2"/>
                </a:solidFill>
              </a:rPr>
              <a:t>http://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23C31D9-F3FB-4D99-A60B-3C59DDA29F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(</a:t>
            </a:r>
            <a:r>
              <a:rPr lang="en-US" b="1" dirty="0" err="1" smtClean="0">
                <a:solidFill>
                  <a:schemeClr val="bg1"/>
                </a:solidFill>
              </a:rPr>
              <a:t>H</a:t>
            </a:r>
            <a:r>
              <a:rPr lang="en-US" dirty="0" err="1" smtClean="0"/>
              <a:t>yperText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dirty="0"/>
              <a:t>ransfer </a:t>
            </a: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dirty="0"/>
              <a:t>rotocol) 	</a:t>
            </a:r>
          </a:p>
          <a:p>
            <a:pPr lvl="1"/>
            <a:r>
              <a:rPr lang="en-US" dirty="0"/>
              <a:t>Text-based client-server protocol for the Internet</a:t>
            </a:r>
          </a:p>
          <a:p>
            <a:pPr lvl="1"/>
            <a:r>
              <a:rPr lang="en-US" dirty="0"/>
              <a:t>For transferring Web resources (HTML files, images, styles, etc.)</a:t>
            </a:r>
          </a:p>
          <a:p>
            <a:pPr lvl="1"/>
            <a:r>
              <a:rPr lang="en-US" dirty="0"/>
              <a:t>Request-response based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ADAE456-1D8F-4FF1-A274-AF45ABB11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Basics</a:t>
            </a:r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xmlns="" id="{81E988A0-CA38-45DA-B5B7-1DFD6748EC9C}"/>
              </a:ext>
            </a:extLst>
          </p:cNvPr>
          <p:cNvSpPr>
            <a:spLocks/>
          </p:cNvSpPr>
          <p:nvPr/>
        </p:nvSpPr>
        <p:spPr bwMode="auto">
          <a:xfrm>
            <a:off x="3845828" y="3844808"/>
            <a:ext cx="415926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tx1">
                <a:alpha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Freeform 8">
            <a:extLst>
              <a:ext uri="{FF2B5EF4-FFF2-40B4-BE49-F238E27FC236}">
                <a16:creationId xmlns:a16="http://schemas.microsoft.com/office/drawing/2014/main" xmlns="" id="{001C14A4-2596-4B9D-BD61-5022F985459F}"/>
              </a:ext>
            </a:extLst>
          </p:cNvPr>
          <p:cNvSpPr>
            <a:spLocks/>
          </p:cNvSpPr>
          <p:nvPr/>
        </p:nvSpPr>
        <p:spPr bwMode="auto">
          <a:xfrm flipH="1" flipV="1">
            <a:off x="3845827" y="5626100"/>
            <a:ext cx="415926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tx1">
                <a:alpha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xmlns="" id="{46810B75-B123-4216-A9D4-75BB004B0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4281" y="4133404"/>
            <a:ext cx="217828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  <a:cs typeface="Consolas" panose="020B0609020204030204" pitchFamily="49" charset="0"/>
              </a:rPr>
              <a:t>HTTP request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xmlns="" id="{7614FEA3-E78E-42C4-AFBC-246695396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1367" y="5540720"/>
            <a:ext cx="239232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800" b="1" dirty="0">
                <a:solidFill>
                  <a:schemeClr val="bg1"/>
                </a:solidFill>
                <a:cs typeface="Consolas" pitchFamily="49" charset="0"/>
              </a:rPr>
              <a:t>HTTP response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3A90B933-535C-44BE-B9EA-953954370EA5}"/>
              </a:ext>
            </a:extLst>
          </p:cNvPr>
          <p:cNvGrpSpPr/>
          <p:nvPr/>
        </p:nvGrpSpPr>
        <p:grpSpPr>
          <a:xfrm>
            <a:off x="8157204" y="4051826"/>
            <a:ext cx="1907248" cy="2348974"/>
            <a:chOff x="8157204" y="3823226"/>
            <a:chExt cx="1907248" cy="234897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F0664819-8BC1-4B19-AFDA-3BDBE0121D55}"/>
                </a:ext>
              </a:extLst>
            </p:cNvPr>
            <p:cNvSpPr txBox="1"/>
            <p:nvPr/>
          </p:nvSpPr>
          <p:spPr>
            <a:xfrm>
              <a:off x="8219128" y="5710535"/>
              <a:ext cx="1657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Web Server</a:t>
              </a:r>
            </a:p>
          </p:txBody>
        </p:sp>
        <p:pic>
          <p:nvPicPr>
            <p:cNvPr id="12" name="Picture 2" descr="http://www.imid.adalet.gov.tr/baskanligimiz/subeler/subeler/kurum_arsivi.png">
              <a:extLst>
                <a:ext uri="{FF2B5EF4-FFF2-40B4-BE49-F238E27FC236}">
                  <a16:creationId xmlns:a16="http://schemas.microsoft.com/office/drawing/2014/main" xmlns="" id="{66E9C636-E57A-45E7-969A-B305845F18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45AA0598-5AC4-4C45-9A8F-DC9A48DF7703}"/>
              </a:ext>
            </a:extLst>
          </p:cNvPr>
          <p:cNvGrpSpPr/>
          <p:nvPr/>
        </p:nvGrpSpPr>
        <p:grpSpPr>
          <a:xfrm>
            <a:off x="1785220" y="4079722"/>
            <a:ext cx="2116982" cy="2397278"/>
            <a:chOff x="1785220" y="3851122"/>
            <a:chExt cx="2116982" cy="2397278"/>
          </a:xfrm>
        </p:grpSpPr>
        <p:pic>
          <p:nvPicPr>
            <p:cNvPr id="14" name="Picture 6" descr="http://www.freevectors.net/files/large/LaptopIcon.jpg">
              <a:extLst>
                <a:ext uri="{FF2B5EF4-FFF2-40B4-BE49-F238E27FC236}">
                  <a16:creationId xmlns:a16="http://schemas.microsoft.com/office/drawing/2014/main" xmlns="" id="{51AE0600-C3EA-49A8-8B9E-E53E85F530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AB508205-FE42-4897-B841-3D583EACFB04}"/>
                </a:ext>
              </a:extLst>
            </p:cNvPr>
            <p:cNvSpPr txBox="1"/>
            <p:nvPr/>
          </p:nvSpPr>
          <p:spPr>
            <a:xfrm>
              <a:off x="1940700" y="5786735"/>
              <a:ext cx="1657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Web Client</a:t>
              </a:r>
            </a:p>
          </p:txBody>
        </p:sp>
        <p:pic>
          <p:nvPicPr>
            <p:cNvPr id="16" name="Picture 2" descr="Резултат с изображение за browser icon">
              <a:extLst>
                <a:ext uri="{FF2B5EF4-FFF2-40B4-BE49-F238E27FC236}">
                  <a16:creationId xmlns:a16="http://schemas.microsoft.com/office/drawing/2014/main" xmlns="" id="{36ADD9A7-509E-42DC-BD07-CCD86E640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3356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D7A8660-AF90-4A66-A262-3B5C76C8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Work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65CFC50-931A-4285-A814-0F01EC25CD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1E7A71A5-2C09-4E96-8E2E-CDD8F512FF3F}"/>
              </a:ext>
            </a:extLst>
          </p:cNvPr>
          <p:cNvCxnSpPr>
            <a:cxnSpLocks/>
          </p:cNvCxnSpPr>
          <p:nvPr/>
        </p:nvCxnSpPr>
        <p:spPr>
          <a:xfrm flipH="1">
            <a:off x="3197079" y="2855737"/>
            <a:ext cx="16764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0156020-AE93-4E97-AFE7-B025154D8A90}"/>
              </a:ext>
            </a:extLst>
          </p:cNvPr>
          <p:cNvSpPr txBox="1"/>
          <p:nvPr/>
        </p:nvSpPr>
        <p:spPr>
          <a:xfrm>
            <a:off x="3389154" y="1916190"/>
            <a:ext cx="14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7261659-DBC4-4560-887C-2BEE748C5A60}"/>
              </a:ext>
            </a:extLst>
          </p:cNvPr>
          <p:cNvSpPr txBox="1"/>
          <p:nvPr/>
        </p:nvSpPr>
        <p:spPr>
          <a:xfrm>
            <a:off x="3313899" y="2942869"/>
            <a:ext cx="1637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Response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CAB58C66-9793-4B10-9E05-C9D1BE6FD257}"/>
              </a:ext>
            </a:extLst>
          </p:cNvPr>
          <p:cNvCxnSpPr>
            <a:cxnSpLocks/>
          </p:cNvCxnSpPr>
          <p:nvPr/>
        </p:nvCxnSpPr>
        <p:spPr>
          <a:xfrm>
            <a:off x="3197079" y="2516179"/>
            <a:ext cx="16764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7B52DD6-69D3-4B53-A4DF-56611C0914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350" y="1778189"/>
            <a:ext cx="1638463" cy="19632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724EFF5-67D4-4FD7-92DF-F9445445F2E3}"/>
              </a:ext>
            </a:extLst>
          </p:cNvPr>
          <p:cNvSpPr txBox="1"/>
          <p:nvPr/>
        </p:nvSpPr>
        <p:spPr>
          <a:xfrm>
            <a:off x="5103812" y="111685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Server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B8F50934-EBF1-4330-AFC1-A64C7E89B36C}"/>
              </a:ext>
            </a:extLst>
          </p:cNvPr>
          <p:cNvGrpSpPr/>
          <p:nvPr/>
        </p:nvGrpSpPr>
        <p:grpSpPr>
          <a:xfrm>
            <a:off x="5955087" y="4355956"/>
            <a:ext cx="2729038" cy="2168879"/>
            <a:chOff x="4451000" y="4330968"/>
            <a:chExt cx="2729038" cy="216887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FF871782-6504-4325-A45A-5D0D52D6B9F8}"/>
                </a:ext>
              </a:extLst>
            </p:cNvPr>
            <p:cNvSpPr txBox="1"/>
            <p:nvPr/>
          </p:nvSpPr>
          <p:spPr>
            <a:xfrm>
              <a:off x="4516679" y="4330968"/>
              <a:ext cx="2424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Resources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CD06D661-6515-449B-9C19-E8E5433A3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1845" y="4819918"/>
              <a:ext cx="1201332" cy="120133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A1AC8FEE-BA46-4A29-B526-C05AA7C477D0}"/>
                </a:ext>
              </a:extLst>
            </p:cNvPr>
            <p:cNvSpPr txBox="1"/>
            <p:nvPr/>
          </p:nvSpPr>
          <p:spPr>
            <a:xfrm>
              <a:off x="4451000" y="5976627"/>
              <a:ext cx="2729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HTML, PDF, JPG…</a:t>
              </a:r>
              <a:endParaRPr lang="en-US" sz="2800" dirty="0">
                <a:solidFill>
                  <a:srgbClr val="92D050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1AD1122-BB54-40B7-A534-BC24BA415955}"/>
              </a:ext>
            </a:extLst>
          </p:cNvPr>
          <p:cNvSpPr txBox="1"/>
          <p:nvPr/>
        </p:nvSpPr>
        <p:spPr>
          <a:xfrm>
            <a:off x="860264" y="111317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F7DFC965-F6AD-4AD4-99AC-3095499C11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89" y="1997870"/>
            <a:ext cx="2020543" cy="16600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FB57C30C-B089-43E5-B0B6-499769ED566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788" y="3739112"/>
            <a:ext cx="709891" cy="7098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2A192624-D244-4829-AC4E-2BEBE28F847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3739112"/>
            <a:ext cx="716501" cy="7165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8E14B7-18A2-4064-B01F-3F3E9627761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327" y="3697762"/>
            <a:ext cx="771119" cy="77111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ADD5E240-4720-4418-AE89-F5CE5C1260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49" y="2089735"/>
            <a:ext cx="1870776" cy="112084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6696292-7CA3-4E11-8DED-4EA83A1F1173}"/>
              </a:ext>
            </a:extLst>
          </p:cNvPr>
          <p:cNvSpPr txBox="1"/>
          <p:nvPr/>
        </p:nvSpPr>
        <p:spPr>
          <a:xfrm>
            <a:off x="8428199" y="1121373"/>
            <a:ext cx="190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Technology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4387D789-2F9C-42F6-939C-1828BEC729B4}"/>
              </a:ext>
            </a:extLst>
          </p:cNvPr>
          <p:cNvCxnSpPr/>
          <p:nvPr/>
        </p:nvCxnSpPr>
        <p:spPr>
          <a:xfrm>
            <a:off x="7257448" y="2514600"/>
            <a:ext cx="854053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BCB70390-8BA8-4B5B-B107-CAFB9487EC2E}"/>
              </a:ext>
            </a:extLst>
          </p:cNvPr>
          <p:cNvCxnSpPr>
            <a:cxnSpLocks/>
          </p:cNvCxnSpPr>
          <p:nvPr/>
        </p:nvCxnSpPr>
        <p:spPr>
          <a:xfrm flipH="1" flipV="1">
            <a:off x="9766412" y="3411337"/>
            <a:ext cx="531398" cy="1303238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EBDB6D0E-4318-484D-8F6F-EB4E1B2A83C4}"/>
              </a:ext>
            </a:extLst>
          </p:cNvPr>
          <p:cNvGrpSpPr/>
          <p:nvPr/>
        </p:nvGrpSpPr>
        <p:grpSpPr>
          <a:xfrm>
            <a:off x="10149572" y="4748845"/>
            <a:ext cx="1659840" cy="1821243"/>
            <a:chOff x="9997101" y="4430907"/>
            <a:chExt cx="1659840" cy="1821243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E42E49F7-0034-4786-AAC2-FE90BBEC2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0372" y="4978852"/>
              <a:ext cx="1273298" cy="1273298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EA498B68-1674-4DD1-8C5E-4496FE90C456}"/>
                </a:ext>
              </a:extLst>
            </p:cNvPr>
            <p:cNvSpPr txBox="1"/>
            <p:nvPr/>
          </p:nvSpPr>
          <p:spPr>
            <a:xfrm>
              <a:off x="9997101" y="4430907"/>
              <a:ext cx="1659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Database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E59EBC18-C235-4B36-BA29-44978AE405D8}"/>
              </a:ext>
            </a:extLst>
          </p:cNvPr>
          <p:cNvCxnSpPr>
            <a:cxnSpLocks/>
          </p:cNvCxnSpPr>
          <p:nvPr/>
        </p:nvCxnSpPr>
        <p:spPr>
          <a:xfrm flipV="1">
            <a:off x="7753669" y="3411337"/>
            <a:ext cx="626714" cy="904141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586D3066-3DD6-49C2-B76A-33AD5179508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668" y="1326516"/>
            <a:ext cx="2530291" cy="2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20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C981EA8-A121-4D9E-9E2C-CE837FCF9B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Dev Tools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E0B5A160-7C63-4C8A-85F5-7D7C9BE04C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Tools for Developers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01C648C-8EA5-45E9-96C1-1DE3692C9B9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2" descr="Tools PNG Image">
            <a:extLst>
              <a:ext uri="{FF2B5EF4-FFF2-40B4-BE49-F238E27FC236}">
                <a16:creationId xmlns:a16="http://schemas.microsoft.com/office/drawing/2014/main" xmlns="" id="{17F46D18-B39B-4A03-8856-8C1CDBFAC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893" y="1199187"/>
            <a:ext cx="2898213" cy="2898213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57085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C1F8D2D-0017-44F6-AA20-9A249B35B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2" y="77183"/>
            <a:ext cx="9506047" cy="882654"/>
          </a:xfrm>
        </p:spPr>
        <p:txBody>
          <a:bodyPr/>
          <a:lstStyle/>
          <a:p>
            <a:r>
              <a:rPr lang="en-US" dirty="0"/>
              <a:t>HTTP Developer Tools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D320B32-32CB-438D-9D71-73F03ABAB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360895"/>
            <a:ext cx="4800600" cy="41362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329FD69-B295-41F4-97CD-F576CFB3EF6C}"/>
              </a:ext>
            </a:extLst>
          </p:cNvPr>
          <p:cNvSpPr txBox="1"/>
          <p:nvPr/>
        </p:nvSpPr>
        <p:spPr>
          <a:xfrm>
            <a:off x="836612" y="573465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3"/>
              </a:rPr>
              <a:t>Developer Tools</a:t>
            </a:r>
            <a:endParaRPr lang="en-US" sz="3600" dirty="0"/>
          </a:p>
        </p:txBody>
      </p:sp>
      <p:pic>
        <p:nvPicPr>
          <p:cNvPr id="8" name="Picture 2" descr="&amp;Rcy;&amp;iecy;&amp;zcy;&amp;ucy;&amp;lcy;&amp;tcy;&amp;acy;&amp;tcy; &amp;scy; &amp;icy;&amp;zcy;&amp;ocy;&amp;bcy;&amp;rcy;&amp;acy;&amp;zhcy;&amp;iecy;&amp;ncy;&amp;icy;&amp;iecy; &amp;zcy;&amp;acy; postman chrome">
            <a:extLst>
              <a:ext uri="{FF2B5EF4-FFF2-40B4-BE49-F238E27FC236}">
                <a16:creationId xmlns:a16="http://schemas.microsoft.com/office/drawing/2014/main" xmlns="" id="{F4F2713B-77D2-489C-9A5C-ACD16E22C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2" y="1828799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C6E7064-93B0-4583-A59E-CAB8C3A5F49F}"/>
              </a:ext>
            </a:extLst>
          </p:cNvPr>
          <p:cNvSpPr txBox="1"/>
          <p:nvPr/>
        </p:nvSpPr>
        <p:spPr>
          <a:xfrm>
            <a:off x="8156347" y="5734650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5"/>
              </a:rPr>
              <a:t>Postman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5593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40B276D-6E63-44F0-835A-202B4189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Request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9CB07DF8-DE76-44A6-921C-F8D2D0AD45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a HTTP Request?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50F345A-37C1-4C35-A6E5-F3A50E327F3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B167A78-6660-4813-86CF-DA856F080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917" y="1285239"/>
            <a:ext cx="2744203" cy="274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7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4428</TotalTime>
  <Words>915</Words>
  <Application>Microsoft Office PowerPoint</Application>
  <PresentationFormat>Widescreen</PresentationFormat>
  <Paragraphs>259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HTTP Basics</vt:lpstr>
      <vt:lpstr>Table of Contents</vt:lpstr>
      <vt:lpstr>Have a Question?</vt:lpstr>
      <vt:lpstr>PowerPoint Presentation</vt:lpstr>
      <vt:lpstr>HTTP Basics</vt:lpstr>
      <vt:lpstr>Web Server Work Model</vt:lpstr>
      <vt:lpstr>PowerPoint Presentation</vt:lpstr>
      <vt:lpstr>HTTP Developer Tools</vt:lpstr>
      <vt:lpstr>PowerPoint Presentation</vt:lpstr>
      <vt:lpstr>HTTP Request Methods</vt:lpstr>
      <vt:lpstr>HTTP GET Request – Example</vt:lpstr>
      <vt:lpstr>HTTP POST Request – Example</vt:lpstr>
      <vt:lpstr>PowerPoint Presentation</vt:lpstr>
      <vt:lpstr>HTTP Response – Example</vt:lpstr>
      <vt:lpstr>HTTP Response Status Codes</vt:lpstr>
      <vt:lpstr>Content-Type and Disposition</vt:lpstr>
      <vt:lpstr>HTTP Conversation: Example</vt:lpstr>
      <vt:lpstr>PowerPoint Presentation</vt:lpstr>
      <vt:lpstr>Uniform Resource Locator (URL)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HTTP Basics</dc:title>
  <dc:subject>Technology Fundamentals  – Practical Training Course @ SoftUni</dc:subject>
  <dc:creator>Software University Foundation</dc:creator>
  <cp:keywords>Technology Fundamentals, Software University, SoftUni, programming, coding, software development, education, training, course</cp:keywords>
  <dc:description>Technology Fundamentals Course @ SoftUni – https://softuni.bg/trainings/2056/technology-fundamental-september-2018</dc:description>
  <cp:lastModifiedBy>Kiril Kirilov</cp:lastModifiedBy>
  <cp:revision>90</cp:revision>
  <dcterms:created xsi:type="dcterms:W3CDTF">2018-05-23T13:08:44Z</dcterms:created>
  <dcterms:modified xsi:type="dcterms:W3CDTF">2018-10-14T18:55:17Z</dcterms:modified>
  <cp:category>programming;computer programming;software development;web development</cp:category>
</cp:coreProperties>
</file>