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8"/>
  </p:notesMasterIdLst>
  <p:handoutMasterIdLst>
    <p:handoutMasterId r:id="rId59"/>
  </p:handoutMasterIdLst>
  <p:sldIdLst>
    <p:sldId id="494" r:id="rId3"/>
    <p:sldId id="488" r:id="rId4"/>
    <p:sldId id="495" r:id="rId5"/>
    <p:sldId id="496" r:id="rId6"/>
    <p:sldId id="451" r:id="rId7"/>
    <p:sldId id="498" r:id="rId8"/>
    <p:sldId id="520" r:id="rId9"/>
    <p:sldId id="523" r:id="rId10"/>
    <p:sldId id="497" r:id="rId11"/>
    <p:sldId id="499" r:id="rId12"/>
    <p:sldId id="500" r:id="rId13"/>
    <p:sldId id="521" r:id="rId14"/>
    <p:sldId id="522" r:id="rId15"/>
    <p:sldId id="503" r:id="rId16"/>
    <p:sldId id="504" r:id="rId17"/>
    <p:sldId id="506" r:id="rId18"/>
    <p:sldId id="505" r:id="rId19"/>
    <p:sldId id="509" r:id="rId20"/>
    <p:sldId id="508" r:id="rId21"/>
    <p:sldId id="510" r:id="rId22"/>
    <p:sldId id="511" r:id="rId23"/>
    <p:sldId id="524" r:id="rId24"/>
    <p:sldId id="525" r:id="rId25"/>
    <p:sldId id="529" r:id="rId26"/>
    <p:sldId id="530" r:id="rId27"/>
    <p:sldId id="531" r:id="rId28"/>
    <p:sldId id="535" r:id="rId29"/>
    <p:sldId id="532" r:id="rId30"/>
    <p:sldId id="533" r:id="rId31"/>
    <p:sldId id="534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07" r:id="rId52"/>
    <p:sldId id="512" r:id="rId53"/>
    <p:sldId id="513" r:id="rId54"/>
    <p:sldId id="514" r:id="rId55"/>
    <p:sldId id="515" r:id="rId56"/>
    <p:sldId id="516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Problem Definition" id="{DE145E72-6F2E-4C7D-AB67-ED53E5ADFDA7}">
          <p14:sldIdLst>
            <p14:sldId id="496"/>
            <p14:sldId id="451"/>
          </p14:sldIdLst>
        </p14:section>
        <p14:section name="Stages" id="{B76F65E8-006F-43C7-BCE8-A7FA921B1498}">
          <p14:sldIdLst>
            <p14:sldId id="498"/>
            <p14:sldId id="520"/>
            <p14:sldId id="523"/>
            <p14:sldId id="497"/>
            <p14:sldId id="499"/>
            <p14:sldId id="500"/>
            <p14:sldId id="521"/>
            <p14:sldId id="522"/>
            <p14:sldId id="503"/>
            <p14:sldId id="504"/>
            <p14:sldId id="506"/>
            <p14:sldId id="505"/>
            <p14:sldId id="509"/>
            <p14:sldId id="508"/>
            <p14:sldId id="510"/>
            <p14:sldId id="511"/>
            <p14:sldId id="524"/>
            <p14:sldId id="525"/>
            <p14:sldId id="529"/>
            <p14:sldId id="530"/>
            <p14:sldId id="531"/>
            <p14:sldId id="535"/>
            <p14:sldId id="532"/>
            <p14:sldId id="533"/>
            <p14:sldId id="534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Conclusion" id="{8554963B-D37E-49D9-ABEF-2A63D4DB23C8}">
          <p14:sldIdLst>
            <p14:sldId id="507"/>
            <p14:sldId id="512"/>
            <p14:sldId id="513"/>
            <p14:sldId id="514"/>
            <p14:sldId id="515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9" autoAdjust="0"/>
    <p:restoredTop sz="94533" autoAdjust="0"/>
  </p:normalViewPr>
  <p:slideViewPr>
    <p:cSldViewPr>
      <p:cViewPr varScale="1">
        <p:scale>
          <a:sx n="100" d="100"/>
          <a:sy n="100" d="100"/>
        </p:scale>
        <p:origin x="90" y="4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6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9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041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307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9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8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hyperlink" Target="http://smartit.bg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9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problems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Sofware</a:t>
            </a:r>
            <a:r>
              <a:rPr lang="en-US" dirty="0"/>
              <a:t> University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https://softuni.bg/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1" y="3124201"/>
            <a:ext cx="3916371" cy="2534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88" y="1981200"/>
            <a:ext cx="2679980" cy="27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365992"/>
            <a:ext cx="666605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Observation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Inspection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Fact-finding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Developing a clear picture of the problem.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600200"/>
            <a:ext cx="3645055" cy="40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365992"/>
            <a:ext cx="1161905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a range of possible courses of action and trying to evaluate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Analyzing the different possible solutions and choosing the     best 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Decisions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92" y="3505199"/>
            <a:ext cx="2527137" cy="3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523999"/>
            <a:ext cx="5904059" cy="4873191"/>
          </a:xfrm>
        </p:spPr>
        <p:txBody>
          <a:bodyPr/>
          <a:lstStyle/>
          <a:p>
            <a:r>
              <a:rPr lang="en-GB" dirty="0"/>
              <a:t>Connect all of the nine dots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using only 4 lines.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7237412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7245422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7237412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9058202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9066212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9058202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10878992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10887002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10878992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3D629-CA6D-40BA-8D67-1A4A87D8378D}"/>
              </a:ext>
            </a:extLst>
          </p:cNvPr>
          <p:cNvSpPr/>
          <p:nvPr/>
        </p:nvSpPr>
        <p:spPr bwMode="auto">
          <a:xfrm>
            <a:off x="6932612" y="1600200"/>
            <a:ext cx="4630788" cy="426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/>
          <p:nvPr/>
        </p:nvCxnSpPr>
        <p:spPr>
          <a:xfrm flipV="1">
            <a:off x="7435992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7435922" y="2093053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/>
          <p:nvPr/>
        </p:nvCxnSpPr>
        <p:spPr>
          <a:xfrm flipV="1">
            <a:off x="11077432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>
            <a:off x="7427912" y="5311544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771" y="1281937"/>
            <a:ext cx="5904059" cy="4873191"/>
          </a:xfrm>
        </p:spPr>
        <p:txBody>
          <a:bodyPr/>
          <a:lstStyle/>
          <a:p>
            <a:r>
              <a:rPr lang="en-GB" dirty="0"/>
              <a:t>Lets think outside the box!</a:t>
            </a:r>
            <a:endParaRPr lang="en-US" dirty="0"/>
          </a:p>
          <a:p>
            <a:r>
              <a:rPr lang="en-GB" dirty="0"/>
              <a:t>What has changed?</a:t>
            </a:r>
          </a:p>
          <a:p>
            <a:r>
              <a:rPr lang="en-GB" dirty="0"/>
              <a:t>Our point of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6248798" y="1775021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6258755" y="3229926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6215327" y="4729719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7847012" y="1775021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7856969" y="3229926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7813541" y="4729719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9406838" y="1775021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9416795" y="3229926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9406838" y="4729719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>
            <a:cxnSpLocks/>
          </p:cNvCxnSpPr>
          <p:nvPr/>
        </p:nvCxnSpPr>
        <p:spPr>
          <a:xfrm flipH="1" flipV="1">
            <a:off x="6477254" y="2050638"/>
            <a:ext cx="3177721" cy="297179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6477254" y="2050638"/>
            <a:ext cx="1" cy="431884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>
            <a:cxnSpLocks/>
          </p:cNvCxnSpPr>
          <p:nvPr/>
        </p:nvCxnSpPr>
        <p:spPr>
          <a:xfrm flipV="1">
            <a:off x="6518734" y="1972854"/>
            <a:ext cx="4759118" cy="439663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 flipV="1">
            <a:off x="6401054" y="1974435"/>
            <a:ext cx="4876798" cy="21655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Solving Problems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88" y="1223998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0598"/>
            <a:ext cx="6705600" cy="54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0155" y="1371600"/>
            <a:ext cx="11277600" cy="42780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400" dirty="0"/>
              <a:t>You are mixing cement and the recipe calls for five gallons of water. </a:t>
            </a:r>
            <a:endParaRPr lang="bg-BG" sz="3400" dirty="0"/>
          </a:p>
          <a:p>
            <a:endParaRPr lang="en-US" sz="3400" dirty="0"/>
          </a:p>
          <a:p>
            <a:r>
              <a:rPr lang="en-US" sz="3400" dirty="0"/>
              <a:t>You have a garden hose giving you all the water you need. </a:t>
            </a:r>
          </a:p>
          <a:p>
            <a:r>
              <a:rPr lang="en-US" sz="3400" dirty="0"/>
              <a:t>The problem is that you only have a four gallon bucket and a seven gallon bucket and nether has graduation marks.</a:t>
            </a:r>
          </a:p>
          <a:p>
            <a:endParaRPr lang="en-US" sz="3400" dirty="0"/>
          </a:p>
          <a:p>
            <a:r>
              <a:rPr lang="en-US" sz="3400" dirty="0"/>
              <a:t>Find a method to measure five gallons.</a:t>
            </a:r>
            <a:endParaRPr lang="en-US" sz="3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9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365992"/>
            <a:ext cx="11260188" cy="5185625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There are 10 sets of 10 coins.</a:t>
            </a:r>
            <a:br>
              <a:rPr lang="en-US" dirty="0"/>
            </a:br>
            <a:r>
              <a:rPr lang="en-US" dirty="0"/>
              <a:t>You know how much the coins should weight. </a:t>
            </a:r>
          </a:p>
          <a:p>
            <a:pPr fontAlgn="base"/>
            <a:r>
              <a:rPr lang="en-US" dirty="0"/>
              <a:t>You know all the coins in one set of ten are exactly a hundredth of an ounce off, making the entire set of ten coins a tenth of an ounce off. </a:t>
            </a:r>
          </a:p>
          <a:p>
            <a:pPr fontAlgn="base"/>
            <a:r>
              <a:rPr lang="en-US" dirty="0"/>
              <a:t>You also know that all the other coins weight the correct amount. </a:t>
            </a:r>
          </a:p>
          <a:p>
            <a:pPr fontAlgn="base"/>
            <a:r>
              <a:rPr lang="en-US" dirty="0"/>
              <a:t>You are allowed to use an extremely accurate digital weighing </a:t>
            </a:r>
            <a:br>
              <a:rPr lang="en-US" dirty="0"/>
            </a:br>
            <a:r>
              <a:rPr lang="en-US" dirty="0"/>
              <a:t>machine only once.</a:t>
            </a:r>
          </a:p>
          <a:p>
            <a:pPr fontAlgn="base"/>
            <a:r>
              <a:rPr lang="en-US" dirty="0"/>
              <a:t>How do you determine which set of 10 coins is faulty?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100 Coins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1166074"/>
          </a:xfrm>
        </p:spPr>
        <p:txBody>
          <a:bodyPr/>
          <a:lstStyle/>
          <a:p>
            <a:r>
              <a:rPr lang="en-US" dirty="0"/>
              <a:t>The gradient of the teal hypotenuse is different than the gradient of the red hypotenuse.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635593"/>
            <a:ext cx="7222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#TECH-FUND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5201068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Four gallon bucket -&gt; Seven 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four gallon bucket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Four gallon bucket -&gt; Seven gallon bucket until full.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seven gallon bucket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One gallon bucket -&gt; Seven gallon bucket.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four 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Four gallons -&gt; seven gallon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99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100 Coins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One coin from the first set is placed on the scale along with two    from the second set etc...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weight is off by one hundredth of an ounce then it is the </a:t>
            </a:r>
            <a:br>
              <a:rPr lang="en-US" dirty="0"/>
            </a:br>
            <a:r>
              <a:rPr lang="en-US" dirty="0"/>
              <a:t>first set that is faulty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weight is off by two hundred of an ounce then it is the </a:t>
            </a:r>
            <a:br>
              <a:rPr lang="en-US" dirty="0"/>
            </a:br>
            <a:r>
              <a:rPr lang="en-US" dirty="0"/>
              <a:t>second set which is faulty,  etc...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238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From Chaotic to Methodological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Analyze the Problems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505227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you are at a computer programming exam or contest</a:t>
            </a:r>
          </a:p>
          <a:p>
            <a:pPr marL="1066419" lvl="1" indent="-457200">
              <a:buFont typeface="Arial" panose="020B0604020202020204" pitchFamily="34" charset="0"/>
              <a:buChar char="•"/>
            </a:pPr>
            <a:r>
              <a:rPr lang="en-US" dirty="0"/>
              <a:t>You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 problems </a:t>
            </a:r>
            <a:r>
              <a:rPr lang="en-US" dirty="0"/>
              <a:t>to solve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carefully </a:t>
            </a:r>
            <a:r>
              <a:rPr lang="en-US" dirty="0"/>
              <a:t>all problems and try to estimate how </a:t>
            </a:r>
            <a:br>
              <a:rPr lang="bg-BG" dirty="0"/>
            </a:br>
            <a:r>
              <a:rPr lang="en-US" dirty="0"/>
              <a:t>complex each of them is</a:t>
            </a:r>
          </a:p>
          <a:p>
            <a:pPr marL="1066419" lvl="1" indent="-457200">
              <a:buFont typeface="Arial" panose="020B0604020202020204" pitchFamily="34" charset="0"/>
              <a:buChar char="•"/>
            </a:pPr>
            <a:r>
              <a:rPr lang="en-US" dirty="0"/>
              <a:t>Read the requirements, don't invent them!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solving the easiest</a:t>
            </a:r>
            <a:r>
              <a:rPr lang="bg-BG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fastest to solve </a:t>
            </a:r>
            <a:r>
              <a:rPr lang="en-US" dirty="0"/>
              <a:t>problem first!</a:t>
            </a:r>
          </a:p>
          <a:p>
            <a:pPr marL="1066419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/>
              <a:t>Leave the most complex / slow to solve problem last!</a:t>
            </a:r>
          </a:p>
          <a:p>
            <a:pPr marL="1066419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/>
              <a:t>Approach the next problem when the previous is well tested</a:t>
            </a:r>
          </a:p>
        </p:txBody>
      </p:sp>
    </p:spTree>
    <p:extLst>
      <p:ext uri="{BB962C8B-B14F-4D97-AF65-F5344CB8AC3E}">
        <p14:creationId xmlns:p14="http://schemas.microsoft.com/office/powerpoint/2010/main" val="13385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Sheet of Paper and a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Never start solving a problem without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sheet of paper </a:t>
            </a:r>
            <a:r>
              <a:rPr lang="en-US" dirty="0"/>
              <a:t>+ a pen</a:t>
            </a:r>
          </a:p>
          <a:p>
            <a:pPr marL="1066419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You need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sketch your ideas</a:t>
            </a:r>
          </a:p>
          <a:p>
            <a:pPr marL="1066419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Paper and pen is the best visualization tool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Allows your brain to think efficiently</a:t>
            </a:r>
          </a:p>
          <a:p>
            <a:pPr marL="1066419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Paper works faster than keyboard / screen</a:t>
            </a:r>
          </a:p>
          <a:p>
            <a:pPr marL="1066419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Other visualization tools could also work well</a:t>
            </a:r>
          </a:p>
        </p:txBody>
      </p:sp>
    </p:spTree>
    <p:extLst>
      <p:ext uri="{BB962C8B-B14F-4D97-AF65-F5344CB8AC3E}">
        <p14:creationId xmlns:p14="http://schemas.microsoft.com/office/powerpoint/2010/main" val="34485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Squared Paper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89AC7-EBC6-4382-9F1B-B65CACD85F44}"/>
              </a:ext>
            </a:extLst>
          </p:cNvPr>
          <p:cNvSpPr txBox="1">
            <a:spLocks/>
          </p:cNvSpPr>
          <p:nvPr/>
        </p:nvSpPr>
        <p:spPr>
          <a:xfrm>
            <a:off x="4619247" y="1180748"/>
            <a:ext cx="6437399" cy="547211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Squared paper </a:t>
            </a:r>
            <a:r>
              <a:rPr lang="en-US" dirty="0"/>
              <a:t>works best for </a:t>
            </a:r>
            <a:br>
              <a:rPr lang="bg-BG" dirty="0"/>
            </a:br>
            <a:r>
              <a:rPr lang="en-US" dirty="0"/>
              <a:t>algorithmic problems</a:t>
            </a:r>
          </a:p>
          <a:p>
            <a:pPr lvl="1"/>
            <a:r>
              <a:rPr lang="en-US" dirty="0"/>
              <a:t>Easy to draw a table</a:t>
            </a:r>
          </a:p>
          <a:p>
            <a:pPr lvl="1"/>
            <a:r>
              <a:rPr lang="en-US" dirty="0"/>
              <a:t>Easy to draw a coordinate system with objects at it</a:t>
            </a:r>
          </a:p>
          <a:p>
            <a:pPr lvl="1"/>
            <a:r>
              <a:rPr lang="en-US" dirty="0"/>
              <a:t>Easy to calculate distances</a:t>
            </a:r>
            <a:endParaRPr lang="bg-BG" dirty="0"/>
          </a:p>
          <a:p>
            <a:pPr lvl="1"/>
            <a:r>
              <a:rPr lang="en-US" dirty="0"/>
              <a:t>Easy to sketch a problem and solution idea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6ACD0-58E1-425D-A340-5CD11558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" b="1208"/>
          <a:stretch/>
        </p:blipFill>
        <p:spPr>
          <a:xfrm>
            <a:off x="190353" y="1180747"/>
            <a:ext cx="4227659" cy="5282222"/>
          </a:xfrm>
          <a:prstGeom prst="roundRect">
            <a:avLst>
              <a:gd name="adj" fmla="val 2782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591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and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Cards Shuffle</a:t>
            </a:r>
            <a:r>
              <a:rPr lang="en-US" dirty="0"/>
              <a:t>" problem</a:t>
            </a:r>
          </a:p>
          <a:p>
            <a:pPr lvl="1"/>
            <a:r>
              <a:rPr lang="en-US" dirty="0"/>
              <a:t>We can sketch it to start thinking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ideas immediately come, e.g.</a:t>
            </a:r>
          </a:p>
          <a:p>
            <a:pPr lvl="2"/>
            <a:r>
              <a:rPr lang="en-US" dirty="0"/>
              <a:t>Split the deck into two parts and swap them a multiple times</a:t>
            </a:r>
          </a:p>
          <a:p>
            <a:pPr lvl="2"/>
            <a:r>
              <a:rPr lang="en-US" dirty="0"/>
              <a:t>Swap 2 random cards a random number of times</a:t>
            </a:r>
          </a:p>
          <a:p>
            <a:pPr lvl="2"/>
            <a:r>
              <a:rPr lang="en-US" dirty="0"/>
              <a:t>Swap each card with a random card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8EFC3EB-B32B-411E-975E-105251FA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3990" y="2609162"/>
            <a:ext cx="6357668" cy="1353238"/>
          </a:xfrm>
          <a:prstGeom prst="roundRect">
            <a:avLst>
              <a:gd name="adj" fmla="val 295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7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Invent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Think-up, Invent Ideas and Check Them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take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 of the problem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Sketch it </a:t>
            </a:r>
            <a:r>
              <a:rPr lang="en-US" dirty="0"/>
              <a:t>on the sheet of paper</a:t>
            </a:r>
          </a:p>
          <a:p>
            <a:r>
              <a:rPr lang="en-US" dirty="0"/>
              <a:t>Next try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invent some idea </a:t>
            </a:r>
            <a:r>
              <a:rPr lang="en-US" dirty="0"/>
              <a:t>that works for your example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US" dirty="0"/>
              <a:t> if your idea will work for other examples</a:t>
            </a:r>
          </a:p>
          <a:p>
            <a:pPr lvl="1"/>
            <a:r>
              <a:rPr lang="en-US" dirty="0"/>
              <a:t>Try to find a case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breaks</a:t>
            </a:r>
            <a:r>
              <a:rPr lang="en-US" dirty="0"/>
              <a:t> your idea</a:t>
            </a:r>
          </a:p>
          <a:p>
            <a:pPr lvl="1"/>
            <a:r>
              <a:rPr lang="en-US" dirty="0"/>
              <a:t>Try challenging examples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unusual cases</a:t>
            </a:r>
          </a:p>
          <a:p>
            <a:r>
              <a:rPr lang="en-US" dirty="0"/>
              <a:t>If you find your idea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</a:t>
            </a:r>
            <a:r>
              <a:rPr lang="en-US" dirty="0"/>
              <a:t>, try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 it</a:t>
            </a:r>
          </a:p>
          <a:p>
            <a:pPr lvl="1"/>
            <a:r>
              <a:rPr lang="en-US" dirty="0"/>
              <a:t>Or just invent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idea</a:t>
            </a:r>
          </a:p>
        </p:txBody>
      </p:sp>
    </p:spTree>
    <p:extLst>
      <p:ext uri="{BB962C8B-B14F-4D97-AF65-F5344CB8AC3E}">
        <p14:creationId xmlns:p14="http://schemas.microsoft.com/office/powerpoint/2010/main" val="9592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#1: random number of times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 the deck </a:t>
            </a:r>
            <a:r>
              <a:rPr lang="en-US" dirty="0"/>
              <a:t>into left and</a:t>
            </a:r>
            <a:r>
              <a:rPr lang="bg-BG" dirty="0"/>
              <a:t>    </a:t>
            </a:r>
            <a:r>
              <a:rPr lang="en-US" dirty="0"/>
              <a:t> right part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swap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How to represent the cards?</a:t>
            </a:r>
          </a:p>
          <a:p>
            <a:pPr lvl="1"/>
            <a:r>
              <a:rPr lang="en-US" dirty="0"/>
              <a:t>How to chose a random split point?</a:t>
            </a:r>
          </a:p>
          <a:p>
            <a:pPr lvl="1"/>
            <a:r>
              <a:rPr lang="en-US" dirty="0"/>
              <a:t>How to perform the exchange?</a:t>
            </a:r>
          </a:p>
          <a:p>
            <a:r>
              <a:rPr lang="en-US" dirty="0"/>
              <a:t>Idea #2: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swap each card with a random card</a:t>
            </a:r>
          </a:p>
          <a:p>
            <a:pPr lvl="1"/>
            <a:r>
              <a:rPr lang="en-US" dirty="0"/>
              <a:t>How many times to repeat this?</a:t>
            </a:r>
          </a:p>
          <a:p>
            <a:pPr lvl="1"/>
            <a:r>
              <a:rPr lang="en-US" dirty="0"/>
              <a:t>Is this fast enough?</a:t>
            </a:r>
          </a:p>
        </p:txBody>
      </p:sp>
    </p:spTree>
    <p:extLst>
      <p:ext uri="{BB962C8B-B14F-4D97-AF65-F5344CB8AC3E}">
        <p14:creationId xmlns:p14="http://schemas.microsoft.com/office/powerpoint/2010/main" val="20846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371600"/>
            <a:ext cx="8180332" cy="4795935"/>
          </a:xfrm>
        </p:spPr>
        <p:txBody>
          <a:bodyPr/>
          <a:lstStyle/>
          <a:p>
            <a:r>
              <a:rPr lang="en-US" dirty="0"/>
              <a:t>What is a problem?</a:t>
            </a:r>
          </a:p>
          <a:p>
            <a:r>
              <a:rPr lang="en-US" dirty="0"/>
              <a:t>Stages of problem solving</a:t>
            </a:r>
          </a:p>
          <a:p>
            <a:r>
              <a:rPr lang="en-US" dirty="0"/>
              <a:t>Complexity of a problem</a:t>
            </a:r>
          </a:p>
          <a:p>
            <a:r>
              <a:rPr lang="en-US" dirty="0"/>
              <a:t>Example problems</a:t>
            </a:r>
            <a:endParaRPr lang="bg-BG" dirty="0"/>
          </a:p>
          <a:p>
            <a:r>
              <a:rPr lang="en-US" dirty="0"/>
              <a:t>From Chaotic to Methodological Approach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#3: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swap 2 random cards a random number of times</a:t>
            </a:r>
          </a:p>
          <a:p>
            <a:pPr lvl="1"/>
            <a:r>
              <a:rPr lang="en-US" dirty="0"/>
              <a:t>How to choose two random cards?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choose a random card and insert it in front of the deck</a:t>
            </a:r>
          </a:p>
          <a:p>
            <a:pPr lvl="1"/>
            <a:r>
              <a:rPr lang="en-US" dirty="0"/>
              <a:t>How to choose random card?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#5: do you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another idea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29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Decompose Problems into Manageable Pieces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decomposition</a:t>
            </a:r>
            <a:r>
              <a:rPr lang="en-US" dirty="0"/>
              <a:t> is natural in engineering</a:t>
            </a:r>
          </a:p>
          <a:p>
            <a:pPr lvl="1"/>
            <a:r>
              <a:rPr lang="en-US" dirty="0"/>
              <a:t>It happens every day in the industry</a:t>
            </a:r>
          </a:p>
          <a:p>
            <a:pPr lvl="1"/>
            <a:r>
              <a:rPr lang="en-US" dirty="0"/>
              <a:t>Projects are decomposed into subprojects</a:t>
            </a:r>
          </a:p>
          <a:p>
            <a:r>
              <a:rPr lang="en-US" dirty="0"/>
              <a:t>Complex problems could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decomposed</a:t>
            </a:r>
            <a:r>
              <a:rPr lang="en-US" dirty="0"/>
              <a:t> into several smaller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sub-problems</a:t>
            </a:r>
          </a:p>
          <a:p>
            <a:pPr lvl="1"/>
            <a:r>
              <a:rPr lang="en-US" dirty="0"/>
              <a:t>Technique known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Divide and Conquer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Small problems could easily be solved</a:t>
            </a:r>
          </a:p>
          <a:p>
            <a:pPr lvl="1"/>
            <a:r>
              <a:rPr lang="en-US" dirty="0"/>
              <a:t>Smaller sub-problems could be further decomposed as well</a:t>
            </a:r>
          </a:p>
        </p:txBody>
      </p:sp>
    </p:spTree>
    <p:extLst>
      <p:ext uri="{BB962C8B-B14F-4D97-AF65-F5344CB8AC3E}">
        <p14:creationId xmlns:p14="http://schemas.microsoft.com/office/powerpoint/2010/main" val="8674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try idea #1:</a:t>
            </a:r>
          </a:p>
          <a:p>
            <a:pPr lvl="1"/>
            <a:r>
              <a:rPr lang="en-US" dirty="0"/>
              <a:t>Split the deck into left and right part and swap them </a:t>
            </a:r>
            <a:r>
              <a:rPr lang="bg-BG" dirty="0"/>
              <a:t>                    </a:t>
            </a:r>
            <a:r>
              <a:rPr lang="en-US" dirty="0"/>
              <a:t>(many times)</a:t>
            </a:r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Sub-problem #1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exchange</a:t>
            </a:r>
            <a:r>
              <a:rPr lang="en-US" dirty="0"/>
              <a:t>) – split the deck into two</a:t>
            </a:r>
            <a:r>
              <a:rPr lang="bg-BG" dirty="0"/>
              <a:t>         </a:t>
            </a:r>
            <a:r>
              <a:rPr lang="en-US" dirty="0"/>
              <a:t> random parts and exchange them</a:t>
            </a:r>
          </a:p>
          <a:p>
            <a:pPr lvl="1"/>
            <a:r>
              <a:rPr lang="en-US" dirty="0"/>
              <a:t>Sub-problem #2 – choosing a random split point</a:t>
            </a:r>
          </a:p>
          <a:p>
            <a:pPr lvl="1"/>
            <a:r>
              <a:rPr lang="en-US" dirty="0"/>
              <a:t>Sub-problem #3 – combining single exchanges</a:t>
            </a:r>
          </a:p>
          <a:p>
            <a:pPr lvl="2"/>
            <a:r>
              <a:rPr lang="en-US" dirty="0"/>
              <a:t>How many times to perform "single exchange"?</a:t>
            </a:r>
          </a:p>
        </p:txBody>
      </p:sp>
    </p:spTree>
    <p:extLst>
      <p:ext uri="{BB962C8B-B14F-4D97-AF65-F5344CB8AC3E}">
        <p14:creationId xmlns:p14="http://schemas.microsoft.com/office/powerpoint/2010/main" val="27796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#1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the deck into two parts at random split point</a:t>
            </a:r>
          </a:p>
          <a:p>
            <a:pPr lvl="1"/>
            <a:r>
              <a:rPr lang="en-US" dirty="0"/>
              <a:t>And exchange these 2 parts</a:t>
            </a:r>
          </a:p>
          <a:p>
            <a:r>
              <a:rPr lang="en-US" dirty="0"/>
              <a:t>We visualize this by paper and pen: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601AD4-2ACA-4F99-A62F-EBE47B31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2731" y="3352800"/>
            <a:ext cx="5180186" cy="3102982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2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2" y="1151121"/>
            <a:ext cx="11923799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Choosing a random split point</a:t>
            </a:r>
          </a:p>
          <a:p>
            <a:pPr lvl="1"/>
            <a:r>
              <a:rPr lang="en-US" dirty="0"/>
              <a:t>Need to understand the concept of pseudo-random numbers </a:t>
            </a:r>
            <a:r>
              <a:rPr lang="bg-BG" dirty="0"/>
              <a:t>     </a:t>
            </a:r>
            <a:r>
              <a:rPr lang="en-US" dirty="0"/>
              <a:t>and how to use it</a:t>
            </a:r>
          </a:p>
          <a:p>
            <a:pPr lvl="1"/>
            <a:r>
              <a:rPr lang="en-US" dirty="0"/>
              <a:t>In Internet lots of examples are available, some of them incorrect</a:t>
            </a:r>
          </a:p>
          <a:p>
            <a:r>
              <a:rPr lang="en-US" dirty="0"/>
              <a:t>The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System.Random</a:t>
            </a:r>
            <a:r>
              <a:rPr lang="en-US" dirty="0"/>
              <a:t> can do the job</a:t>
            </a:r>
          </a:p>
          <a:p>
            <a:r>
              <a:rPr lang="en-US" dirty="0"/>
              <a:t>Important detail is that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dirty="0"/>
              <a:t> class should be instantiated only once</a:t>
            </a:r>
          </a:p>
          <a:p>
            <a:pPr lvl="1"/>
            <a:r>
              <a:rPr lang="en-US" dirty="0"/>
              <a:t>Not at each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3264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3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Combining a sequence of single exchanges to solve the initial </a:t>
            </a:r>
            <a:r>
              <a:rPr lang="bg-BG" dirty="0"/>
              <a:t> </a:t>
            </a:r>
            <a:r>
              <a:rPr lang="en-US" dirty="0"/>
              <a:t>problem</a:t>
            </a:r>
          </a:p>
          <a:p>
            <a:pPr lvl="1"/>
            <a:r>
              <a:rPr lang="en-US" dirty="0"/>
              <a:t>How many times to perform single exchanges to reliably</a:t>
            </a:r>
            <a:r>
              <a:rPr lang="bg-BG" dirty="0"/>
              <a:t>            </a:t>
            </a:r>
            <a:r>
              <a:rPr lang="en-US" dirty="0"/>
              <a:t> randomize the deck?</a:t>
            </a:r>
          </a:p>
          <a:p>
            <a:pPr lvl="1"/>
            <a:r>
              <a:rPr lang="en-US" dirty="0"/>
              <a:t>N times (where N is the number of the cards) seems enough</a:t>
            </a:r>
          </a:p>
          <a:p>
            <a:r>
              <a:rPr lang="en-US" dirty="0"/>
              <a:t>We have an algorithm:</a:t>
            </a:r>
          </a:p>
          <a:p>
            <a:pPr lvl="1"/>
            <a:r>
              <a:rPr lang="en-US" dirty="0"/>
              <a:t>N times split at random position and exchange the left and right parts of the deck</a:t>
            </a:r>
          </a:p>
        </p:txBody>
      </p:sp>
    </p:spTree>
    <p:extLst>
      <p:ext uri="{BB962C8B-B14F-4D97-AF65-F5344CB8AC3E}">
        <p14:creationId xmlns:p14="http://schemas.microsoft.com/office/powerpoint/2010/main" val="41621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Don't go Ahead before Checking Your Ideas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Check-up your ideas </a:t>
            </a:r>
            <a:r>
              <a:rPr lang="en-US" dirty="0"/>
              <a:t>with examples</a:t>
            </a:r>
          </a:p>
          <a:p>
            <a:pPr lvl="1"/>
            <a:r>
              <a:rPr lang="en-US" dirty="0"/>
              <a:t>It is better to find a problem before the idea is implemented</a:t>
            </a:r>
          </a:p>
          <a:p>
            <a:pPr lvl="1"/>
            <a:r>
              <a:rPr lang="en-US" dirty="0"/>
              <a:t>When the code is written, changing your ideas radically costs a </a:t>
            </a:r>
            <a:r>
              <a:rPr lang="bg-BG" dirty="0"/>
              <a:t> </a:t>
            </a:r>
            <a:r>
              <a:rPr lang="en-US" dirty="0"/>
              <a:t>lot of time and effort</a:t>
            </a:r>
          </a:p>
          <a:p>
            <a:r>
              <a:rPr lang="en-US" dirty="0"/>
              <a:t>Carefully select examples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check-up</a:t>
            </a:r>
          </a:p>
          <a:p>
            <a:pPr lvl="1"/>
            <a:r>
              <a:rPr lang="en-US" dirty="0"/>
              <a:t>Examples should be simple enough to be checked by hand in a minute</a:t>
            </a:r>
          </a:p>
          <a:p>
            <a:pPr lvl="1"/>
            <a:r>
              <a:rPr lang="en-US" dirty="0"/>
              <a:t>Examples should be complex enough to cover the most general case, not just an isolated case</a:t>
            </a:r>
          </a:p>
        </p:txBody>
      </p:sp>
    </p:spTree>
    <p:extLst>
      <p:ext uri="{BB962C8B-B14F-4D97-AF65-F5344CB8AC3E}">
        <p14:creationId xmlns:p14="http://schemas.microsoft.com/office/powerpoint/2010/main" val="503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Let's check the idea: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After 3 random splits and swaps we obtain the start 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eems like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serious problem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pic>
        <p:nvPicPr>
          <p:cNvPr id="6" name="Picture 2" descr="Cards-Shifting">
            <a:extLst>
              <a:ext uri="{FF2B5EF4-FFF2-40B4-BE49-F238E27FC236}">
                <a16:creationId xmlns:a16="http://schemas.microsoft.com/office/drawing/2014/main" id="{0BC88F34-C87D-4A1E-998C-42AD1275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3424236" y="1876391"/>
            <a:ext cx="5337176" cy="3188668"/>
          </a:xfrm>
          <a:prstGeom prst="roundRect">
            <a:avLst>
              <a:gd name="adj" fmla="val 83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4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problem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Current and Desired state diff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69" y="132011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 If Needed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to do when you find your idea is not working in all cases?</a:t>
            </a:r>
          </a:p>
          <a:p>
            <a:pPr lvl="1"/>
            <a:r>
              <a:rPr lang="en-US" dirty="0"/>
              <a:t>Try to fix your idea</a:t>
            </a:r>
          </a:p>
          <a:p>
            <a:pPr lvl="2"/>
            <a:r>
              <a:rPr lang="en-US" dirty="0"/>
              <a:t>Sometimes a small change could fix the problem</a:t>
            </a:r>
          </a:p>
          <a:p>
            <a:pPr lvl="1"/>
            <a:r>
              <a:rPr lang="en-US" dirty="0"/>
              <a:t>Invent new idea and carefully check it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Iterate</a:t>
            </a:r>
          </a:p>
          <a:p>
            <a:pPr lvl="1"/>
            <a:r>
              <a:rPr lang="en-US" dirty="0"/>
              <a:t>Usually your first idea is not the best</a:t>
            </a:r>
          </a:p>
          <a:p>
            <a:pPr lvl="1"/>
            <a:r>
              <a:rPr lang="en-US" dirty="0"/>
              <a:t>Invent ideas, check them, try various cases, find problems, fix them, invent better ideas, etc.</a:t>
            </a:r>
          </a:p>
        </p:txBody>
      </p:sp>
    </p:spTree>
    <p:extLst>
      <p:ext uri="{BB962C8B-B14F-4D97-AF65-F5344CB8AC3E}">
        <p14:creationId xmlns:p14="http://schemas.microsoft.com/office/powerpoint/2010/main" val="176930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 a few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ideas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New idea #1 – multiple times select 2 random cards and </a:t>
            </a:r>
            <a:r>
              <a:rPr lang="bg-BG" dirty="0"/>
              <a:t>           </a:t>
            </a:r>
            <a:r>
              <a:rPr lang="en-US" dirty="0"/>
              <a:t>exchange them</a:t>
            </a:r>
          </a:p>
          <a:p>
            <a:pPr lvl="1"/>
            <a:r>
              <a:rPr lang="en-US" dirty="0"/>
              <a:t>New idea #2 – multiple times select a random card and</a:t>
            </a:r>
            <a:r>
              <a:rPr lang="bg-BG" dirty="0"/>
              <a:t>             </a:t>
            </a:r>
            <a:r>
              <a:rPr lang="en-US" dirty="0"/>
              <a:t> exchange it with the first card</a:t>
            </a:r>
          </a:p>
          <a:p>
            <a:pPr lvl="1"/>
            <a:r>
              <a:rPr lang="en-US" dirty="0"/>
              <a:t>New idea #3 – multiple times select a random card and move it to an external list</a:t>
            </a:r>
          </a:p>
          <a:p>
            <a:r>
              <a:rPr lang="en-US" dirty="0"/>
              <a:t>Let's check the new idea #2</a:t>
            </a:r>
          </a:p>
          <a:p>
            <a:pPr lvl="1"/>
            <a:r>
              <a:rPr lang="en-US" dirty="0"/>
              <a:t>Is it correct?</a:t>
            </a:r>
          </a:p>
        </p:txBody>
      </p:sp>
    </p:spTree>
    <p:extLst>
      <p:ext uri="{BB962C8B-B14F-4D97-AF65-F5344CB8AC3E}">
        <p14:creationId xmlns:p14="http://schemas.microsoft.com/office/powerpoint/2010/main" val="4207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the New Idea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2" descr="Cards-Mixing">
            <a:extLst>
              <a:ext uri="{FF2B5EF4-FFF2-40B4-BE49-F238E27FC236}">
                <a16:creationId xmlns:a16="http://schemas.microsoft.com/office/drawing/2014/main" id="{B2121642-45C6-4E6E-831B-E59F7E06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3351212" y="1295400"/>
            <a:ext cx="5105400" cy="5058888"/>
          </a:xfrm>
          <a:prstGeom prst="roundRect">
            <a:avLst>
              <a:gd name="adj" fmla="val 114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1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Coding and Testing Step-by-Step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Coding: Check 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Never start coding before you find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correct </a:t>
            </a:r>
            <a:r>
              <a:rPr lang="en-US" dirty="0"/>
              <a:t>idea that will meet the requirements</a:t>
            </a:r>
          </a:p>
          <a:p>
            <a:pPr lvl="1"/>
            <a:r>
              <a:rPr lang="en-US" dirty="0"/>
              <a:t>What shall you write before you have a correct idea?</a:t>
            </a:r>
          </a:p>
          <a:p>
            <a:r>
              <a:rPr lang="en-US" dirty="0"/>
              <a:t>Checklist to follow before start of coding:</a:t>
            </a:r>
          </a:p>
          <a:p>
            <a:pPr lvl="1"/>
            <a:r>
              <a:rPr lang="en-US" dirty="0"/>
              <a:t>Ensure you understand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requirements</a:t>
            </a:r>
            <a:r>
              <a:rPr lang="en-US" dirty="0"/>
              <a:t> well</a:t>
            </a:r>
          </a:p>
          <a:p>
            <a:pPr lvl="1"/>
            <a:r>
              <a:rPr lang="en-US" dirty="0"/>
              <a:t>Ensure you have come up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good idea</a:t>
            </a:r>
          </a:p>
          <a:p>
            <a:pPr lvl="1"/>
            <a:r>
              <a:rPr lang="en-US" dirty="0"/>
              <a:t>Ensure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idea is correct</a:t>
            </a:r>
          </a:p>
          <a:p>
            <a:pPr lvl="1"/>
            <a:r>
              <a:rPr lang="en-US" dirty="0"/>
              <a:t>Ensure you know 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structures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Ensure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r>
              <a:rPr lang="en-US" dirty="0"/>
              <a:t> will be sufficient</a:t>
            </a:r>
          </a:p>
        </p:txBody>
      </p:sp>
    </p:spTree>
    <p:extLst>
      <p:ext uri="{BB962C8B-B14F-4D97-AF65-F5344CB8AC3E}">
        <p14:creationId xmlns:p14="http://schemas.microsoft.com/office/powerpoint/2010/main" val="26714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your Algorithm Step-by-Step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Step-by-step</a:t>
            </a:r>
            <a:r>
              <a:rPr lang="en-US" dirty="0"/>
              <a:t>" approach is always better than </a:t>
            </a:r>
            <a:r>
              <a:rPr lang="bg-BG" dirty="0"/>
              <a:t>                            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build all, then test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Implement a piece of your program and test it</a:t>
            </a:r>
          </a:p>
          <a:p>
            <a:pPr lvl="1"/>
            <a:r>
              <a:rPr lang="en-US" dirty="0"/>
              <a:t>Then implement another piece of the program and test it</a:t>
            </a:r>
          </a:p>
          <a:p>
            <a:pPr lvl="1"/>
            <a:r>
              <a:rPr lang="en-US" dirty="0"/>
              <a:t>Finally put together all pieces and test it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 increments </a:t>
            </a:r>
            <a:r>
              <a:rPr lang="en-US" dirty="0"/>
              <a:t>(steps) reveal errors early</a:t>
            </a:r>
          </a:p>
          <a:p>
            <a:pPr lvl="1"/>
            <a:r>
              <a:rPr lang="en-US" dirty="0"/>
              <a:t>"Big bang" integration takes more time</a:t>
            </a:r>
          </a:p>
        </p:txBody>
      </p:sp>
    </p:spTree>
    <p:extLst>
      <p:ext uri="{BB962C8B-B14F-4D97-AF65-F5344CB8AC3E}">
        <p14:creationId xmlns:p14="http://schemas.microsoft.com/office/powerpoint/2010/main" val="4726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the Code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Wise software engineers say that:</a:t>
            </a:r>
          </a:p>
          <a:p>
            <a:pPr lvl="1"/>
            <a:r>
              <a:rPr lang="en-US" dirty="0"/>
              <a:t>Inventing a good idea and implementing it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half</a:t>
            </a:r>
            <a:r>
              <a:rPr lang="en-US" dirty="0"/>
              <a:t> of the solution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Testing is the second half </a:t>
            </a:r>
            <a:r>
              <a:rPr lang="en-US" dirty="0"/>
              <a:t>of the solution</a:t>
            </a:r>
          </a:p>
          <a:p>
            <a:r>
              <a:rPr lang="en-US" dirty="0"/>
              <a:t>Always test thoroughly your solution</a:t>
            </a:r>
          </a:p>
          <a:p>
            <a:pPr lvl="1"/>
            <a:r>
              <a:rPr lang="en-US" dirty="0"/>
              <a:t>Invest in testing!</a:t>
            </a:r>
          </a:p>
          <a:p>
            <a:pPr lvl="1"/>
            <a:r>
              <a:rPr lang="en-US" dirty="0"/>
              <a:t>One 90-100% solved problem could be better than 2 or 3 </a:t>
            </a:r>
            <a:r>
              <a:rPr lang="bg-BG" dirty="0"/>
              <a:t>          </a:t>
            </a:r>
            <a:r>
              <a:rPr lang="en-US" dirty="0"/>
              <a:t>partially solved</a:t>
            </a:r>
          </a:p>
          <a:p>
            <a:pPr lvl="1"/>
            <a:r>
              <a:rPr lang="en-US" dirty="0"/>
              <a:t>Testing an existing problem takes less time than solving another problem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992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could not certify absence of defects</a:t>
            </a:r>
          </a:p>
          <a:p>
            <a:pPr lvl="1"/>
            <a:r>
              <a:rPr lang="en-US" dirty="0"/>
              <a:t>It just reduces the defects’ rates</a:t>
            </a:r>
          </a:p>
          <a:p>
            <a:pPr lvl="1"/>
            <a:r>
              <a:rPr lang="en-US" dirty="0"/>
              <a:t>Well tested solutions are more likely to be correct</a:t>
            </a:r>
          </a:p>
          <a:p>
            <a:pPr>
              <a:spcBef>
                <a:spcPts val="1200"/>
              </a:spcBef>
            </a:pPr>
            <a:r>
              <a:rPr lang="en-US" dirty="0"/>
              <a:t>Start testing with a good representative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general case</a:t>
            </a:r>
          </a:p>
          <a:p>
            <a:pPr lvl="1"/>
            <a:r>
              <a:rPr lang="en-US" dirty="0"/>
              <a:t>Not a small isolated case</a:t>
            </a:r>
          </a:p>
          <a:p>
            <a:pPr lvl="2"/>
            <a:r>
              <a:rPr lang="en-US" dirty="0"/>
              <a:t>A typical case</a:t>
            </a:r>
          </a:p>
          <a:p>
            <a:pPr lvl="1"/>
            <a:r>
              <a:rPr lang="en-US" dirty="0"/>
              <a:t>Large enough test case, but</a:t>
            </a:r>
          </a:p>
          <a:p>
            <a:pPr lvl="2"/>
            <a:r>
              <a:rPr lang="en-US" dirty="0"/>
              <a:t>Small enough to be easily checkable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Problem Statement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carefully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  <a:p>
            <a:pPr lvl="1"/>
            <a:r>
              <a:rPr lang="en-US" dirty="0"/>
              <a:t>Does your solution print exactly what is expected?</a:t>
            </a:r>
          </a:p>
          <a:p>
            <a:pPr lvl="1"/>
            <a:r>
              <a:rPr lang="en-US" dirty="0"/>
              <a:t>Does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/>
              <a:t> follow the requested format?</a:t>
            </a:r>
          </a:p>
          <a:p>
            <a:pPr lvl="1"/>
            <a:r>
              <a:rPr lang="en-US" dirty="0"/>
              <a:t>Did you remove your debug printouts?</a:t>
            </a:r>
          </a:p>
          <a:p>
            <a:r>
              <a:rPr lang="en-US" dirty="0"/>
              <a:t>Be sure to solve the requested problem, not the problem you </a:t>
            </a:r>
            <a:r>
              <a:rPr lang="bg-BG" dirty="0"/>
              <a:t>  </a:t>
            </a:r>
            <a:r>
              <a:rPr lang="en-US" dirty="0"/>
              <a:t>think is requested!</a:t>
            </a:r>
          </a:p>
          <a:p>
            <a:pPr lvl="1"/>
            <a:r>
              <a:rPr lang="en-US" dirty="0"/>
              <a:t>Example: "Write a program to print the number of </a:t>
            </a:r>
            <a:r>
              <a:rPr lang="bg-BG" dirty="0"/>
              <a:t>                      </a:t>
            </a:r>
            <a:r>
              <a:rPr lang="en-US" dirty="0"/>
              <a:t>permutations of n elements" means to print a single number, </a:t>
            </a:r>
            <a:r>
              <a:rPr lang="bg-BG" dirty="0"/>
              <a:t>  </a:t>
            </a:r>
            <a:r>
              <a:rPr lang="en-US" dirty="0"/>
              <a:t>not a set of permutations!</a:t>
            </a:r>
          </a:p>
        </p:txBody>
      </p:sp>
    </p:spTree>
    <p:extLst>
      <p:ext uri="{BB962C8B-B14F-4D97-AF65-F5344CB8AC3E}">
        <p14:creationId xmlns:p14="http://schemas.microsoft.com/office/powerpoint/2010/main" val="7264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44168-A7A7-4E7E-ADFC-1722569EA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3563" y="1002454"/>
            <a:ext cx="9402898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ln w="0"/>
                <a:solidFill>
                  <a:schemeClr val="bg1"/>
                </a:solidFill>
              </a:rPr>
              <a:t>Definition</a:t>
            </a:r>
            <a:r>
              <a:rPr lang="en-US" sz="4400" dirty="0">
                <a:ln w="0"/>
                <a:solidFill>
                  <a:schemeClr val="bg1"/>
                </a:solidFill>
              </a:rPr>
              <a:t> </a:t>
            </a:r>
            <a:r>
              <a:rPr lang="en-US" sz="4400" dirty="0">
                <a:ln w="0"/>
              </a:rPr>
              <a:t>- </a:t>
            </a:r>
            <a:r>
              <a:rPr lang="en-US" sz="3200" b="1" dirty="0"/>
              <a:t>A doubtful or difficult matter, </a:t>
            </a:r>
            <a:br>
              <a:rPr lang="en-US" sz="3200" b="1" dirty="0"/>
            </a:br>
            <a:r>
              <a:rPr lang="en-US" sz="3200" b="1" dirty="0"/>
              <a:t>requiring a solution</a:t>
            </a:r>
          </a:p>
          <a:p>
            <a:pPr marL="0" indent="0">
              <a:buNone/>
            </a:pPr>
            <a:r>
              <a:rPr lang="en-US" sz="3600" b="1" u="sng" dirty="0">
                <a:ln w="0"/>
                <a:solidFill>
                  <a:schemeClr val="bg1"/>
                </a:solidFill>
              </a:rPr>
              <a:t>Goals</a:t>
            </a:r>
            <a:r>
              <a:rPr lang="en-US" sz="4000" dirty="0">
                <a:ln w="0"/>
                <a:solidFill>
                  <a:schemeClr val="bg1"/>
                </a:solidFill>
              </a:rPr>
              <a:t> </a:t>
            </a:r>
            <a:r>
              <a:rPr lang="en-US" sz="4000" dirty="0">
                <a:ln w="0"/>
              </a:rPr>
              <a:t>- </a:t>
            </a:r>
            <a:r>
              <a:rPr lang="en-US" sz="3200" b="1" dirty="0"/>
              <a:t>anything that you wish to achieve, </a:t>
            </a:r>
            <a:br>
              <a:rPr lang="en-US" sz="3200" b="1" dirty="0"/>
            </a:br>
            <a:r>
              <a:rPr lang="en-US" sz="3200" b="1" dirty="0"/>
              <a:t>where you want to be</a:t>
            </a:r>
          </a:p>
          <a:p>
            <a:pPr marL="0" indent="0">
              <a:buNone/>
            </a:pPr>
            <a:r>
              <a:rPr lang="en-US" sz="3600" b="1" u="sng" dirty="0">
                <a:ln w="0"/>
                <a:solidFill>
                  <a:schemeClr val="bg1"/>
                </a:solidFill>
              </a:rPr>
              <a:t>Barriers</a:t>
            </a:r>
            <a:r>
              <a:rPr lang="en-US" sz="3200" dirty="0">
                <a:ln w="0"/>
              </a:rPr>
              <a:t> - </a:t>
            </a:r>
            <a:r>
              <a:rPr lang="en-US" sz="3200" b="1" dirty="0"/>
              <a:t>overcoming the barriers or obstacles </a:t>
            </a:r>
            <a:br>
              <a:rPr lang="en-US" sz="3200" b="1" dirty="0"/>
            </a:br>
            <a:r>
              <a:rPr lang="en-US" sz="3200" b="1" dirty="0"/>
              <a:t>that prevent the achievement of goals.</a:t>
            </a:r>
            <a:endParaRPr lang="en-US" sz="3200" dirty="0">
              <a:ln w="0"/>
            </a:endParaRP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63774" y="5052857"/>
            <a:ext cx="4876800" cy="1367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there is no problem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99" y="4666880"/>
            <a:ext cx="3048000" cy="21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6111" y="1420117"/>
            <a:ext cx="8632995" cy="5300339"/>
            <a:chOff x="461341" y="1509124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61341" y="1509124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9074" y="1530562"/>
            <a:ext cx="7770784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Problem solving needs methodology: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Understanding and analyzing problems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Using a sheet of paper and a pen for sketching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Thinking up, inventing and trying ideas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Decomposing problems into sub-problems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Selecting appropriate data structures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Thinking about the efficiency and performance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Implementing step-by-step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2"/>
                </a:solidFill>
              </a:rPr>
              <a:t>Testing the nominal case, border cases and efficiency</a:t>
            </a:r>
            <a:endParaRPr lang="en-US" sz="3400" b="1" spc="50" dirty="0">
              <a:ln w="0"/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9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864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960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Stages of solving a problem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295400"/>
            <a:ext cx="1800224" cy="25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2F52-DA95-43E2-8EBF-905505F1A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6812" y="1295400"/>
            <a:ext cx="9555298" cy="5276048"/>
          </a:xfrm>
        </p:spPr>
        <p:txBody>
          <a:bodyPr/>
          <a:lstStyle/>
          <a:p>
            <a:r>
              <a:rPr lang="en-GB" dirty="0"/>
              <a:t>Define the problem</a:t>
            </a:r>
          </a:p>
          <a:p>
            <a:r>
              <a:rPr lang="en-GB" dirty="0"/>
              <a:t>Analyse the problem</a:t>
            </a:r>
          </a:p>
          <a:p>
            <a:r>
              <a:rPr lang="en-GB" dirty="0"/>
              <a:t>Identify potential solutions</a:t>
            </a:r>
          </a:p>
          <a:p>
            <a:r>
              <a:rPr lang="en-GB" dirty="0"/>
              <a:t>Evaluate and choose the best solution</a:t>
            </a:r>
          </a:p>
          <a:p>
            <a:r>
              <a:rPr lang="en-GB" dirty="0"/>
              <a:t>Plan action</a:t>
            </a:r>
          </a:p>
          <a:p>
            <a:r>
              <a:rPr lang="en-GB" dirty="0"/>
              <a:t>Implement and review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6C0240-739E-42F1-83BC-FDC0522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Solving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steps to cross the street successfully ?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Street Crossing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09800"/>
            <a:ext cx="5715000" cy="36254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6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5CE7D9-26D1-454F-B1F6-AE1752320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Recognizing</a:t>
            </a:r>
            <a:r>
              <a:rPr lang="en-US" sz="3600" dirty="0"/>
              <a:t> that there is a problem, </a:t>
            </a:r>
            <a:r>
              <a:rPr lang="en-US" sz="3600" b="1" dirty="0">
                <a:solidFill>
                  <a:schemeClr val="bg1"/>
                </a:solidFill>
              </a:rPr>
              <a:t>identifying</a:t>
            </a:r>
            <a:r>
              <a:rPr lang="en-US" sz="3600" dirty="0"/>
              <a:t> the nature of the problem, </a:t>
            </a:r>
            <a:r>
              <a:rPr lang="en-US" sz="3600" b="1" dirty="0">
                <a:solidFill>
                  <a:schemeClr val="bg1"/>
                </a:solidFill>
              </a:rPr>
              <a:t>defining</a:t>
            </a:r>
            <a:r>
              <a:rPr lang="en-US" sz="3600" dirty="0"/>
              <a:t> the problem. 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68665" y="2971800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Ascertain the objective of the decision maker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392665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02265" y="2971800"/>
            <a:ext cx="16002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the background of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64465" y="2977978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Isolate and identify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54865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501965" y="2971799"/>
            <a:ext cx="15240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unit of analysis and the relevant variables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888465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784065" y="2971800"/>
            <a:ext cx="14478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and research the objective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9174465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413" y="1345226"/>
            <a:ext cx="1127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1925</Words>
  <Application>Microsoft Office PowerPoint</Application>
  <PresentationFormat>Custom</PresentationFormat>
  <Paragraphs>338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Problem Solving</vt:lpstr>
      <vt:lpstr>Questions?</vt:lpstr>
      <vt:lpstr>Table of Content</vt:lpstr>
      <vt:lpstr>PowerPoint Presentation</vt:lpstr>
      <vt:lpstr>What is a Problem</vt:lpstr>
      <vt:lpstr>PowerPoint Presentation</vt:lpstr>
      <vt:lpstr>Solving a problem</vt:lpstr>
      <vt:lpstr>Problem Street Crossing</vt:lpstr>
      <vt:lpstr>Problem Identification</vt:lpstr>
      <vt:lpstr>Structure of the Problem</vt:lpstr>
      <vt:lpstr>Solutions and Decisions</vt:lpstr>
      <vt:lpstr>Nine Dots Problem</vt:lpstr>
      <vt:lpstr>Nine Dots Problem</vt:lpstr>
      <vt:lpstr>PowerPoint Presentation</vt:lpstr>
      <vt:lpstr>The Missing Piece</vt:lpstr>
      <vt:lpstr>Five Gallons</vt:lpstr>
      <vt:lpstr>The 100 Coins</vt:lpstr>
      <vt:lpstr>PowerPoint Presentation</vt:lpstr>
      <vt:lpstr>The Missing Piece</vt:lpstr>
      <vt:lpstr>Five Gallons</vt:lpstr>
      <vt:lpstr>The 100 Coins</vt:lpstr>
      <vt:lpstr>PowerPoint Presentation</vt:lpstr>
      <vt:lpstr>Read and Analyze the Problems</vt:lpstr>
      <vt:lpstr>Use a Sheet of Paper and a Pen</vt:lpstr>
      <vt:lpstr>Prefer Squared Paper</vt:lpstr>
      <vt:lpstr>Paper and Pen</vt:lpstr>
      <vt:lpstr>PowerPoint Presentation</vt:lpstr>
      <vt:lpstr>Think Up, Invent and Try Ideas</vt:lpstr>
      <vt:lpstr>Think Up, Invent and Try Ideas</vt:lpstr>
      <vt:lpstr>Think Up, Invent and Try Ideas</vt:lpstr>
      <vt:lpstr>PowerPoint Presentation</vt:lpstr>
      <vt:lpstr>Decompose the Problem</vt:lpstr>
      <vt:lpstr>Divide and Conquer – Example</vt:lpstr>
      <vt:lpstr>Sub-Problem #1 (Single Exchange)</vt:lpstr>
      <vt:lpstr>Sub-Problem #2 (Single Exchange)</vt:lpstr>
      <vt:lpstr>Sub-Problem #3 (Single Exchange)</vt:lpstr>
      <vt:lpstr>PowerPoint Presentation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PowerPoint Presentation</vt:lpstr>
      <vt:lpstr>Start Coding: Check List</vt:lpstr>
      <vt:lpstr>Implement your Algorithm Step-by-Step</vt:lpstr>
      <vt:lpstr>PowerPoint Presentation</vt:lpstr>
      <vt:lpstr>Thoroughly Test your Solution</vt:lpstr>
      <vt:lpstr>How to Test?</vt:lpstr>
      <vt:lpstr>Read the Problem Statement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Problem Solving</dc:title>
  <dc:subject>Coding 101 Course</dc:subject>
  <dc:creator/>
  <cp:keywords>Technology Fundamentals, 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2018-10-19T14:55:00Z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