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276" r:id="rId3"/>
    <p:sldId id="508" r:id="rId4"/>
    <p:sldId id="496" r:id="rId5"/>
    <p:sldId id="468" r:id="rId6"/>
    <p:sldId id="497" r:id="rId7"/>
    <p:sldId id="498" r:id="rId8"/>
    <p:sldId id="499" r:id="rId9"/>
    <p:sldId id="500" r:id="rId10"/>
    <p:sldId id="480" r:id="rId11"/>
    <p:sldId id="481" r:id="rId12"/>
    <p:sldId id="473" r:id="rId13"/>
    <p:sldId id="474" r:id="rId14"/>
    <p:sldId id="475" r:id="rId15"/>
    <p:sldId id="503" r:id="rId16"/>
    <p:sldId id="518" r:id="rId17"/>
    <p:sldId id="517" r:id="rId18"/>
    <p:sldId id="504" r:id="rId19"/>
    <p:sldId id="505" r:id="rId20"/>
    <p:sldId id="512" r:id="rId21"/>
    <p:sldId id="484" r:id="rId22"/>
    <p:sldId id="487" r:id="rId23"/>
    <p:sldId id="488" r:id="rId24"/>
    <p:sldId id="519" r:id="rId25"/>
    <p:sldId id="520" r:id="rId26"/>
    <p:sldId id="521" r:id="rId27"/>
    <p:sldId id="489" r:id="rId28"/>
    <p:sldId id="513" r:id="rId29"/>
    <p:sldId id="514" r:id="rId30"/>
    <p:sldId id="515" r:id="rId31"/>
    <p:sldId id="516" r:id="rId32"/>
    <p:sldId id="522" r:id="rId33"/>
    <p:sldId id="523" r:id="rId34"/>
    <p:sldId id="524" r:id="rId35"/>
    <p:sldId id="525" r:id="rId36"/>
    <p:sldId id="52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Associative Arrays" id="{BC4A3995-4CED-4320-A673-95328C9C809D}">
          <p14:sldIdLst>
            <p14:sldId id="496"/>
            <p14:sldId id="468"/>
            <p14:sldId id="497"/>
            <p14:sldId id="498"/>
            <p14:sldId id="499"/>
            <p14:sldId id="500"/>
            <p14:sldId id="480"/>
            <p14:sldId id="481"/>
            <p14:sldId id="473"/>
            <p14:sldId id="474"/>
            <p14:sldId id="475"/>
            <p14:sldId id="503"/>
            <p14:sldId id="518"/>
            <p14:sldId id="517"/>
          </p14:sldIdLst>
        </p14:section>
        <p14:section name="Lambda Expressions" id="{8AEC617A-3B8D-4C82-BEF1-07A0345B4ECB}">
          <p14:sldIdLst>
            <p14:sldId id="504"/>
            <p14:sldId id="505"/>
            <p14:sldId id="512"/>
            <p14:sldId id="484"/>
            <p14:sldId id="487"/>
            <p14:sldId id="488"/>
            <p14:sldId id="519"/>
            <p14:sldId id="520"/>
            <p14:sldId id="521"/>
            <p14:sldId id="489"/>
            <p14:sldId id="513"/>
            <p14:sldId id="514"/>
            <p14:sldId id="515"/>
          </p14:sldIdLst>
        </p14:section>
        <p14:section name="Conclusion" id="{10E03AB1-9AA8-4E86-9A64-D741901E50A2}">
          <p14:sldIdLst>
            <p14:sldId id="516"/>
            <p14:sldId id="522"/>
            <p14:sldId id="523"/>
            <p14:sldId id="524"/>
            <p14:sldId id="525"/>
            <p14:sldId id="5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" initials="T" lastIdx="1" clrIdx="0">
    <p:extLst>
      <p:ext uri="{19B8F6BF-5375-455C-9EA6-DF929625EA0E}">
        <p15:presenceInfo xmlns:p15="http://schemas.microsoft.com/office/powerpoint/2012/main" userId="Ta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94620" autoAdjust="0"/>
  </p:normalViewPr>
  <p:slideViewPr>
    <p:cSldViewPr snapToGrid="0" showGuides="1">
      <p:cViewPr varScale="1">
        <p:scale>
          <a:sx n="77" d="100"/>
          <a:sy n="77" d="100"/>
        </p:scale>
        <p:origin x="67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7277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761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8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8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4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57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468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33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0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27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63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1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39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1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89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16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49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39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57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24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30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1.png"/><Relationship Id="rId10" Type="http://schemas.openxmlformats.org/officeDocument/2006/relationships/image" Target="../media/image5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6.gif"/><Relationship Id="rId5" Type="http://schemas.openxmlformats.org/officeDocument/2006/relationships/image" Target="../media/image63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5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Dictionaries, Lambda and LINQ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564" y="218579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b="1" dirty="0">
                <a:solidFill>
                  <a:schemeClr val="bg1"/>
                </a:solidFill>
              </a:rPr>
              <a:t>list of real numbers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print them in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 order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0824" y="2872336"/>
            <a:ext cx="347790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8 2.5 2.5 8 2.5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62888" y="2512929"/>
            <a:ext cx="266333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2.5 -&gt;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6370861" y="282828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1165" y="4754005"/>
            <a:ext cx="265721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1.5 5 1.5 3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2518" y="4154231"/>
            <a:ext cx="24840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6370861" y="4761974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1904" y="1181546"/>
            <a:ext cx="10375696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int[] nums = Console.ReadLine().Split(' ')</a:t>
            </a:r>
            <a:br>
              <a:rPr lang="en-US" dirty="0"/>
            </a:br>
            <a:r>
              <a:rPr lang="en-US" dirty="0"/>
              <a:t>  .Select(int.Parse).ToArray();</a:t>
            </a:r>
          </a:p>
          <a:p>
            <a:r>
              <a:rPr lang="en-US" dirty="0"/>
              <a:t>var counts = new </a:t>
            </a:r>
            <a:r>
              <a:rPr lang="en-US" dirty="0">
                <a:solidFill>
                  <a:schemeClr val="bg1"/>
                </a:solidFill>
              </a:rPr>
              <a:t>SortedDictionary</a:t>
            </a:r>
            <a:r>
              <a:rPr lang="en-US" dirty="0"/>
              <a:t>&lt;int, int&gt;();</a:t>
            </a:r>
          </a:p>
          <a:p>
            <a:r>
              <a:rPr lang="en-US" dirty="0"/>
              <a:t>foreach (var num in nums)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bg1"/>
                </a:solidFill>
              </a:rPr>
              <a:t>ContainsKey</a:t>
            </a:r>
            <a:r>
              <a:rPr lang="en-US" dirty="0"/>
              <a:t>(num))</a:t>
            </a:r>
          </a:p>
          <a:p>
            <a:r>
              <a:rPr lang="en-US" dirty="0"/>
              <a:t>      counts[num]++;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 counts[num] = 1;</a:t>
            </a:r>
          </a:p>
          <a:p>
            <a:r>
              <a:rPr lang="en-US" dirty="0"/>
              <a:t>foreach (var num in counts)</a:t>
            </a:r>
          </a:p>
          <a:p>
            <a:r>
              <a:rPr lang="en-US" dirty="0"/>
              <a:t>    Console.WriteLine($"{num.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} -&gt; {num.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}");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658993" y="2798416"/>
            <a:ext cx="3598276" cy="152400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counts[num]</a:t>
            </a:r>
            <a:r>
              <a:rPr lang="en-US" sz="2800" b="1" noProof="1">
                <a:solidFill>
                  <a:srgbClr val="FFFFFF"/>
                </a:solidFill>
              </a:rPr>
              <a:t> will hold how many times num occurs in nums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7DBA9-B88F-49B9-BC29-EF7762971C9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12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881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174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9994" y="2159829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68E66D4-A9D4-49DC-A66C-0B1F7473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06E39-9DBC-4B0C-923F-31150F5271AE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40" name="Text Placeholder 7">
              <a:extLst>
                <a:ext uri="{FF2B5EF4-FFF2-40B4-BE49-F238E27FC236}">
                  <a16:creationId xmlns:a16="http://schemas.microsoft.com/office/drawing/2014/main" id="{6A994D26-8501-4921-A935-F2E285E48441}"/>
                </a:ext>
              </a:extLst>
            </p:cNvPr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2632AA-009B-436A-B3E7-C5AA1EAD56A4}"/>
                </a:ext>
              </a:extLst>
            </p:cNvPr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23426 L 0.6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03 -0.06227 L 0.60039 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312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0013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 L 0.6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5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546 L 0.60013 -0.0004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13</a:t>
            </a:fld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09D1DB-3079-4739-97B6-D6EF87880063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35" name="Text Placeholder 7"/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200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20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2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20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0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2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b="1" smtClean="0"/>
              <a:pPr/>
              <a:t>14</a:t>
            </a:fld>
            <a:endParaRPr lang="en-US" b="1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1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>
                <a:solidFill>
                  <a:srgbClr val="2344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Using foreach loop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Iterate </a:t>
            </a:r>
            <a:r>
              <a:rPr lang="en-GB" dirty="0">
                <a:solidFill>
                  <a:srgbClr val="234465"/>
                </a:solidFill>
              </a:rPr>
              <a:t>through objects of type </a:t>
            </a:r>
            <a:r>
              <a:rPr lang="en-GB" b="1" dirty="0">
                <a:solidFill>
                  <a:schemeClr val="bg1"/>
                </a:solidFill>
              </a:rPr>
              <a:t>KeyValuePair&lt;K, V&gt;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Cannot modify the dictionary (</a:t>
            </a:r>
            <a:r>
              <a:rPr lang="en-GB" b="1" dirty="0">
                <a:solidFill>
                  <a:schemeClr val="bg1"/>
                </a:solidFill>
              </a:rPr>
              <a:t>read-only</a:t>
            </a:r>
            <a:r>
              <a:rPr lang="en-GB" dirty="0"/>
              <a:t>)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D</a:t>
            </a:r>
            <a:r>
              <a:rPr lang="en-US" dirty="0" smtClean="0"/>
              <a:t>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698" y="3429000"/>
            <a:ext cx="9175537" cy="2678719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 fruits = new Dictionary&lt;string, double&gt;();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fruits.Add("banana", 2.20);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fruits.Add("kiwi", 4.50);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foreach (</a:t>
            </a:r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fruit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fruits)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Console.WriteLine($"{fruit.</a:t>
            </a:r>
            <a:r>
              <a:rPr lang="en-GB" dirty="0">
                <a:solidFill>
                  <a:schemeClr val="bg1"/>
                </a:solidFill>
              </a:rPr>
              <a:t>Key</a:t>
            </a:r>
            <a:r>
              <a:rPr lang="en-GB" dirty="0">
                <a:solidFill>
                  <a:schemeClr val="tx1"/>
                </a:solidFill>
              </a:rPr>
              <a:t>} -&gt; {fruit.</a:t>
            </a:r>
            <a:r>
              <a:rPr lang="en-GB" dirty="0">
                <a:solidFill>
                  <a:schemeClr val="bg1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}");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657" y="4006359"/>
            <a:ext cx="4201319" cy="152400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Key</a:t>
            </a:r>
            <a:r>
              <a:rPr lang="en-US" sz="2800" b="1" noProof="1">
                <a:solidFill>
                  <a:srgbClr val="FFFFFF"/>
                </a:solidFill>
              </a:rPr>
              <a:t> -&gt; fruit name</a:t>
            </a:r>
          </a:p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Value</a:t>
            </a:r>
            <a:r>
              <a:rPr lang="en-US" sz="2800" b="1" noProof="1">
                <a:solidFill>
                  <a:srgbClr val="FFFFFF"/>
                </a:solidFill>
              </a:rPr>
              <a:t> -&gt; fruit price</a:t>
            </a:r>
          </a:p>
        </p:txBody>
      </p:sp>
    </p:spTree>
    <p:extLst>
      <p:ext uri="{BB962C8B-B14F-4D97-AF65-F5344CB8AC3E}">
        <p14:creationId xmlns:p14="http://schemas.microsoft.com/office/powerpoint/2010/main" val="35628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2 * 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lines of pairs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synonym</a:t>
            </a:r>
          </a:p>
          <a:p>
            <a:r>
              <a:rPr lang="en-GB" dirty="0"/>
              <a:t>Each word may have many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Word </a:t>
            </a:r>
            <a:r>
              <a:rPr lang="en-US" dirty="0"/>
              <a:t>Synonyms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7294" y="2554520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48006" y="3685159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429326" y="3908182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3641F-9A87-4D27-BDBB-9D06093E44E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11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1528708" y="1224952"/>
            <a:ext cx="913458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var words = new </a:t>
            </a:r>
            <a:r>
              <a:rPr lang="en-GB" sz="2200" dirty="0">
                <a:solidFill>
                  <a:schemeClr val="bg1"/>
                </a:solidFill>
              </a:rPr>
              <a:t>Dictionary&lt;</a:t>
            </a:r>
            <a:r>
              <a:rPr lang="en-GB" sz="2200" dirty="0">
                <a:solidFill>
                  <a:schemeClr val="tx1"/>
                </a:solidFill>
              </a:rPr>
              <a:t>string, List&lt;string&gt;</a:t>
            </a:r>
            <a:r>
              <a:rPr lang="en-GB" sz="2200" dirty="0">
                <a:solidFill>
                  <a:schemeClr val="bg1"/>
                </a:solidFill>
              </a:rPr>
              <a:t>&gt;</a:t>
            </a:r>
            <a:r>
              <a:rPr lang="en-GB" sz="22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for (int i = 0; i &lt; 2 * n; i++)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string word = Console.ReadLine();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string synonym = Console.ReadLine();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if (words.</a:t>
            </a:r>
            <a:r>
              <a:rPr lang="en-GB" sz="2200" dirty="0">
                <a:solidFill>
                  <a:schemeClr val="bg1"/>
                </a:solidFill>
              </a:rPr>
              <a:t>ContainsKey</a:t>
            </a:r>
            <a:r>
              <a:rPr lang="en-GB" sz="2200" dirty="0">
                <a:solidFill>
                  <a:schemeClr val="tx1"/>
                </a:solidFill>
              </a:rPr>
              <a:t>(word) == false)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words.</a:t>
            </a:r>
            <a:r>
              <a:rPr lang="en-GB" sz="2200" dirty="0">
                <a:solidFill>
                  <a:schemeClr val="bg1"/>
                </a:solidFill>
              </a:rPr>
              <a:t>Add</a:t>
            </a:r>
            <a:r>
              <a:rPr lang="en-GB" sz="2200" dirty="0">
                <a:solidFill>
                  <a:schemeClr val="tx1"/>
                </a:solidFill>
              </a:rPr>
              <a:t>(word, new List&lt;string</a:t>
            </a:r>
            <a:r>
              <a:rPr lang="en-GB" sz="2200" dirty="0" smtClean="0">
                <a:solidFill>
                  <a:schemeClr val="tx1"/>
                </a:solidFill>
              </a:rPr>
              <a:t>&gt;());</a:t>
            </a:r>
            <a:endParaRPr lang="en-GB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  words[word].</a:t>
            </a:r>
            <a:r>
              <a:rPr lang="en-GB" sz="2200" dirty="0">
                <a:solidFill>
                  <a:schemeClr val="bg1"/>
                </a:solidFill>
              </a:rPr>
              <a:t>Add</a:t>
            </a:r>
            <a:r>
              <a:rPr lang="en-GB" sz="22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bg-BG" sz="2200" i="1" dirty="0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AF0E1F14-C048-494C-95B1-6B5B9941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068" y="5174775"/>
            <a:ext cx="3023050" cy="1280371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the synonym to the list</a:t>
            </a:r>
          </a:p>
        </p:txBody>
      </p:sp>
    </p:spTree>
    <p:extLst>
      <p:ext uri="{BB962C8B-B14F-4D97-AF65-F5344CB8AC3E}">
        <p14:creationId xmlns:p14="http://schemas.microsoft.com/office/powerpoint/2010/main" val="28473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321026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A lambda expression is an anonymous function containing 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expressions and statements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Lambda expressions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Read as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goes to</a:t>
            </a:r>
            <a:r>
              <a:rPr lang="en-US" sz="3000" dirty="0"/>
              <a:t>"</a:t>
            </a: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side specifies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parameters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side holds the </a:t>
            </a:r>
            <a:r>
              <a:rPr lang="en-US" b="1" dirty="0">
                <a:solidFill>
                  <a:schemeClr val="bg1"/>
                </a:solidFill>
              </a:rPr>
              <a:t>expression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statement</a:t>
            </a:r>
            <a:endParaRPr lang="en-GB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78669" y="2308195"/>
            <a:ext cx="3257427" cy="69208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a &gt;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5;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81" y="2031239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6564" y="1371604"/>
            <a:ext cx="8182463" cy="479593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Associative Arrays</a:t>
            </a:r>
          </a:p>
          <a:p>
            <a:pPr lvl="1"/>
            <a:r>
              <a:rPr lang="en-GB" dirty="0"/>
              <a:t>Dictionary &lt;key, value&gt;</a:t>
            </a:r>
          </a:p>
          <a:p>
            <a:pPr lvl="1"/>
            <a:r>
              <a:rPr lang="en-GB" dirty="0"/>
              <a:t>SortedDictionary &lt;key, value&gt;</a:t>
            </a:r>
          </a:p>
          <a:p>
            <a:r>
              <a:rPr lang="en-GB" dirty="0"/>
              <a:t>Lambda</a:t>
            </a:r>
          </a:p>
          <a:p>
            <a:r>
              <a:rPr lang="en-GB" dirty="0"/>
              <a:t>LINQ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Mapping</a:t>
            </a:r>
          </a:p>
          <a:p>
            <a:pPr lvl="1"/>
            <a:r>
              <a:rPr lang="en-GB" dirty="0"/>
              <a:t>Ordering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inline methods (functions) </a:t>
            </a:r>
            <a:br>
              <a:rPr lang="en-GB" dirty="0"/>
            </a:br>
            <a:r>
              <a:rPr lang="en-GB" dirty="0"/>
              <a:t>that take input parameters and return values: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92F57-B7F1-4611-BFC9-F9DB31676C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760412" y="2702716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4172504" y="2714500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4172505" y="3841502"/>
            <a:ext cx="739390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bool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760412" y="3841502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760412" y="4891513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4172505" y="4891513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280299" y="2826580"/>
            <a:ext cx="577048" cy="377836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249227" y="3953582"/>
            <a:ext cx="577048" cy="377836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250218" y="5003593"/>
            <a:ext cx="577048" cy="377836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0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 in a collection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870330"/>
            <a:ext cx="1044827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List&lt;int&gt;() { 1, 2, 3, 4, -1, -5, 0, 50 }.Min()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399" y="3251438"/>
            <a:ext cx="1044827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 1, 2, 3, 40, -1, -5, 0, 5 }.Max()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399" y="4714043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long[] {1, 2, 3, 4, -1, -5, 0, 50}.Sum()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6007352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{1, 2, 3, 4, -1, -5, 0, 50}.Average()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6.75</a:t>
            </a:r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2" y="3891162"/>
            <a:ext cx="825099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 "abc", "def" } ;</a:t>
            </a:r>
          </a:p>
          <a:p>
            <a:r>
              <a:rPr lang="en-US" noProof="1">
                <a:solidFill>
                  <a:schemeClr val="tx1"/>
                </a:solidFill>
              </a:rPr>
              <a:t>var result = words.</a:t>
            </a:r>
            <a:r>
              <a:rPr lang="en-US" noProof="1">
                <a:solidFill>
                  <a:schemeClr val="bg1"/>
                </a:solidFill>
              </a:rPr>
              <a:t>Select</a:t>
            </a:r>
            <a:r>
              <a:rPr lang="en-US" noProof="1">
                <a:solidFill>
                  <a:schemeClr val="tx1"/>
                </a:solidFill>
              </a:rPr>
              <a:t>(w =&gt; w + "x");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 words -&gt; abcx, defx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1966765"/>
            <a:ext cx="825099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var nums = Console.ReadLine()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.Split()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Select</a:t>
            </a:r>
            <a:r>
              <a:rPr lang="en-US" noProof="1">
                <a:solidFill>
                  <a:schemeClr val="tx1"/>
                </a:solidFill>
              </a:rPr>
              <a:t>(int.Parse);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4" y="1918502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.Select(number =&gt; int.Parse(number))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ToArray()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289405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List&lt;double&gt;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.Select(double.Parse)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9528" y="1982063"/>
            <a:ext cx="743491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noProof="1">
                <a:solidFill>
                  <a:schemeClr val="tx1"/>
                </a:solidFill>
              </a:rPr>
              <a:t>int[] nums = Console.ReadLine()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.Split()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.Select(int.Parse)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bg1"/>
                </a:solidFill>
              </a:rPr>
              <a:t>Where</a:t>
            </a:r>
            <a:r>
              <a:rPr lang="en-US" sz="3200" noProof="1">
                <a:solidFill>
                  <a:schemeClr val="tx1"/>
                </a:solidFill>
              </a:rPr>
              <a:t>(</a:t>
            </a:r>
            <a:r>
              <a:rPr lang="en-US" sz="3200" noProof="1">
                <a:solidFill>
                  <a:schemeClr val="bg1"/>
                </a:solidFill>
              </a:rPr>
              <a:t>n =&gt; n &gt; 0</a:t>
            </a:r>
            <a:r>
              <a:rPr lang="en-US" sz="3200" noProof="1">
                <a:solidFill>
                  <a:schemeClr val="tx1"/>
                </a:solidFill>
              </a:rPr>
              <a:t>)</a:t>
            </a:r>
          </a:p>
          <a:p>
            <a:r>
              <a:rPr lang="en-US" sz="3200" noProof="1">
                <a:solidFill>
                  <a:schemeClr val="bg1"/>
                </a:solidFill>
              </a:rPr>
              <a:t>  </a:t>
            </a:r>
            <a:r>
              <a:rPr lang="en-US" sz="3200" noProof="1">
                <a:solidFill>
                  <a:schemeClr val="tx1"/>
                </a:solidFill>
              </a:rPr>
              <a:t>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06" y="2266933"/>
            <a:ext cx="2726133" cy="2726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61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string array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Print only words which length is </a:t>
            </a:r>
            <a:r>
              <a:rPr lang="en-US" b="1" dirty="0">
                <a:solidFill>
                  <a:schemeClr val="bg1"/>
                </a:solidFill>
              </a:rPr>
              <a:t>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989" y="2867222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83902" y="2288725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926388" y="2859411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89" y="4822406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902" y="4822406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926388" y="481459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651D0-7A2A-428F-8919-A99ECF8E6AA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55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8104" y="1475224"/>
            <a:ext cx="1037569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rgbClr val="234465"/>
                </a:solidFill>
              </a:rPr>
              <a:t>string</a:t>
            </a:r>
            <a:r>
              <a:rPr lang="en-GB" sz="2800" dirty="0"/>
              <a:t>[</a:t>
            </a:r>
            <a:r>
              <a:rPr lang="en-GB" sz="2800" dirty="0">
                <a:solidFill>
                  <a:srgbClr val="234465"/>
                </a:solidFill>
              </a:rPr>
              <a:t>]</a:t>
            </a:r>
            <a:r>
              <a:rPr lang="en-GB" sz="2800" dirty="0"/>
              <a:t> words = Console.ReadLine()</a:t>
            </a:r>
          </a:p>
          <a:p>
            <a:r>
              <a:rPr lang="en-GB" sz="2800" dirty="0"/>
              <a:t>                .Split()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 =&gt; w.Length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.ToArray();</a:t>
            </a:r>
          </a:p>
          <a:p>
            <a:endParaRPr lang="en-GB" sz="2800" dirty="0"/>
          </a:p>
          <a:p>
            <a:r>
              <a:rPr lang="en-GB" sz="2800" dirty="0"/>
              <a:t>foreach (string word in words)</a:t>
            </a:r>
          </a:p>
          <a:p>
            <a:r>
              <a:rPr lang="en-GB" sz="2800" dirty="0"/>
              <a:t>   Console.WriteLine(word);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316B6-372B-4F5C-B8D5-3E5EF4D7E18B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90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OrderBy()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OrderByDescending()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1807881"/>
            <a:ext cx="9047356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</a:t>
            </a:r>
          </a:p>
          <a:p>
            <a:r>
              <a:rPr lang="en-US" noProof="1">
                <a:solidFill>
                  <a:schemeClr val="tx1"/>
                </a:solidFill>
              </a:rPr>
              <a:t>  .</a:t>
            </a:r>
            <a:r>
              <a:rPr lang="en-US" noProof="1"/>
              <a:t>OrderBy</a:t>
            </a:r>
            <a:r>
              <a:rPr lang="en-US" noProof="1">
                <a:solidFill>
                  <a:schemeClr val="tx1"/>
                </a:solidFill>
              </a:rPr>
              <a:t>(num =&gt; num)</a:t>
            </a:r>
          </a:p>
          <a:p>
            <a:r>
              <a:rPr lang="en-US" noProof="1">
                <a:solidFill>
                  <a:schemeClr val="tx1"/>
                </a:solidFill>
              </a:rPr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734132"/>
            <a:ext cx="904735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nums.</a:t>
            </a:r>
            <a:r>
              <a:rPr lang="en-US" noProof="1"/>
              <a:t>OrderByDescending</a:t>
            </a:r>
            <a:r>
              <a:rPr lang="en-US" noProof="1">
                <a:solidFill>
                  <a:schemeClr val="tx1"/>
                </a:solidFill>
              </a:rPr>
              <a:t>(num =&gt; num).ToList();</a:t>
            </a:r>
          </a:p>
          <a:p>
            <a:r>
              <a:rPr lang="en-US" noProof="1">
                <a:solidFill>
                  <a:schemeClr val="tx1"/>
                </a:solidFill>
              </a:rPr>
              <a:t>Console.WriteLine(String.Join(", ", nums));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C6FDC-230A-4663-84B1-1A53A1D9D6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66" y="2303828"/>
            <a:ext cx="1714796" cy="1714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ABB0B7-6A3A-43F6-8ACD-3ED2C5AA1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95766" y="4554172"/>
            <a:ext cx="1714796" cy="184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312" y="2133601"/>
            <a:ext cx="8031486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var products = new Dictionary&lt;int, string&gt;();</a:t>
            </a:r>
          </a:p>
          <a:p>
            <a:r>
              <a:rPr lang="en-US" sz="2400" noProof="1"/>
              <a:t>Dictionary&lt;int, string&gt; sortedDict = products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OrderBy</a:t>
            </a:r>
            <a:r>
              <a:rPr lang="en-US" sz="2400" noProof="1"/>
              <a:t>(pair =&gt; pair.Value)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ThenBy</a:t>
            </a:r>
            <a:r>
              <a:rPr lang="en-US" sz="2400" noProof="1"/>
              <a:t>(pair =&gt; pair.Key)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ToDictionary</a:t>
            </a:r>
            <a:r>
              <a:rPr lang="en-US" sz="2400" noProof="1"/>
              <a:t>(pair =&gt; pair.Key, </a:t>
            </a:r>
          </a:p>
          <a:p>
            <a:r>
              <a:rPr lang="en-US" sz="2400" noProof="1"/>
              <a:t>                pair =&gt; pair.Value);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0D5A20-B550-4F25-9A65-02A66DDB2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04" y="2133601"/>
            <a:ext cx="3049487" cy="30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numbers</a:t>
            </a:r>
          </a:p>
          <a:p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en-US" dirty="0"/>
              <a:t>, if </a:t>
            </a:r>
            <a:r>
              <a:rPr lang="en-GB" dirty="0"/>
              <a:t>there are </a:t>
            </a:r>
            <a:r>
              <a:rPr lang="en-GB" b="1" dirty="0">
                <a:solidFill>
                  <a:schemeClr val="bg1"/>
                </a:solidFill>
              </a:rPr>
              <a:t>less than 3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print all of them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295151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4368" y="4535466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437073" y="372896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2931051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535466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294937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5" y="4582871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372896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372896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2A9888-211E-4132-875E-FCF22891C83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53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8152" y="1536106"/>
            <a:ext cx="10375696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int[] numbers = Console.ReadLine()</a:t>
            </a:r>
          </a:p>
          <a:p>
            <a:r>
              <a:rPr lang="en-GB" dirty="0"/>
              <a:t>		.Split()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Select</a:t>
            </a:r>
            <a:r>
              <a:rPr lang="en-GB" dirty="0"/>
              <a:t>(int.Parse)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OrderByDescending</a:t>
            </a:r>
            <a:r>
              <a:rPr lang="en-GB" dirty="0"/>
              <a:t>(n =&gt; n)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ToArray</a:t>
            </a:r>
            <a:r>
              <a:rPr lang="en-GB" dirty="0"/>
              <a:t>();</a:t>
            </a:r>
          </a:p>
          <a:p>
            <a:r>
              <a:rPr lang="en-GB" dirty="0"/>
              <a:t>int count = numbers.Length &gt;= 3 ? 3 : numbers.Length;</a:t>
            </a:r>
          </a:p>
          <a:p>
            <a:r>
              <a:rPr lang="nn-NO" dirty="0"/>
              <a:t>for (int i = 0; i &lt; count; i++)</a:t>
            </a:r>
          </a:p>
          <a:p>
            <a:r>
              <a:rPr lang="en-GB" dirty="0"/>
              <a:t>   Console.Write($"{numbers[i]} ");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3F5AB-D1E6-4AEA-9EB5-39AA426D4C4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62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bg2"/>
                </a:solidFill>
              </a:rPr>
              <a:t>Dictionaries hold </a:t>
            </a:r>
            <a:r>
              <a:rPr lang="en-US" sz="3200" b="1" noProof="1">
                <a:solidFill>
                  <a:schemeClr val="bg1"/>
                </a:solidFill>
              </a:rPr>
              <a:t>{key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Keys holds a set of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Values holds a collection of values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dictionary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KeyValuePair&lt;K, V&gt;</a:t>
            </a:r>
          </a:p>
          <a:p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Lambda and LINQ helps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sz="3200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41104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1311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9417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2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38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Collection of </a:t>
            </a:r>
            <a:r>
              <a:rPr lang="en-US" dirty="0" smtClean="0"/>
              <a:t>Key </a:t>
            </a:r>
            <a:r>
              <a:rPr lang="en-US" dirty="0"/>
              <a:t>and V</a:t>
            </a:r>
            <a:r>
              <a:rPr lang="en-US" dirty="0" smtClean="0"/>
              <a:t>alue </a:t>
            </a:r>
            <a:r>
              <a:rPr lang="en-US" dirty="0"/>
              <a:t>P</a:t>
            </a:r>
            <a:r>
              <a:rPr lang="en-US" dirty="0" smtClean="0"/>
              <a:t>airs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 (Maps, Dictionaries)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Dictionary&lt;K, V&gt; </a:t>
            </a:r>
            <a:r>
              <a:rPr lang="en-US" dirty="0"/>
              <a:t>- collection of key and value pairs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the keys in their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hash-table +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656" y="4119942"/>
            <a:ext cx="8635544" cy="215581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>
                <a:solidFill>
                  <a:schemeClr val="tx1"/>
                </a:solidFill>
              </a:rPr>
              <a:t> fruits = </a:t>
            </a:r>
            <a:r>
              <a:rPr lang="en-GB" dirty="0">
                <a:solidFill>
                  <a:schemeClr val="bg1"/>
                </a:solidFill>
              </a:rPr>
              <a:t>new Dictionary&lt;string, double&gt;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"banana"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2.20;</a:t>
            </a: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"apple"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1.40;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"kiwi"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3.20;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SortedDictionary&lt;K, V&gt;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keys always sorted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332" y="3439947"/>
            <a:ext cx="11001336" cy="240332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var</a:t>
            </a: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fruits = </a:t>
            </a:r>
            <a:r>
              <a:rPr lang="en-GB" sz="2800" dirty="0">
                <a:solidFill>
                  <a:schemeClr val="bg1"/>
                </a:solidFill>
              </a:rPr>
              <a:t>new SortedDictionary&lt;string, double&gt;</a:t>
            </a:r>
            <a:r>
              <a:rPr lang="en-GB" sz="28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fruits</a:t>
            </a:r>
            <a:r>
              <a:rPr lang="en-GB" sz="2800" dirty="0">
                <a:solidFill>
                  <a:schemeClr val="bg1"/>
                </a:solidFill>
              </a:rPr>
              <a:t>[</a:t>
            </a:r>
            <a:r>
              <a:rPr lang="en-GB" sz="2800" dirty="0">
                <a:solidFill>
                  <a:schemeClr val="tx1"/>
                </a:solidFill>
              </a:rPr>
              <a:t>"kiwi"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  <a:r>
              <a:rPr lang="en-GB" sz="2800" dirty="0">
                <a:solidFill>
                  <a:schemeClr val="tx1"/>
                </a:solidFill>
              </a:rPr>
              <a:t> = 4.50;</a:t>
            </a:r>
          </a:p>
          <a:p>
            <a:r>
              <a:rPr lang="en-GB" sz="2800" dirty="0">
                <a:solidFill>
                  <a:schemeClr val="tx1"/>
                </a:solidFill>
              </a:rPr>
              <a:t>fruits</a:t>
            </a:r>
            <a:r>
              <a:rPr lang="en-GB" sz="2800" dirty="0">
                <a:solidFill>
                  <a:schemeClr val="bg1"/>
                </a:solidFill>
              </a:rPr>
              <a:t>[</a:t>
            </a:r>
            <a:r>
              <a:rPr lang="en-GB" sz="2800" dirty="0">
                <a:solidFill>
                  <a:schemeClr val="tx1"/>
                </a:solidFill>
              </a:rPr>
              <a:t>"orange"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  <a:r>
              <a:rPr lang="en-GB" sz="2800" dirty="0">
                <a:solidFill>
                  <a:schemeClr val="tx1"/>
                </a:solidFill>
              </a:rPr>
              <a:t> = 2.50;</a:t>
            </a:r>
          </a:p>
          <a:p>
            <a:r>
              <a:rPr lang="en-GB" sz="2800" dirty="0">
                <a:solidFill>
                  <a:schemeClr val="tx1"/>
                </a:solidFill>
              </a:rPr>
              <a:t>fruits</a:t>
            </a:r>
            <a:r>
              <a:rPr lang="en-GB" sz="2800" dirty="0">
                <a:solidFill>
                  <a:schemeClr val="bg1"/>
                </a:solidFill>
              </a:rPr>
              <a:t>[</a:t>
            </a:r>
            <a:r>
              <a:rPr lang="en-GB" sz="2800" dirty="0">
                <a:solidFill>
                  <a:schemeClr val="tx1"/>
                </a:solidFill>
              </a:rPr>
              <a:t>"banana"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  <a:r>
              <a:rPr lang="en-GB" sz="2800" dirty="0">
                <a:solidFill>
                  <a:schemeClr val="tx1"/>
                </a:solidFill>
              </a:rPr>
              <a:t> = 2.20;</a:t>
            </a:r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) 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Remove(key</a:t>
            </a:r>
            <a:r>
              <a:rPr lang="en-US" dirty="0">
                <a:solidFill>
                  <a:srgbClr val="234465"/>
                </a:solidFill>
              </a:rPr>
              <a:t>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92768"/>
            <a:ext cx="8376546" cy="163292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 airplanes = new Dictionary&lt;string, int&gt;();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130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"Airbus A320"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150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8376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var airplanes = new Dictionary&lt;string, int&gt;();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ContainsKey</a:t>
            </a:r>
            <a:r>
              <a:rPr lang="en-US" dirty="0" smtClean="0">
                <a:solidFill>
                  <a:srgbClr val="234465"/>
                </a:solidFill>
              </a:rPr>
              <a:t>(</a:t>
            </a:r>
            <a:r>
              <a:rPr lang="en-US" b="1" dirty="0" smtClean="0">
                <a:solidFill>
                  <a:schemeClr val="bg1"/>
                </a:solidFill>
              </a:rPr>
              <a:t>key</a:t>
            </a:r>
            <a:r>
              <a:rPr lang="en-US" dirty="0" smtClean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ContainsValue</a:t>
            </a:r>
            <a:r>
              <a:rPr lang="en-US" dirty="0">
                <a:solidFill>
                  <a:srgbClr val="234465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Methods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55" y="1890674"/>
            <a:ext cx="7873955" cy="2033991"/>
          </a:xfrm>
        </p:spPr>
        <p:txBody>
          <a:bodyPr/>
          <a:lstStyle/>
          <a:p>
            <a:r>
              <a:rPr lang="en-GB" sz="22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dictionary.Add("Airbus A320", 150);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if (dictionary.</a:t>
            </a:r>
            <a:r>
              <a:rPr lang="en-GB" sz="2200" dirty="0">
                <a:solidFill>
                  <a:schemeClr val="bg1"/>
                </a:solidFill>
              </a:rPr>
              <a:t>ContainsKey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"Airbus A320"</a:t>
            </a:r>
            <a:r>
              <a:rPr lang="en-GB" sz="2200" dirty="0">
                <a:solidFill>
                  <a:schemeClr val="tx1"/>
                </a:solidFill>
              </a:rPr>
              <a:t>))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   Console.WriteLine($"Airbus A320 key exists");</a:t>
            </a:r>
            <a:endParaRPr lang="bg-BG" sz="2200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471055" y="4672050"/>
            <a:ext cx="913458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Console.WriteLine(airplanes.</a:t>
            </a:r>
            <a:r>
              <a:rPr lang="en-GB" sz="2200" dirty="0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Console.WriteLine(airplanes.</a:t>
            </a:r>
            <a:r>
              <a:rPr lang="en-GB" sz="2200" dirty="0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build="p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4628</TotalTime>
  <Words>1579</Words>
  <Application>Microsoft Office PowerPoint</Application>
  <PresentationFormat>Widescreen</PresentationFormat>
  <Paragraphs>383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Dictionaries, Lambda and LINQ</vt:lpstr>
      <vt:lpstr>Table of Contents</vt:lpstr>
      <vt:lpstr>Have a Question?</vt:lpstr>
      <vt:lpstr>PowerPoint Presentation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Real Numbers </vt:lpstr>
      <vt:lpstr>Solution: Count Real Numbers</vt:lpstr>
      <vt:lpstr>Traditional Dictionary: Add()</vt:lpstr>
      <vt:lpstr>Dictionary: Remove()</vt:lpstr>
      <vt:lpstr>SortedDictionary&lt;K, V&gt; – Example</vt:lpstr>
      <vt:lpstr>Iterating through Dictionary</vt:lpstr>
      <vt:lpstr>Problem: Word Synonyms</vt:lpstr>
      <vt:lpstr>Solution: Word Synonyms</vt:lpstr>
      <vt:lpstr>PowerPoint Presentation</vt:lpstr>
      <vt:lpstr>Lambda Functions</vt:lpstr>
      <vt:lpstr>Lambda Functions</vt:lpstr>
      <vt:lpstr>Processing Sequences with LINQ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Problem: Largest 3 Numbers</vt:lpstr>
      <vt:lpstr>Solution: Largest 3 Numbers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Dictionaries, Lambda and LINQ</dc:title>
  <dc:subject>Technology Fundamentals  – Practical Training Course @ SoftUni</dc:subject>
  <dc:creator>Alen Paunov</dc:creator>
  <cp:keywords>Technology Fundamentals, tech, fundamentals, technologySoftware University, SoftUni, programming, coding, software development, education, training, course</cp:keywords>
  <cp:lastModifiedBy>Galin</cp:lastModifiedBy>
  <cp:revision>268</cp:revision>
  <dcterms:created xsi:type="dcterms:W3CDTF">2018-05-23T13:08:44Z</dcterms:created>
  <dcterms:modified xsi:type="dcterms:W3CDTF">2018-10-29T15:10:13Z</dcterms:modified>
  <cp:category>programming;computer programming;software development;web development</cp:category>
</cp:coreProperties>
</file>