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74" r:id="rId2"/>
    <p:sldId id="276" r:id="rId3"/>
    <p:sldId id="508" r:id="rId4"/>
    <p:sldId id="509" r:id="rId5"/>
    <p:sldId id="467" r:id="rId6"/>
    <p:sldId id="414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22" r:id="rId16"/>
    <p:sldId id="518" r:id="rId17"/>
    <p:sldId id="520" r:id="rId18"/>
    <p:sldId id="538" r:id="rId19"/>
    <p:sldId id="539" r:id="rId20"/>
    <p:sldId id="521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349" r:id="rId31"/>
    <p:sldId id="523" r:id="rId32"/>
    <p:sldId id="524" r:id="rId33"/>
    <p:sldId id="525" r:id="rId34"/>
    <p:sldId id="526" r:id="rId35"/>
    <p:sldId id="52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atabase Managment" id="{BC4A3995-4CED-4320-A673-95328C9C809D}">
          <p14:sldIdLst>
            <p14:sldId id="509"/>
            <p14:sldId id="467"/>
          </p14:sldIdLst>
        </p14:section>
        <p14:section name="Database Engines" id="{01722D04-1300-46DF-AF77-2D5484BC9B1C}">
          <p14:sldIdLst>
            <p14:sldId id="414"/>
            <p14:sldId id="510"/>
            <p14:sldId id="511"/>
            <p14:sldId id="512"/>
          </p14:sldIdLst>
        </p14:section>
        <p14:section name="Structured Query Language" id="{B18C00ED-2AAF-48E9-B88F-6CEE216860E9}">
          <p14:sldIdLst>
            <p14:sldId id="513"/>
            <p14:sldId id="514"/>
          </p14:sldIdLst>
        </p14:section>
        <p14:section name="MySql" id="{4AE2B806-BF49-4709-8ADC-11F735AB3490}">
          <p14:sldIdLst>
            <p14:sldId id="515"/>
            <p14:sldId id="516"/>
            <p14:sldId id="517"/>
            <p14:sldId id="522"/>
            <p14:sldId id="518"/>
            <p14:sldId id="520"/>
            <p14:sldId id="538"/>
            <p14:sldId id="539"/>
            <p14:sldId id="521"/>
          </p14:sldIdLst>
        </p14:section>
        <p14:section name="NoSql" id="{E0E0AA65-D011-426E-A21D-6D2DA0C6468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nclusion" id="{10E03AB1-9AA8-4E86-9A64-D741901E50A2}">
          <p14:sldIdLst>
            <p14:sldId id="349"/>
            <p14:sldId id="523"/>
            <p14:sldId id="524"/>
            <p14:sldId id="525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109" d="100"/>
          <a:sy n="109" d="100"/>
        </p:scale>
        <p:origin x="60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4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2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6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00336-F467-488C-BA9A-FF63DD7FC134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 err="1">
                <a:latin typeface="Courier New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table, notice that managers (like Sanchez) have no </a:t>
            </a:r>
            <a:r>
              <a:rPr lang="en-US" dirty="0" err="1"/>
              <a:t>ManagerID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5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47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4.gif"/><Relationship Id="rId5" Type="http://schemas.openxmlformats.org/officeDocument/2006/relationships/image" Target="../media/image7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3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5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do RDBMS work?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 Basics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14" y="2185796"/>
            <a:ext cx="3508196" cy="3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1B43-7144-4868-8791-314C340CD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994D5-34B0-406F-8FE8-29C1B77D7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B443-A407-475B-92CA-9C00C7D93D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4604245" y="1607032"/>
            <a:ext cx="298350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75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Programming language designed for managing data </a:t>
            </a:r>
            <a:br>
              <a:rPr lang="en-GB" dirty="0"/>
            </a:br>
            <a:r>
              <a:rPr lang="en-GB" dirty="0"/>
              <a:t>in a relational database</a:t>
            </a:r>
          </a:p>
          <a:p>
            <a:r>
              <a:rPr lang="en-GB" dirty="0"/>
              <a:t>To communicate with the Engine we use SQL </a:t>
            </a:r>
          </a:p>
          <a:p>
            <a:r>
              <a:rPr lang="en-GB" dirty="0"/>
              <a:t>Logically divided in four sections</a:t>
            </a:r>
          </a:p>
          <a:p>
            <a:pPr lvl="1"/>
            <a:r>
              <a:rPr lang="en-GB" dirty="0"/>
              <a:t>Data Definition –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our data</a:t>
            </a:r>
          </a:p>
          <a:p>
            <a:pPr lvl="1"/>
            <a:r>
              <a:rPr lang="en-GB" dirty="0"/>
              <a:t>Data Manipulation –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/>
            <a:r>
              <a:rPr lang="en-GB" dirty="0"/>
              <a:t>Data Control –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/>
            <a:r>
              <a:rPr lang="en-GB" dirty="0"/>
              <a:t>Transaction Control –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and </a:t>
            </a:r>
            <a:br>
              <a:rPr lang="en-GB" dirty="0"/>
            </a:br>
            <a:r>
              <a:rPr lang="en-GB" dirty="0"/>
              <a:t>allow </a:t>
            </a:r>
            <a:r>
              <a:rPr lang="en-GB" b="1" dirty="0">
                <a:solidFill>
                  <a:schemeClr val="bg1"/>
                </a:solidFill>
              </a:rPr>
              <a:t>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0743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Working with Relational Databases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1D86-F76D-4493-BFBF-24CE58121E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1597980"/>
            <a:ext cx="2876330" cy="1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relational database </a:t>
            </a:r>
            <a:br>
              <a:rPr lang="en-US" dirty="0"/>
            </a:br>
            <a:r>
              <a:rPr lang="en-US" dirty="0"/>
              <a:t>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</a:t>
            </a:r>
            <a:r>
              <a:rPr lang="en-US" dirty="0"/>
              <a:t> websites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Facebook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r>
              <a:rPr lang="en-US" dirty="0"/>
              <a:t> MAC OS, </a:t>
            </a:r>
            <a:br>
              <a:rPr lang="en-US" dirty="0"/>
            </a:br>
            <a:r>
              <a:rPr lang="en-US" dirty="0"/>
              <a:t>Windows, Linux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XAMPP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Web server stack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Apache + MariaDB + PHP + Perl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Cross-platform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HeidiSQL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Tool using the popular MySQL, </a:t>
            </a:r>
            <a:br>
              <a:rPr lang="en-GB" dirty="0"/>
            </a:br>
            <a:r>
              <a:rPr lang="en-GB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Can modify database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Easy to track database saves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F682-A5BB-4AA9-8119-44C20E64E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152955" y="1738451"/>
            <a:ext cx="1447928" cy="1413122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54" y="4358936"/>
            <a:ext cx="1680930" cy="16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</a:t>
            </a:r>
            <a:br>
              <a:rPr lang="en-GB" dirty="0"/>
            </a:br>
            <a:r>
              <a:rPr lang="en-GB" dirty="0"/>
              <a:t>the database engine</a:t>
            </a:r>
          </a:p>
          <a:p>
            <a:r>
              <a:rPr lang="en-GB" dirty="0"/>
              <a:t>Queries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FD38-C739-43E8-82D2-0E6B31F67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2780823" y="3930059"/>
            <a:ext cx="462315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CREATE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878" y="3930059"/>
            <a:ext cx="1901574" cy="836653"/>
          </a:xfrm>
          <a:prstGeom prst="wedgeRoundRectCallout">
            <a:avLst>
              <a:gd name="adj1" fmla="val -65700"/>
              <a:gd name="adj2" fmla="val -131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41193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Table creation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74471" y="1727737"/>
            <a:ext cx="8032180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CREATE TABLE people (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id </a:t>
            </a:r>
            <a:r>
              <a:rPr lang="en-GB" sz="22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200" dirty="0">
                <a:solidFill>
                  <a:schemeClr val="tx1"/>
                </a:solidFill>
              </a:rPr>
              <a:t>,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email </a:t>
            </a:r>
            <a:r>
              <a:rPr lang="en-GB" sz="2200" dirty="0">
                <a:solidFill>
                  <a:schemeClr val="bg1"/>
                </a:solidFill>
              </a:rPr>
              <a:t>VARCHAR(40) NOT NULL</a:t>
            </a:r>
            <a:r>
              <a:rPr lang="en-GB" sz="2200" dirty="0">
                <a:solidFill>
                  <a:schemeClr val="tx1"/>
                </a:solidFill>
              </a:rPr>
              <a:t>,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first_name </a:t>
            </a:r>
            <a:r>
              <a:rPr lang="en-GB" sz="2200" dirty="0">
                <a:solidFill>
                  <a:schemeClr val="bg1"/>
                </a:solidFill>
              </a:rPr>
              <a:t>VARCHAR(40) NOT NULL</a:t>
            </a:r>
            <a:r>
              <a:rPr lang="en-GB" sz="2200" dirty="0">
                <a:solidFill>
                  <a:schemeClr val="tx1"/>
                </a:solidFill>
              </a:rPr>
              <a:t>,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last_name </a:t>
            </a:r>
            <a:r>
              <a:rPr lang="en-GB" sz="2200" dirty="0">
                <a:solidFill>
                  <a:schemeClr val="bg1"/>
                </a:solidFill>
              </a:rPr>
              <a:t>VARCHAR(40) NOT NULL</a:t>
            </a:r>
          </a:p>
          <a:p>
            <a:r>
              <a:rPr lang="en-GB" sz="2200" dirty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656" y="2209219"/>
            <a:ext cx="3352800" cy="700710"/>
          </a:xfrm>
          <a:prstGeom prst="wedgeRoundRectCallout">
            <a:avLst>
              <a:gd name="adj1" fmla="val -57927"/>
              <a:gd name="adj2" fmla="val -18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311" y="4212112"/>
            <a:ext cx="1713953" cy="471132"/>
          </a:xfrm>
          <a:prstGeom prst="wedgeRoundRectCallout">
            <a:avLst>
              <a:gd name="adj1" fmla="val -55047"/>
              <a:gd name="adj2" fmla="val -4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506" y="4212112"/>
            <a:ext cx="2344021" cy="471132"/>
          </a:xfrm>
          <a:prstGeom prst="wedgeRoundRectCallout">
            <a:avLst>
              <a:gd name="adj1" fmla="val -55006"/>
              <a:gd name="adj2" fmla="val -47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31" y="1196120"/>
            <a:ext cx="2345139" cy="700710"/>
          </a:xfrm>
          <a:prstGeom prst="wedgeRoundRectCallout">
            <a:avLst>
              <a:gd name="adj1" fmla="val -67149"/>
              <a:gd name="adj2" fmla="val 451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774471" y="5278225"/>
            <a:ext cx="98275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INSERT INTO</a:t>
            </a:r>
            <a:r>
              <a:rPr lang="en-GB" dirty="0">
                <a:solidFill>
                  <a:schemeClr val="tx1"/>
                </a:solidFill>
              </a:rPr>
              <a:t> `people` (`email`, `first_name`, `last_name`)</a:t>
            </a:r>
          </a:p>
          <a:p>
            <a:r>
              <a:rPr lang="en-GB" dirty="0">
                <a:solidFill>
                  <a:schemeClr val="bg1"/>
                </a:solidFill>
              </a:rPr>
              <a:t>VALUES</a:t>
            </a:r>
            <a:r>
              <a:rPr lang="en-GB" dirty="0">
                <a:solidFill>
                  <a:schemeClr val="tx1"/>
                </a:solidFill>
              </a:rPr>
              <a:t> ('b@b.bg', 'John', 'Smith');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 all records from a table</a:t>
            </a:r>
          </a:p>
          <a:p>
            <a:endParaRPr lang="en-GB" dirty="0"/>
          </a:p>
          <a:p>
            <a:r>
              <a:rPr lang="en-GB" dirty="0"/>
              <a:t>You can limit the number of columns 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Records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20CA-B930-4398-8E85-41971D88A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809982" y="1825065"/>
            <a:ext cx="378865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SELECT * FROM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1866181"/>
            <a:ext cx="367721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retrieves all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809982" y="3223489"/>
            <a:ext cx="717992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SELECT </a:t>
            </a:r>
            <a:r>
              <a:rPr lang="en-GB" dirty="0" err="1" smtClean="0">
                <a:solidFill>
                  <a:schemeClr val="bg1"/>
                </a:solidFill>
              </a:rPr>
              <a:t>first_name</a:t>
            </a:r>
            <a:r>
              <a:rPr lang="en-GB" dirty="0">
                <a:solidFill>
                  <a:schemeClr val="bg1"/>
                </a:solidFill>
              </a:rPr>
              <a:t>, last_name </a:t>
            </a:r>
            <a:r>
              <a:rPr lang="en-GB" dirty="0">
                <a:solidFill>
                  <a:schemeClr val="tx1"/>
                </a:solidFill>
              </a:rPr>
              <a:t>FROM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40" y="3223489"/>
            <a:ext cx="250971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809981" y="4621913"/>
            <a:ext cx="856483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SELECT TOP (5) </a:t>
            </a:r>
            <a:r>
              <a:rPr lang="en-GB" dirty="0">
                <a:solidFill>
                  <a:schemeClr val="tx1"/>
                </a:solidFill>
              </a:rPr>
              <a:t>fisrt_name, last_name FROM 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6" y="5433216"/>
            <a:ext cx="312079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</a:t>
            </a:r>
            <a:r>
              <a:rPr lang="en-GB" dirty="0" smtClean="0"/>
              <a:t>Records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pPr>
              <a:spcBef>
                <a:spcPts val="7800"/>
              </a:spcBef>
            </a:pPr>
            <a:r>
              <a:rPr lang="en-US" sz="3200" dirty="0" smtClean="0"/>
              <a:t>You </a:t>
            </a:r>
            <a:r>
              <a:rPr lang="en-US" sz="3200" dirty="0"/>
              <a:t>can filter rows by specific conditions using the </a:t>
            </a:r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3200" dirty="0"/>
              <a:t> </a:t>
            </a:r>
            <a:r>
              <a:rPr lang="en-US" sz="3200" dirty="0"/>
              <a:t>clause</a:t>
            </a:r>
            <a:endParaRPr lang="en-US" sz="3200" dirty="0"/>
          </a:p>
          <a:p>
            <a:pPr>
              <a:spcBef>
                <a:spcPts val="11400"/>
              </a:spcBef>
            </a:pPr>
            <a:r>
              <a:rPr lang="en-GB" sz="3200" dirty="0" smtClean="0"/>
              <a:t>Updating </a:t>
            </a:r>
            <a:r>
              <a:rPr lang="en-GB" sz="3200" dirty="0"/>
              <a:t>information</a:t>
            </a:r>
          </a:p>
          <a:p>
            <a:pPr>
              <a:spcBef>
                <a:spcPts val="11400"/>
              </a:spcBef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231913" y="1788306"/>
            <a:ext cx="7344000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last_name, age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people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last_name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'Pesho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31913" y="3936207"/>
            <a:ext cx="5170699" cy="13219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people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rgbClr val="234465"/>
                </a:solidFill>
              </a:rPr>
              <a:t>last_name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Petrov'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'Pesho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79" y="4901222"/>
            <a:ext cx="3417459" cy="954558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the last name of person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0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NULL</a:t>
            </a:r>
            <a:r>
              <a:rPr lang="en-US" sz="3200" dirty="0"/>
              <a:t> is a special value that means missing value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Not the same as 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/>
              <a:t> or a blank space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Checking for </a:t>
            </a:r>
            <a: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values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NULL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41576" y="4525090"/>
            <a:ext cx="7235824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 NULL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41576" y="5569804"/>
            <a:ext cx="7235824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last_name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 NOT NULL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41576" y="3207604"/>
            <a:ext cx="7235824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last_name 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NULL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334000" y="2413384"/>
            <a:ext cx="4800600" cy="598855"/>
          </a:xfrm>
          <a:prstGeom prst="wedgeRoundRectCallout">
            <a:avLst>
              <a:gd name="adj1" fmla="val -48341"/>
              <a:gd name="adj2" fmla="val 156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This is always false!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3" name="&quot;Not Allowed&quot; Symbol 2"/>
          <p:cNvSpPr/>
          <p:nvPr/>
        </p:nvSpPr>
        <p:spPr>
          <a:xfrm>
            <a:off x="8763000" y="3623101"/>
            <a:ext cx="747600" cy="7476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glow rad="762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Database Management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Database Engine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Structured Query Language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Creating Databases and Tables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Inserting Values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Queries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Deleting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Deleting structures is called dropping</a:t>
            </a:r>
          </a:p>
          <a:p>
            <a:pPr lvl="1"/>
            <a:r>
              <a:rPr lang="en-GB" dirty="0"/>
              <a:t>Table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Entire Database</a:t>
            </a:r>
          </a:p>
          <a:p>
            <a:pPr lvl="1"/>
            <a:endParaRPr lang="en-GB" dirty="0"/>
          </a:p>
          <a:p>
            <a:r>
              <a:rPr lang="en-GB" dirty="0"/>
              <a:t>Both of 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D6DC-E5B6-4773-82DA-602ABF3A2B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950590" y="2491273"/>
            <a:ext cx="39928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TRUNCATE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950590" y="3291115"/>
            <a:ext cx="39928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881" y="2511830"/>
            <a:ext cx="435149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all records in a table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880" y="3332231"/>
            <a:ext cx="5239259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the data and the structure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950590" y="4461815"/>
            <a:ext cx="435149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6E5D276-7CDF-42BB-A95C-51E9AE7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4502931"/>
            <a:ext cx="3595411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entire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2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Using MongoDB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1D86-F76D-4493-BFBF-24CE58121E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8" y="1742171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query is </a:t>
            </a:r>
            <a:r>
              <a:rPr lang="en-US" b="1" dirty="0">
                <a:solidFill>
                  <a:schemeClr val="bg1"/>
                </a:solidFill>
              </a:rPr>
              <a:t>not used </a:t>
            </a:r>
            <a:r>
              <a:rPr lang="en-US" dirty="0"/>
              <a:t>in NoSQL systems</a:t>
            </a:r>
          </a:p>
          <a:p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/>
              <a:t> and provide </a:t>
            </a:r>
            <a:r>
              <a:rPr lang="en-US" b="1" dirty="0">
                <a:solidFill>
                  <a:schemeClr val="bg1"/>
                </a:solidFill>
              </a:rPr>
              <a:t>superior performance</a:t>
            </a:r>
          </a:p>
          <a:p>
            <a:r>
              <a:rPr lang="pt-BR" dirty="0"/>
              <a:t>Such databases are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</a:t>
            </a:r>
            <a:r>
              <a:rPr lang="pt-BR" dirty="0" smtClean="0"/>
              <a:t>etc</a:t>
            </a:r>
          </a:p>
          <a:p>
            <a:r>
              <a:rPr lang="en-US" dirty="0"/>
              <a:t>Key-value </a:t>
            </a:r>
            <a:r>
              <a:rPr lang="en-US" b="1" dirty="0" smtClean="0">
                <a:solidFill>
                  <a:schemeClr val="bg1"/>
                </a:solidFill>
              </a:rPr>
              <a:t>stores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2337173" y="4008209"/>
            <a:ext cx="9658061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sz="25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5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age</a:t>
            </a:r>
            <a:r>
              <a:rPr lang="en-US" sz="25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6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b="1" dirty="0" smtClean="0">
                <a:solidFill>
                  <a:schemeClr val="bg1"/>
                </a:solidFill>
              </a:rPr>
              <a:t>open-source</a:t>
            </a:r>
            <a:r>
              <a:rPr lang="en-US" dirty="0" smtClean="0"/>
              <a:t> cross-platform document-oriented</a:t>
            </a:r>
            <a:br>
              <a:rPr lang="en-US" dirty="0" smtClean="0"/>
            </a:br>
            <a:r>
              <a:rPr lang="en-US" dirty="0" smtClean="0"/>
              <a:t>program</a:t>
            </a:r>
          </a:p>
          <a:p>
            <a:r>
              <a:rPr lang="en-US" dirty="0" smtClean="0"/>
              <a:t>Uses </a:t>
            </a:r>
            <a:r>
              <a:rPr lang="en-US" b="1" dirty="0" smtClean="0">
                <a:solidFill>
                  <a:schemeClr val="bg1"/>
                </a:solidFill>
              </a:rPr>
              <a:t>JSON</a:t>
            </a:r>
            <a:r>
              <a:rPr lang="en-US" dirty="0" smtClean="0"/>
              <a:t>-like documents with schemata.</a:t>
            </a:r>
          </a:p>
          <a:p>
            <a:r>
              <a:rPr lang="en-US" dirty="0" smtClean="0"/>
              <a:t>Good for </a:t>
            </a:r>
            <a:r>
              <a:rPr lang="en-US" b="1" dirty="0" smtClean="0">
                <a:solidFill>
                  <a:schemeClr val="bg1"/>
                </a:solidFill>
              </a:rPr>
              <a:t>e-commerce </a:t>
            </a:r>
            <a:r>
              <a:rPr lang="en-US" dirty="0" smtClean="0"/>
              <a:t>product catalog, blogs, </a:t>
            </a:r>
            <a:br>
              <a:rPr lang="en-US" dirty="0" smtClean="0"/>
            </a:br>
            <a:r>
              <a:rPr lang="en-US" dirty="0" smtClean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Loosely coupled </a:t>
            </a:r>
            <a:r>
              <a:rPr lang="en-US" dirty="0" smtClean="0"/>
              <a:t>objectives – the design </a:t>
            </a:r>
            <a:r>
              <a:rPr lang="en-US" b="1" dirty="0" smtClean="0">
                <a:solidFill>
                  <a:schemeClr val="bg1"/>
                </a:solidFill>
              </a:rPr>
              <a:t>may change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over time.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Robo</a:t>
            </a:r>
            <a:r>
              <a:rPr lang="en-US" b="1" dirty="0" smtClean="0">
                <a:solidFill>
                  <a:schemeClr val="bg1"/>
                </a:solidFill>
              </a:rPr>
              <a:t> 3T</a:t>
            </a:r>
          </a:p>
          <a:p>
            <a:pPr lvl="1"/>
            <a:r>
              <a:rPr lang="en-US" dirty="0" smtClean="0"/>
              <a:t>Fully featured IDE with embedded shell</a:t>
            </a:r>
          </a:p>
          <a:p>
            <a:pPr lvl="1"/>
            <a:r>
              <a:rPr lang="en-US" dirty="0" smtClean="0"/>
              <a:t>Visual Query Builder</a:t>
            </a:r>
          </a:p>
          <a:p>
            <a:pPr lvl="1"/>
            <a:r>
              <a:rPr lang="en-US" dirty="0" err="1" smtClean="0"/>
              <a:t>IntelliShell</a:t>
            </a:r>
            <a:r>
              <a:rPr lang="en-US" dirty="0" smtClean="0"/>
              <a:t> with Auto-Completion</a:t>
            </a:r>
          </a:p>
          <a:p>
            <a:r>
              <a:rPr lang="en-US" dirty="0" smtClean="0"/>
              <a:t>Alternatives (</a:t>
            </a:r>
            <a:r>
              <a:rPr lang="en-US" b="1" dirty="0" err="1" smtClean="0">
                <a:solidFill>
                  <a:schemeClr val="bg1"/>
                </a:solidFill>
              </a:rPr>
              <a:t>NoSQLBooster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Shell-centric cross platform GUI</a:t>
            </a:r>
          </a:p>
          <a:p>
            <a:pPr lvl="1"/>
            <a:r>
              <a:rPr lang="en-US" dirty="0" smtClean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759168"/>
            <a:ext cx="2098307" cy="20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database is done using the GUI</a:t>
            </a:r>
          </a:p>
          <a:p>
            <a:r>
              <a:rPr lang="en-US" dirty="0" smtClean="0"/>
              <a:t>Right click on </a:t>
            </a:r>
            <a:r>
              <a:rPr lang="en-US" b="1" dirty="0" smtClean="0">
                <a:solidFill>
                  <a:schemeClr val="bg1"/>
                </a:solidFill>
              </a:rPr>
              <a:t>New Connection </a:t>
            </a:r>
            <a:r>
              <a:rPr lang="en-US" dirty="0" smtClean="0"/>
              <a:t>and select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Create Database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94" y="3254692"/>
            <a:ext cx="570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Create collection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Inserting </a:t>
            </a:r>
            <a:r>
              <a:rPr lang="en-GB" dirty="0" smtClean="0"/>
              <a:t>values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smtClean="0"/>
              <a:t>Collection </a:t>
            </a:r>
            <a:r>
              <a:rPr lang="en-GB" dirty="0"/>
              <a:t>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80321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 err="1">
                <a:solidFill>
                  <a:schemeClr val="tx1"/>
                </a:solidFill>
              </a:rPr>
              <a:t>db.</a:t>
            </a:r>
            <a:r>
              <a:rPr lang="en-GB" sz="2400" dirty="0" err="1">
                <a:solidFill>
                  <a:schemeClr val="bg1"/>
                </a:solidFill>
              </a:rPr>
              <a:t>createCollection</a:t>
            </a:r>
            <a:r>
              <a:rPr lang="en-GB" sz="2400" dirty="0">
                <a:solidFill>
                  <a:schemeClr val="tx1"/>
                </a:solidFill>
              </a:rPr>
              <a:t>('people')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301759"/>
            <a:ext cx="8148148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</a:t>
            </a:r>
            <a:r>
              <a:rPr lang="en-US" sz="2400" dirty="0" smtClean="0">
                <a:solidFill>
                  <a:schemeClr val="tx1"/>
                </a:solidFill>
              </a:rPr>
              <a:t>')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insert(</a:t>
            </a:r>
            <a:r>
              <a:rPr lang="en-US" sz="2400" dirty="0">
                <a:solidFill>
                  <a:schemeClr val="bg1"/>
                </a:solidFill>
              </a:rPr>
              <a:t>{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 'Michael</a:t>
            </a:r>
            <a:r>
              <a:rPr lang="en-US" sz="2400" dirty="0" smtClean="0">
                <a:solidFill>
                  <a:schemeClr val="bg1"/>
                </a:solidFill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 'Smith</a:t>
            </a:r>
            <a:r>
              <a:rPr lang="en-US" sz="2400" dirty="0" smtClean="0">
                <a:solidFill>
                  <a:schemeClr val="bg1"/>
                </a:solidFill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email</a:t>
            </a:r>
            <a:r>
              <a:rPr lang="en-US" sz="2400" dirty="0">
                <a:solidFill>
                  <a:schemeClr val="bg1"/>
                </a:solidFill>
              </a:rPr>
              <a:t>: 'michael@gmail.com', 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885" y="1187287"/>
            <a:ext cx="2917368" cy="580568"/>
          </a:xfrm>
          <a:prstGeom prst="wedgeRoundRectCallout">
            <a:avLst>
              <a:gd name="adj1" fmla="val -69692"/>
              <a:gd name="adj2" fmla="val 93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298" y="4382413"/>
            <a:ext cx="3226980" cy="1084736"/>
          </a:xfrm>
          <a:prstGeom prst="wedgeRoundRectCallout">
            <a:avLst>
              <a:gd name="adj1" fmla="val -87717"/>
              <a:gd name="adj2" fmla="val -10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 smtClean="0">
                <a:solidFill>
                  <a:schemeClr val="bg1"/>
                </a:solidFill>
              </a:rPr>
              <a:t>an object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b="1" dirty="0" smtClean="0">
                <a:solidFill>
                  <a:schemeClr val="bg1"/>
                </a:solidFill>
              </a:rPr>
              <a:t>all entries </a:t>
            </a:r>
            <a:r>
              <a:rPr lang="en-US" dirty="0" smtClean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 smtClean="0"/>
              <a:t>Filter elements by </a:t>
            </a:r>
            <a:r>
              <a:rPr lang="en-US" b="1" dirty="0" smtClean="0">
                <a:solidFill>
                  <a:schemeClr val="bg1"/>
                </a:solidFill>
              </a:rPr>
              <a:t>given criteria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60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bg1"/>
                </a:solidFill>
              </a:rPr>
              <a:t>specified</a:t>
            </a:r>
            <a:r>
              <a:rPr lang="en-US" dirty="0" smtClean="0"/>
              <a:t> field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98903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>
                <a:solidFill>
                  <a:schemeClr val="bg1"/>
                </a:solidFill>
              </a:rPr>
              <a:t>find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{}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3251050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>
                <a:solidFill>
                  <a:schemeClr val="bg1"/>
                </a:solidFill>
              </a:rPr>
              <a:t>find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{ </a:t>
            </a:r>
            <a:r>
              <a:rPr lang="en-US" sz="2400" dirty="0" err="1" smtClean="0">
                <a:solidFill>
                  <a:schemeClr val="bg1"/>
                </a:solidFill>
              </a:rPr>
              <a:t>firstName</a:t>
            </a:r>
            <a:r>
              <a:rPr lang="en-US" sz="2400" dirty="0" smtClean="0">
                <a:solidFill>
                  <a:schemeClr val="bg1"/>
                </a:solidFill>
              </a:rPr>
              <a:t>: 'Michael' }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3" y="4606960"/>
            <a:ext cx="9890322" cy="2099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db.getCollection</a:t>
            </a:r>
            <a:r>
              <a:rPr lang="en-US" sz="2300" dirty="0">
                <a:solidFill>
                  <a:schemeClr val="tx1"/>
                </a:solidFill>
              </a:rPr>
              <a:t>('people').</a:t>
            </a:r>
            <a:r>
              <a:rPr lang="en-US" sz="2300" dirty="0">
                <a:solidFill>
                  <a:schemeClr val="bg1"/>
                </a:solidFill>
              </a:rPr>
              <a:t>find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sz="2300" dirty="0" smtClean="0">
                <a:solidFill>
                  <a:schemeClr val="bg1"/>
                </a:solidFill>
              </a:rPr>
              <a:t>  { </a:t>
            </a:r>
            <a:r>
              <a:rPr lang="en-US" sz="2300" dirty="0" err="1" smtClean="0">
                <a:solidFill>
                  <a:schemeClr val="bg1"/>
                </a:solidFill>
              </a:rPr>
              <a:t>firstName</a:t>
            </a:r>
            <a:r>
              <a:rPr lang="en-US" sz="2300" dirty="0" smtClean="0">
                <a:solidFill>
                  <a:schemeClr val="bg1"/>
                </a:solidFill>
              </a:rPr>
              <a:t>: 'Michael' },</a:t>
            </a:r>
          </a:p>
          <a:p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smtClean="0">
                <a:solidFill>
                  <a:schemeClr val="bg1"/>
                </a:solidFill>
              </a:rPr>
              <a:t> { </a:t>
            </a:r>
            <a:r>
              <a:rPr lang="en-US" sz="2300" dirty="0" err="1" smtClean="0">
                <a:solidFill>
                  <a:schemeClr val="bg1"/>
                </a:solidFill>
              </a:rPr>
              <a:t>firstName</a:t>
            </a:r>
            <a:r>
              <a:rPr lang="en-US" sz="2300" dirty="0" smtClean="0">
                <a:solidFill>
                  <a:schemeClr val="bg1"/>
                </a:solidFill>
              </a:rPr>
              <a:t>: 1 }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672" y="5158033"/>
            <a:ext cx="3534989" cy="1393583"/>
          </a:xfrm>
          <a:prstGeom prst="wedgeRoundRectCallout">
            <a:avLst>
              <a:gd name="adj1" fmla="val -94721"/>
              <a:gd name="adj2" fmla="val -25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retrieve an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only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b="1" dirty="0" smtClean="0">
                <a:solidFill>
                  <a:schemeClr val="bg1"/>
                </a:solidFill>
              </a:rPr>
              <a:t>first</a:t>
            </a:r>
            <a:r>
              <a:rPr lang="en-US" dirty="0" smtClean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989032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>
                <a:solidFill>
                  <a:schemeClr val="bg1"/>
                </a:solidFill>
              </a:rPr>
              <a:t>update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{ </a:t>
            </a:r>
            <a:r>
              <a:rPr lang="en-US" sz="2400" dirty="0" err="1" smtClean="0">
                <a:solidFill>
                  <a:schemeClr val="tx1"/>
                </a:solidFill>
              </a:rPr>
              <a:t>firstName</a:t>
            </a:r>
            <a:r>
              <a:rPr lang="en-US" sz="2400" dirty="0" smtClean="0">
                <a:solidFill>
                  <a:schemeClr val="tx1"/>
                </a:solidFill>
              </a:rPr>
              <a:t>: 'Anne' },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{ </a:t>
            </a:r>
            <a:r>
              <a:rPr lang="en-US" sz="2400" dirty="0" err="1" smtClean="0">
                <a:solidFill>
                  <a:schemeClr val="tx1"/>
                </a:solidFill>
              </a:rPr>
              <a:t>firstName</a:t>
            </a:r>
            <a:r>
              <a:rPr lang="en-US" sz="2400" dirty="0" smtClean="0">
                <a:solidFill>
                  <a:schemeClr val="tx1"/>
                </a:solidFill>
              </a:rPr>
              <a:t>: 'George' 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256552"/>
            <a:ext cx="9890320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00" dirty="0" err="1">
                <a:solidFill>
                  <a:schemeClr val="tx1"/>
                </a:solidFill>
              </a:rPr>
              <a:t>db.getCollection</a:t>
            </a:r>
            <a:r>
              <a:rPr lang="en-US" sz="2100" dirty="0">
                <a:solidFill>
                  <a:schemeClr val="tx1"/>
                </a:solidFill>
              </a:rPr>
              <a:t>('people').update</a:t>
            </a:r>
            <a:r>
              <a:rPr lang="en-US" sz="21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  { </a:t>
            </a:r>
            <a:r>
              <a:rPr lang="en-US" sz="2100" dirty="0" err="1" smtClean="0">
                <a:solidFill>
                  <a:schemeClr val="tx1"/>
                </a:solidFill>
              </a:rPr>
              <a:t>firstName</a:t>
            </a:r>
            <a:r>
              <a:rPr lang="en-US" sz="2100" dirty="0" smtClean="0">
                <a:solidFill>
                  <a:schemeClr val="tx1"/>
                </a:solidFill>
              </a:rPr>
              <a:t>: 'Anne' }, 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  { </a:t>
            </a:r>
            <a:r>
              <a:rPr lang="en-US" sz="2100" dirty="0" err="1" smtClean="0">
                <a:solidFill>
                  <a:schemeClr val="tx1"/>
                </a:solidFill>
              </a:rPr>
              <a:t>firstName</a:t>
            </a:r>
            <a:r>
              <a:rPr lang="en-US" sz="2100" dirty="0" smtClean="0">
                <a:solidFill>
                  <a:schemeClr val="tx1"/>
                </a:solidFill>
              </a:rPr>
              <a:t>: 'George' },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  { </a:t>
            </a:r>
            <a:r>
              <a:rPr lang="en-US" sz="2100" dirty="0" smtClean="0">
                <a:solidFill>
                  <a:schemeClr val="bg1"/>
                </a:solidFill>
              </a:rPr>
              <a:t>$multi: true</a:t>
            </a:r>
            <a:r>
              <a:rPr lang="en-US" sz="21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)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672" y="5018779"/>
            <a:ext cx="3534989" cy="1393583"/>
          </a:xfrm>
          <a:prstGeom prst="wedgeRoundRectCallout">
            <a:avLst>
              <a:gd name="adj1" fmla="val -94449"/>
              <a:gd name="adj2" fmla="val 19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entries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given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015" y="2407879"/>
            <a:ext cx="1879445" cy="662580"/>
          </a:xfrm>
          <a:prstGeom prst="wedgeRoundRectCallout">
            <a:avLst>
              <a:gd name="adj1" fmla="val -76142"/>
              <a:gd name="adj2" fmla="val -17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445" y="3317044"/>
            <a:ext cx="1879445" cy="662580"/>
          </a:xfrm>
          <a:prstGeom prst="wedgeRoundRectCallout">
            <a:avLst>
              <a:gd name="adj1" fmla="val -86897"/>
              <a:gd name="adj2" fmla="val -52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9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Delete the </a:t>
            </a:r>
            <a:r>
              <a:rPr lang="en-US" b="1" dirty="0" smtClean="0">
                <a:solidFill>
                  <a:schemeClr val="bg1"/>
                </a:solidFill>
              </a:rPr>
              <a:t>first entry </a:t>
            </a:r>
            <a:r>
              <a:rPr lang="en-US" dirty="0" smtClean="0"/>
              <a:t>that matches given criteria</a:t>
            </a:r>
          </a:p>
          <a:p>
            <a:pPr>
              <a:spcBef>
                <a:spcPts val="14000"/>
              </a:spcBef>
            </a:pPr>
            <a:r>
              <a:rPr lang="en-US" dirty="0" smtClean="0"/>
              <a:t>Delete </a:t>
            </a:r>
            <a:r>
              <a:rPr lang="en-US" b="1" dirty="0" smtClean="0">
                <a:solidFill>
                  <a:schemeClr val="bg1"/>
                </a:solidFill>
              </a:rPr>
              <a:t>all entries</a:t>
            </a:r>
            <a:r>
              <a:rPr lang="en-US" dirty="0" smtClean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891366"/>
            <a:ext cx="989032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 err="1">
                <a:solidFill>
                  <a:schemeClr val="bg1"/>
                </a:solidFill>
              </a:rPr>
              <a:t>deleteOne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{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'George' </a:t>
            </a: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373079"/>
            <a:ext cx="989032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 err="1" smtClean="0">
                <a:solidFill>
                  <a:schemeClr val="bg1"/>
                </a:solidFill>
              </a:rPr>
              <a:t>deleteMany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{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'George' </a:t>
            </a: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smtClean="0"/>
              <a:t>TECH-FUND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RDBMS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manage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</a:t>
            </a:r>
            <a:r>
              <a:rPr lang="en-GB" sz="3600" b="1" dirty="0">
                <a:solidFill>
                  <a:schemeClr val="bg1"/>
                </a:solidFill>
              </a:rPr>
              <a:t>communicate</a:t>
            </a:r>
            <a:r>
              <a:rPr lang="en-GB" sz="3600" dirty="0">
                <a:solidFill>
                  <a:schemeClr val="bg2"/>
                </a:solidFill>
              </a:rPr>
              <a:t> with the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DB engine via 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MySQL</a:t>
            </a:r>
            <a:r>
              <a:rPr lang="en-GB" sz="3600" dirty="0">
                <a:solidFill>
                  <a:schemeClr val="bg2"/>
                </a:solidFill>
              </a:rPr>
              <a:t> is a multiplatform 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RDBMS </a:t>
            </a:r>
            <a:r>
              <a:rPr lang="en-GB" sz="3600" b="1" dirty="0">
                <a:solidFill>
                  <a:schemeClr val="bg1"/>
                </a:solidFill>
              </a:rPr>
              <a:t>using </a:t>
            </a:r>
            <a:r>
              <a:rPr lang="en-GB" sz="3600" b="1" dirty="0" smtClean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NoSQL</a:t>
            </a:r>
            <a:r>
              <a:rPr lang="en-US" sz="3200" dirty="0" smtClean="0">
                <a:solidFill>
                  <a:schemeClr val="bg2"/>
                </a:solidFill>
              </a:rPr>
              <a:t> Databases are more </a:t>
            </a:r>
            <a:r>
              <a:rPr lang="en-US" sz="3200" b="1" dirty="0" smtClean="0">
                <a:solidFill>
                  <a:schemeClr val="bg1"/>
                </a:solidFill>
              </a:rPr>
              <a:t>scalable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2"/>
                </a:solidFill>
              </a:rPr>
              <a:t> stores entries in </a:t>
            </a:r>
            <a:r>
              <a:rPr lang="en-US" sz="3200" b="1" dirty="0" smtClean="0">
                <a:solidFill>
                  <a:schemeClr val="bg1"/>
                </a:solidFill>
              </a:rPr>
              <a:t>JSON</a:t>
            </a:r>
            <a:r>
              <a:rPr lang="en-US" sz="3200" dirty="0" smtClean="0">
                <a:solidFill>
                  <a:schemeClr val="bg2"/>
                </a:solidFill>
              </a:rPr>
              <a:t> format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33165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4572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57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D17AC-9413-4DEA-AF85-80BF3C824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Do We Need a Database?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2D82-D504-4E25-B165-329423A0AD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228A1-B551-4877-AA2B-D7E91A9B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02" y="954156"/>
            <a:ext cx="3508196" cy="3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 vert="horz" lIns="36000" tIns="36000" rIns="36000" bIns="36000" rtlCol="0" anchor="ctr"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968192"/>
            <a:ext cx="38965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7043B-AE37-4D10-9C55-7EECA0DC0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3632" y="1385091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  <a:endParaRPr lang="en-GB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465945" y="2020703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289838" y="2642405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89838" y="202070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623146" y="2642405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623146" y="202070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623146" y="4336664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285345" y="4336664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623146" y="495414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285345" y="495414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9076545" y="2020703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771245" y="2020703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2690363"/>
            <a:ext cx="2310822" cy="2310822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2681004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461211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3881223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3937807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D009-E840-4282-925F-0B3E67CD6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Logical Storage</a:t>
            </a:r>
          </a:p>
          <a:p>
            <a:pPr lvl="1"/>
            <a:r>
              <a:rPr lang="en-GB" dirty="0"/>
              <a:t>Instance</a:t>
            </a:r>
          </a:p>
          <a:p>
            <a:pPr lvl="1"/>
            <a:r>
              <a:rPr lang="en-GB" dirty="0"/>
              <a:t>Database / Schema</a:t>
            </a:r>
          </a:p>
          <a:p>
            <a:pPr lvl="1"/>
            <a:r>
              <a:rPr lang="en-GB" dirty="0"/>
              <a:t>Table</a:t>
            </a:r>
          </a:p>
          <a:p>
            <a:r>
              <a:rPr lang="en-GB" dirty="0"/>
              <a:t>Physical Storage</a:t>
            </a:r>
          </a:p>
          <a:p>
            <a:pPr lvl="1"/>
            <a:r>
              <a:rPr lang="en-GB" dirty="0"/>
              <a:t>Data Files and Log Files</a:t>
            </a:r>
          </a:p>
          <a:p>
            <a:pPr lvl="1"/>
            <a:r>
              <a:rPr lang="en-GB" dirty="0"/>
              <a:t>Data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6156C-F776-49E9-8B03-9A40E8B58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5380023" y="1294357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5526391" y="1903957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Database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5969945" y="2517955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5976515" y="3275786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7435201" y="2526920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9471619" y="1903957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9471619" y="3094129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13" y="5154278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5380023" y="4875757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6803769" y="4977919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8515363" y="4417149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9323532" y="4977919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6890036" y="5377449"/>
            <a:ext cx="2207624" cy="722292"/>
            <a:chOff x="6890036" y="5377449"/>
            <a:chExt cx="2207624" cy="72229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9421851" y="5390182"/>
            <a:ext cx="2207624" cy="722292"/>
            <a:chOff x="6890036" y="5377449"/>
            <a:chExt cx="2207624" cy="7222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7422432" y="3275786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07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table is the main </a:t>
            </a:r>
            <a:r>
              <a:rPr lang="en-GB" b="1" dirty="0">
                <a:solidFill>
                  <a:schemeClr val="bg1"/>
                </a:solidFill>
              </a:rPr>
              <a:t>building block </a:t>
            </a:r>
            <a:r>
              <a:rPr lang="en-GB" dirty="0"/>
              <a:t>of any database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b="1" dirty="0">
                <a:solidFill>
                  <a:schemeClr val="bg1"/>
                </a:solidFill>
              </a:rPr>
              <a:t>row</a:t>
            </a:r>
            <a:r>
              <a:rPr lang="en-GB" dirty="0"/>
              <a:t> is called a </a:t>
            </a:r>
            <a:r>
              <a:rPr lang="en-GB" b="1" dirty="0">
                <a:solidFill>
                  <a:schemeClr val="bg1"/>
                </a:solidFill>
              </a:rPr>
              <a:t>record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dirty="0"/>
              <a:t>Columns (</a:t>
            </a:r>
            <a:r>
              <a:rPr lang="en-GB" b="1" dirty="0">
                <a:solidFill>
                  <a:schemeClr val="bg1"/>
                </a:solidFill>
              </a:rPr>
              <a:t>fields</a:t>
            </a:r>
            <a:r>
              <a:rPr lang="en-GB" dirty="0"/>
              <a:t>) define the </a:t>
            </a:r>
            <a:r>
              <a:rPr lang="en-GB" b="1" dirty="0">
                <a:solidFill>
                  <a:schemeClr val="bg1"/>
                </a:solidFill>
              </a:rPr>
              <a:t>type</a:t>
            </a:r>
            <a:r>
              <a:rPr lang="en-GB" dirty="0"/>
              <a:t> of data they contain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E97E-D9F9-49B4-AC86-8E723BC320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83514"/>
              </p:ext>
            </p:extLst>
          </p:nvPr>
        </p:nvGraphicFramePr>
        <p:xfrm>
          <a:off x="3197862" y="2480934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00" y="3370623"/>
            <a:ext cx="1210171" cy="643768"/>
          </a:xfrm>
          <a:prstGeom prst="wedgeRoundRectCallout">
            <a:avLst>
              <a:gd name="adj1" fmla="val 74044"/>
              <a:gd name="adj2" fmla="val -76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070" y="1730806"/>
            <a:ext cx="1675267" cy="643768"/>
          </a:xfrm>
          <a:prstGeom prst="wedgeRoundRectCallout">
            <a:avLst>
              <a:gd name="adj1" fmla="val -66253"/>
              <a:gd name="adj2" fmla="val 53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83" y="4557925"/>
            <a:ext cx="1114552" cy="643768"/>
          </a:xfrm>
          <a:prstGeom prst="wedgeRoundRectCallout">
            <a:avLst>
              <a:gd name="adj1" fmla="val -64572"/>
              <a:gd name="adj2" fmla="val -57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3197862" y="3370623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4773226" y="2492851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8042988" y="4165394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4498</TotalTime>
  <Words>1242</Words>
  <Application>Microsoft Office PowerPoint</Application>
  <PresentationFormat>Widescreen</PresentationFormat>
  <Paragraphs>347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Databases Basics</vt:lpstr>
      <vt:lpstr>Table of Contents</vt:lpstr>
      <vt:lpstr>Have a Question?</vt:lpstr>
      <vt:lpstr>PowerPoint Presentation</vt:lpstr>
      <vt:lpstr>Storage vs. Management </vt:lpstr>
      <vt:lpstr>PowerPoint Presentation</vt:lpstr>
      <vt:lpstr>Database Engine Flow</vt:lpstr>
      <vt:lpstr>Server Architecture</vt:lpstr>
      <vt:lpstr>Database Table Elements</vt:lpstr>
      <vt:lpstr>PowerPoint Presentation</vt:lpstr>
      <vt:lpstr>Structured Query Language</vt:lpstr>
      <vt:lpstr>PowerPoint Presentation</vt:lpstr>
      <vt:lpstr>MySQL</vt:lpstr>
      <vt:lpstr>Developer Tools</vt:lpstr>
      <vt:lpstr>Queries</vt:lpstr>
      <vt:lpstr>Creating Table and Inserting Values</vt:lpstr>
      <vt:lpstr>Retrieve Records </vt:lpstr>
      <vt:lpstr>Update Records</vt:lpstr>
      <vt:lpstr>Comparing with NULL</vt:lpstr>
      <vt:lpstr>Deleting</vt:lpstr>
      <vt:lpstr>PowerPoint Presentation</vt:lpstr>
      <vt:lpstr>NoSQL Database</vt:lpstr>
      <vt:lpstr>MongoDB</vt:lpstr>
      <vt:lpstr>Developer Tools</vt:lpstr>
      <vt:lpstr>Creating a Database</vt:lpstr>
      <vt:lpstr>Creating Collection and Inserting Values</vt:lpstr>
      <vt:lpstr>Retrieve Entries</vt:lpstr>
      <vt:lpstr>Updating Entries</vt:lpstr>
      <vt:lpstr>Deleting Entries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Technology Fundamentals - Practical Training Course @ SoftUni</dc:subject>
  <dc:creator>Alen Paunov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https://softuni.bg/courses/... (course URL)</dc:description>
  <cp:lastModifiedBy>Windows User</cp:lastModifiedBy>
  <cp:revision>204</cp:revision>
  <dcterms:created xsi:type="dcterms:W3CDTF">2018-05-23T13:08:44Z</dcterms:created>
  <dcterms:modified xsi:type="dcterms:W3CDTF">2018-11-08T08:33:03Z</dcterms:modified>
  <cp:category>computer programming, programming</cp:category>
</cp:coreProperties>
</file>