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0"/>
  </p:notesMasterIdLst>
  <p:handoutMasterIdLst>
    <p:handoutMasterId r:id="rId31"/>
  </p:handoutMasterIdLst>
  <p:sldIdLst>
    <p:sldId id="402" r:id="rId3"/>
    <p:sldId id="491" r:id="rId4"/>
    <p:sldId id="508" r:id="rId5"/>
    <p:sldId id="509" r:id="rId6"/>
    <p:sldId id="468" r:id="rId7"/>
    <p:sldId id="547" r:id="rId8"/>
    <p:sldId id="470" r:id="rId9"/>
    <p:sldId id="471" r:id="rId10"/>
    <p:sldId id="536" r:id="rId11"/>
    <p:sldId id="546" r:id="rId12"/>
    <p:sldId id="473" r:id="rId13"/>
    <p:sldId id="477" r:id="rId14"/>
    <p:sldId id="548" r:id="rId15"/>
    <p:sldId id="549" r:id="rId16"/>
    <p:sldId id="550" r:id="rId17"/>
    <p:sldId id="533" r:id="rId18"/>
    <p:sldId id="538" r:id="rId19"/>
    <p:sldId id="539" r:id="rId20"/>
    <p:sldId id="535" r:id="rId21"/>
    <p:sldId id="479" r:id="rId22"/>
    <p:sldId id="540" r:id="rId23"/>
    <p:sldId id="349" r:id="rId24"/>
    <p:sldId id="541" r:id="rId25"/>
    <p:sldId id="542" r:id="rId26"/>
    <p:sldId id="543" r:id="rId27"/>
    <p:sldId id="544" r:id="rId28"/>
    <p:sldId id="545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1"/>
            <p14:sldId id="508"/>
          </p14:sldIdLst>
        </p14:section>
        <p14:section name="Regular Expressions" id="{C26D8618-AB4A-4067-AF04-093F256AA5F8}">
          <p14:sldIdLst>
            <p14:sldId id="509"/>
            <p14:sldId id="468"/>
            <p14:sldId id="547"/>
            <p14:sldId id="470"/>
            <p14:sldId id="471"/>
            <p14:sldId id="536"/>
          </p14:sldIdLst>
        </p14:section>
        <p14:section name="Quantifiers &amp; Grouping" id="{1C2122D8-4A63-425F-BD42-D12BC3B8BCD9}">
          <p14:sldIdLst>
            <p14:sldId id="546"/>
            <p14:sldId id="473"/>
            <p14:sldId id="477"/>
            <p14:sldId id="548"/>
            <p14:sldId id="549"/>
            <p14:sldId id="550"/>
          </p14:sldIdLst>
        </p14:section>
        <p14:section name="Lookbehind and Lookahead" id="{8449C152-0552-4F61-8347-6E2FD64F7EAC}">
          <p14:sldIdLst>
            <p14:sldId id="533"/>
            <p14:sldId id="538"/>
            <p14:sldId id="539"/>
          </p14:sldIdLst>
        </p14:section>
        <p14:section name="Backreference" id="{92EB2F62-5D24-4E9B-89CF-2FD38F155B65}">
          <p14:sldIdLst>
            <p14:sldId id="535"/>
            <p14:sldId id="479"/>
            <p14:sldId id="540"/>
          </p14:sldIdLst>
        </p14:section>
        <p14:section name="Conclusion" id="{10E03AB1-9AA8-4E86-9A64-D741901E50A2}">
          <p14:sldIdLst>
            <p14:sldId id="349"/>
            <p14:sldId id="541"/>
            <p14:sldId id="542"/>
            <p14:sldId id="543"/>
            <p14:sldId id="544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0097CC"/>
    <a:srgbClr val="004C22"/>
    <a:srgbClr val="E85C0E"/>
    <a:srgbClr val="00642D"/>
    <a:srgbClr val="FFF0D9"/>
    <a:srgbClr val="F0F5FA"/>
    <a:srgbClr val="1A8AFA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533" autoAdjust="0"/>
  </p:normalViewPr>
  <p:slideViewPr>
    <p:cSldViewPr>
      <p:cViewPr varScale="1">
        <p:scale>
          <a:sx n="70" d="100"/>
          <a:sy n="70" d="100"/>
        </p:scale>
        <p:origin x="42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4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473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7573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9064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2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17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56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6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24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681452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9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2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8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73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775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4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3.png"/><Relationship Id="rId10" Type="http://schemas.openxmlformats.org/officeDocument/2006/relationships/image" Target="../media/image4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51.png"/><Relationship Id="rId27" Type="http://schemas.openxmlformats.org/officeDocument/2006/relationships/hyperlink" Target="http://smartit.bg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4.jpe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8.gif"/><Relationship Id="rId5" Type="http://schemas.openxmlformats.org/officeDocument/2006/relationships/image" Target="../media/image55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57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xmlns="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>
            <a:extLst/>
          </a:blip>
          <a:srcRect l="2237" r="2237"/>
          <a:stretch>
            <a:fillRect/>
          </a:stretch>
        </p:blipFill>
        <p:spPr>
          <a:xfrm>
            <a:off x="3823462" y="2384955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74185D6-58EB-4294-913D-F8068A925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Grouping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  <a:endParaRPr lang="en-US" sz="66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4645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xmlns="" id="{CC046982-889B-43F5-BA2B-4BE7F473408F}"/>
              </a:ext>
            </a:extLst>
          </p:cNvPr>
          <p:cNvSpPr/>
          <p:nvPr/>
        </p:nvSpPr>
        <p:spPr>
          <a:xfrm>
            <a:off x="2688580" y="1934069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853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xmlns="" id="{29197C1B-F0BA-44A2-BBB5-45E2F39CDCA0}"/>
              </a:ext>
            </a:extLst>
          </p:cNvPr>
          <p:cNvSpPr/>
          <p:nvPr/>
        </p:nvSpPr>
        <p:spPr>
          <a:xfrm>
            <a:off x="2688580" y="3331009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45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74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xmlns="" id="{A5378BA8-C61F-455C-81EC-9DDB53EBA6C2}"/>
              </a:ext>
            </a:extLst>
          </p:cNvPr>
          <p:cNvSpPr/>
          <p:nvPr/>
        </p:nvSpPr>
        <p:spPr>
          <a:xfrm>
            <a:off x="2741612" y="4776233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45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xmlns="" id="{B78B155E-6D09-439E-89F2-03016ABE7C30}"/>
              </a:ext>
            </a:extLst>
          </p:cNvPr>
          <p:cNvSpPr/>
          <p:nvPr/>
        </p:nvSpPr>
        <p:spPr>
          <a:xfrm>
            <a:off x="2715050" y="608536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1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89092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6611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7485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0371" y="5257800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7673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xmlns="" id="{F4CDDCB9-7E99-438E-B084-203948179C20}"/>
              </a:ext>
            </a:extLst>
          </p:cNvPr>
          <p:cNvSpPr/>
          <p:nvPr/>
        </p:nvSpPr>
        <p:spPr>
          <a:xfrm>
            <a:off x="5279492" y="2494882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xmlns="" id="{2A467049-FDAF-4FB6-9AF9-4C5AB41B7CDD}"/>
              </a:ext>
            </a:extLst>
          </p:cNvPr>
          <p:cNvSpPr/>
          <p:nvPr/>
        </p:nvSpPr>
        <p:spPr>
          <a:xfrm>
            <a:off x="5729500" y="3938199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xmlns="" id="{D52E1EEF-F7E0-4718-9C3A-363626908A7E}"/>
              </a:ext>
            </a:extLst>
          </p:cNvPr>
          <p:cNvSpPr/>
          <p:nvPr/>
        </p:nvSpPr>
        <p:spPr>
          <a:xfrm>
            <a:off x="7258854" y="5559786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Write a regular expression in </a:t>
            </a:r>
            <a:r>
              <a:rPr lang="en-US" sz="3600" dirty="0" smtClean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 smtClean="0"/>
              <a:t> that</a:t>
            </a:r>
            <a:br>
              <a:rPr lang="en-US" dirty="0" smtClean="0"/>
            </a:br>
            <a:r>
              <a:rPr lang="en-US" dirty="0" smtClean="0"/>
              <a:t> extracts all word char sequences from given text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1" y="3428465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6812" y="3428464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39029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2000"/>
            <a:ext cx="11804822" cy="5570355"/>
          </a:xfrm>
        </p:spPr>
        <p:txBody>
          <a:bodyPr/>
          <a:lstStyle/>
          <a:p>
            <a:r>
              <a:rPr lang="en-US" dirty="0" smtClean="0"/>
              <a:t>Write a regular expression that extracts </a:t>
            </a:r>
            <a:r>
              <a:rPr lang="en-US" b="1" dirty="0" smtClean="0">
                <a:solidFill>
                  <a:schemeClr val="bg1"/>
                </a:solidFill>
              </a:rPr>
              <a:t>dates</a:t>
            </a:r>
            <a:r>
              <a:rPr lang="en-US" dirty="0" smtClean="0"/>
              <a:t> from text</a:t>
            </a:r>
            <a:endParaRPr lang="en-US" dirty="0"/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6315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360000" y="1331999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</a:t>
            </a:r>
            <a:r>
              <a:rPr lang="en-US" sz="3200" dirty="0" smtClean="0"/>
              <a:t>regular expression that </a:t>
            </a:r>
            <a:r>
              <a:rPr lang="en-US" sz="3200" dirty="0"/>
              <a:t>performs simple </a:t>
            </a:r>
            <a:r>
              <a:rPr lang="en-US" sz="3200" b="1" dirty="0" smtClean="0">
                <a:solidFill>
                  <a:schemeClr val="bg1"/>
                </a:solidFill>
              </a:rPr>
              <a:t>email </a:t>
            </a:r>
            <a:r>
              <a:rPr lang="en-US" sz="3200" b="1" dirty="0">
                <a:solidFill>
                  <a:schemeClr val="bg1"/>
                </a:solidFill>
              </a:rPr>
              <a:t>validation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email consists of: </a:t>
            </a:r>
            <a:r>
              <a:rPr lang="en-US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Usernames 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consist of</a:t>
            </a:r>
            <a:r>
              <a:rPr lang="en-US" b="1" dirty="0">
                <a:solidFill>
                  <a:schemeClr val="bg1"/>
                </a:solidFill>
              </a:rPr>
              <a:t> two strings</a:t>
            </a:r>
            <a:r>
              <a:rPr lang="en-US" dirty="0"/>
              <a:t>, separated by a </a:t>
            </a:r>
            <a:r>
              <a:rPr lang="en-US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may contain only </a:t>
            </a:r>
            <a:r>
              <a:rPr lang="en-US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 smtClean="0"/>
              <a:t>	</a:t>
            </a:r>
            <a:r>
              <a:rPr lang="en-US" dirty="0" smtClean="0"/>
              <a:t>Valid</a:t>
            </a:r>
            <a:r>
              <a:rPr lang="en-US" dirty="0"/>
              <a:t>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</a:t>
            </a:r>
            <a:r>
              <a:rPr lang="bg-BG" dirty="0" smtClean="0"/>
              <a:t>    </a:t>
            </a:r>
            <a:r>
              <a:rPr lang="en-US" dirty="0" smtClean="0"/>
              <a:t>Invalid</a:t>
            </a:r>
            <a:r>
              <a:rPr lang="en-US" dirty="0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08412" y="464820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08412" y="5601856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2C01966-C3DC-4ADA-900B-FAF80022BC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Lookahead and Lookbehind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BD4E7D-95C8-4C22-92FC-11299E893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Positive and negative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96FB0F69-43D2-49FF-BF87-5D05D78F572C}"/>
              </a:ext>
            </a:extLst>
          </p:cNvPr>
          <p:cNvSpPr txBox="1">
            <a:spLocks/>
          </p:cNvSpPr>
          <p:nvPr/>
        </p:nvSpPr>
        <p:spPr>
          <a:xfrm>
            <a:off x="4266444" y="1676400"/>
            <a:ext cx="3655935" cy="187666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  <a:latin typeface="+mj-lt"/>
              </a:rPr>
              <a:t>?&lt;=</a:t>
            </a:r>
          </a:p>
        </p:txBody>
      </p:sp>
    </p:spTree>
    <p:extLst>
      <p:ext uri="{BB962C8B-B14F-4D97-AF65-F5344CB8AC3E}">
        <p14:creationId xmlns:p14="http://schemas.microsoft.com/office/powerpoint/2010/main" val="398618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A86406-E915-4C99-A5E3-1963E51B0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Positive lookahead</a:t>
            </a:r>
          </a:p>
          <a:p>
            <a:pPr lvl="1"/>
            <a:r>
              <a:rPr lang="en-GB" dirty="0"/>
              <a:t>Find expression A where expression B follows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Negative lookahead</a:t>
            </a:r>
          </a:p>
          <a:p>
            <a:pPr lvl="1"/>
            <a:r>
              <a:rPr lang="en-GB" dirty="0"/>
              <a:t>Find expression A where expression B </a:t>
            </a:r>
            <a:br>
              <a:rPr lang="en-GB" dirty="0"/>
            </a:br>
            <a:r>
              <a:rPr lang="en-GB" dirty="0"/>
              <a:t>does not follow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21AD865-AA03-4B28-AFEE-6A3A00B5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Lookahead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FD1A4A-21EA-4C48-A93C-85DBFCC68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2514600"/>
            <a:ext cx="175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(?=B)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6CEF83-B2AD-4EA1-944F-17170091D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5126215"/>
            <a:ext cx="175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(?!B)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C881C7E-E89E-440E-B453-A49395272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423" y="2518794"/>
            <a:ext cx="3124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(?=\d+)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xmlns="" id="{38BC6F2C-6456-4DD8-A4A0-7DC722273F7B}"/>
              </a:ext>
            </a:extLst>
          </p:cNvPr>
          <p:cNvSpPr/>
          <p:nvPr/>
        </p:nvSpPr>
        <p:spPr>
          <a:xfrm>
            <a:off x="5049287" y="2631799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A290476-3780-4A6C-8AE1-6D965BD84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873" y="5152081"/>
            <a:ext cx="3124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(?!\d+)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ight Arrow 7">
            <a:extLst>
              <a:ext uri="{FF2B5EF4-FFF2-40B4-BE49-F238E27FC236}">
                <a16:creationId xmlns:a16="http://schemas.microsoft.com/office/drawing/2014/main" xmlns="" id="{E451C430-B38D-4394-A1EE-4E88BABB6721}"/>
              </a:ext>
            </a:extLst>
          </p:cNvPr>
          <p:cNvSpPr/>
          <p:nvPr/>
        </p:nvSpPr>
        <p:spPr>
          <a:xfrm>
            <a:off x="5049287" y="527137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80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A86406-E915-4C99-A5E3-1963E51B0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Positive lookbehind</a:t>
            </a:r>
          </a:p>
          <a:p>
            <a:pPr lvl="1"/>
            <a:r>
              <a:rPr lang="en-GB" dirty="0"/>
              <a:t>Find expression A where expression B precedes</a:t>
            </a:r>
          </a:p>
          <a:p>
            <a:pPr lvl="1"/>
            <a:endParaRPr lang="en-GB" dirty="0"/>
          </a:p>
          <a:p>
            <a:r>
              <a:rPr lang="en-GB" dirty="0"/>
              <a:t>Negative lookbehind</a:t>
            </a:r>
          </a:p>
          <a:p>
            <a:pPr lvl="1"/>
            <a:r>
              <a:rPr lang="en-GB" dirty="0"/>
              <a:t>Find expression A where expression B </a:t>
            </a:r>
            <a:br>
              <a:rPr lang="en-GB" dirty="0"/>
            </a:br>
            <a:r>
              <a:rPr lang="en-GB" dirty="0"/>
              <a:t>does not precede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21AD865-AA03-4B28-AFEE-6A3A00B5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Lookbehind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FD1A4A-21EA-4C48-A93C-85DBFCC68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2514600"/>
            <a:ext cx="175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(?&lt;=B)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6CEF83-B2AD-4EA1-944F-17170091D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5126215"/>
            <a:ext cx="175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(?&lt;!B)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C881C7E-E89E-440E-B453-A49395272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423" y="2518794"/>
            <a:ext cx="3124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(?&lt;=\d)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[a-z]+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xmlns="" id="{38BC6F2C-6456-4DD8-A4A0-7DC722273F7B}"/>
              </a:ext>
            </a:extLst>
          </p:cNvPr>
          <p:cNvSpPr/>
          <p:nvPr/>
        </p:nvSpPr>
        <p:spPr>
          <a:xfrm>
            <a:off x="5049287" y="2631799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A290476-3780-4A6C-8AE1-6D965BD84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873" y="5152081"/>
            <a:ext cx="3124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(?&lt;!\d)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[a-z]+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ight Arrow 7">
            <a:extLst>
              <a:ext uri="{FF2B5EF4-FFF2-40B4-BE49-F238E27FC236}">
                <a16:creationId xmlns:a16="http://schemas.microsoft.com/office/drawing/2014/main" xmlns="" id="{E451C430-B38D-4394-A1EE-4E88BABB6721}"/>
              </a:ext>
            </a:extLst>
          </p:cNvPr>
          <p:cNvSpPr/>
          <p:nvPr/>
        </p:nvSpPr>
        <p:spPr>
          <a:xfrm>
            <a:off x="5049287" y="527137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163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9B43C87-6B63-42F2-AAD5-1C470FE775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Backreferences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EC85C5-854E-4F31-920C-1036632BF9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Numbered Capturing Group</a:t>
            </a:r>
            <a:endParaRPr lang="en-GB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2077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Regular Expressions Syntax</a:t>
            </a:r>
          </a:p>
          <a:p>
            <a:pPr lvl="1"/>
            <a:r>
              <a:rPr lang="en-GB" sz="3400" dirty="0" smtClean="0"/>
              <a:t>Definition and Pattern</a:t>
            </a:r>
            <a:endParaRPr lang="en-GB" sz="3400" dirty="0"/>
          </a:p>
          <a:p>
            <a:pPr lvl="1"/>
            <a:r>
              <a:rPr lang="en-GB" sz="3400" dirty="0" smtClean="0"/>
              <a:t>Predefined </a:t>
            </a:r>
            <a:r>
              <a:rPr lang="en-GB" sz="3400" dirty="0"/>
              <a:t>Character </a:t>
            </a:r>
            <a:r>
              <a:rPr lang="en-GB" sz="3400" dirty="0" smtClean="0"/>
              <a:t>Classes</a:t>
            </a:r>
            <a:endParaRPr lang="bg-BG" sz="3400" dirty="0" smtClean="0"/>
          </a:p>
          <a:p>
            <a:r>
              <a:rPr lang="en-US" sz="3400" dirty="0" smtClean="0"/>
              <a:t>Quantifiers and Grouping</a:t>
            </a:r>
            <a:endParaRPr lang="en-GB" sz="3400" dirty="0"/>
          </a:p>
          <a:p>
            <a:r>
              <a:rPr lang="en-GB" dirty="0"/>
              <a:t>Lookbehind/Lookahead</a:t>
            </a:r>
          </a:p>
          <a:p>
            <a:r>
              <a:rPr lang="en-GB" dirty="0"/>
              <a:t>Backreferences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6816" y="1980659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16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1" y="394226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dirty="0">
                <a:solidFill>
                  <a:schemeClr val="bg2"/>
                </a:solidFill>
              </a:rPr>
              <a:t> 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dirty="0">
                <a:solidFill>
                  <a:schemeClr val="bg2"/>
                </a:solidFill>
              </a:rPr>
              <a:t> and more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6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073" y="5565809"/>
            <a:ext cx="223964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342" y="5565809"/>
            <a:ext cx="15926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9655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0713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9115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441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8526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0714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7543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5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00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</a:t>
            </a:r>
            <a:r>
              <a:rPr lang="en-US" sz="9600" b="1" dirty="0" smtClean="0"/>
              <a:t>TECH-FUND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74185D6-58EB-4294-913D-F8068A925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Definition and Classes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</a:t>
            </a:r>
            <a:r>
              <a:rPr lang="en-US" sz="66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]</a:t>
            </a:r>
            <a:endParaRPr lang="en-US" sz="66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200" dirty="0"/>
              <a:t>(regex)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>
                <a:hlinkClick r:id="rId2"/>
              </a:rPr>
              <a:t>www.regex101.com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889741" y="5562600"/>
            <a:ext cx="10310072" cy="69287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Live 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62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Regular expressions (regex)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79762" y="2720564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2968" y="3627887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2968" y="4494532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1184" y="5292028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86239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3606225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5225627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2025</TotalTime>
  <Words>902</Words>
  <Application>Microsoft Office PowerPoint</Application>
  <PresentationFormat>Custom</PresentationFormat>
  <Paragraphs>198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Regular Expressions (RegEx)</vt:lpstr>
      <vt:lpstr>Table of Contents</vt:lpstr>
      <vt:lpstr>Have a Question?</vt:lpstr>
      <vt:lpstr>PowerPoint Presentation</vt:lpstr>
      <vt:lpstr>What are Regular Expressions?</vt:lpstr>
      <vt:lpstr>PowerPoint Presentation</vt:lpstr>
      <vt:lpstr>Regular Expression Pattern – Example</vt:lpstr>
      <vt:lpstr>Character Classes: Ranges</vt:lpstr>
      <vt:lpstr>Predefined Classes</vt:lpstr>
      <vt:lpstr>PowerPoint Presentation</vt:lpstr>
      <vt:lpstr>Quantifiers</vt:lpstr>
      <vt:lpstr>Grouping Constructs</vt:lpstr>
      <vt:lpstr>Problem: Match All Words</vt:lpstr>
      <vt:lpstr>Problem: Match Dates</vt:lpstr>
      <vt:lpstr>Problem: Email Validation</vt:lpstr>
      <vt:lpstr>PowerPoint Presentation</vt:lpstr>
      <vt:lpstr>Lookahead</vt:lpstr>
      <vt:lpstr>Lookbehind</vt:lpstr>
      <vt:lpstr>PowerPoint Presentation</vt:lpstr>
      <vt:lpstr>Backreferences Match Previous Groups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Regular-Expressions-Regex</dc:title>
  <dc:subject>Software Development Course</dc:subject>
  <dc:creator>Software University Foundation</dc:creator>
  <cp:keywords>programming, coding, regular expressions, regex, text processing, match, matches, software university, softuni, lecture, pattern, groups, validation</cp:keywords>
  <dc:description>Software University Foundation - http://softuni.foundation/</dc:description>
  <cp:lastModifiedBy>Kiril Kirilov</cp:lastModifiedBy>
  <cp:revision>366</cp:revision>
  <dcterms:created xsi:type="dcterms:W3CDTF">2014-01-02T17:00:34Z</dcterms:created>
  <dcterms:modified xsi:type="dcterms:W3CDTF">2018-11-15T15:23:42Z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