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74" r:id="rId2"/>
    <p:sldId id="276" r:id="rId3"/>
    <p:sldId id="492" r:id="rId4"/>
    <p:sldId id="493" r:id="rId5"/>
    <p:sldId id="549" r:id="rId6"/>
    <p:sldId id="551" r:id="rId7"/>
    <p:sldId id="552" r:id="rId8"/>
    <p:sldId id="554" r:id="rId9"/>
    <p:sldId id="553" r:id="rId10"/>
    <p:sldId id="555" r:id="rId11"/>
    <p:sldId id="556" r:id="rId12"/>
    <p:sldId id="557" r:id="rId13"/>
    <p:sldId id="559" r:id="rId14"/>
    <p:sldId id="558" r:id="rId15"/>
    <p:sldId id="561" r:id="rId16"/>
    <p:sldId id="562" r:id="rId17"/>
    <p:sldId id="563" r:id="rId18"/>
    <p:sldId id="543" r:id="rId19"/>
    <p:sldId id="542" r:id="rId20"/>
    <p:sldId id="544" r:id="rId21"/>
    <p:sldId id="545" r:id="rId22"/>
    <p:sldId id="546" r:id="rId23"/>
    <p:sldId id="547" r:id="rId24"/>
    <p:sldId id="54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efinition" id="{BC4A3995-4CED-4320-A673-95328C9C809D}">
          <p14:sldIdLst>
            <p14:sldId id="493"/>
            <p14:sldId id="549"/>
            <p14:sldId id="551"/>
            <p14:sldId id="552"/>
          </p14:sldIdLst>
        </p14:section>
        <p14:section name="Development Models" id="{2C7BE712-159A-4BDB-B3B2-6BF4202F2510}">
          <p14:sldIdLst>
            <p14:sldId id="554"/>
            <p14:sldId id="553"/>
            <p14:sldId id="555"/>
          </p14:sldIdLst>
        </p14:section>
        <p14:section name="Big Projects Examples" id="{4B9C35AD-45F5-4489-8ABF-92AD9D9A9016}">
          <p14:sldIdLst>
            <p14:sldId id="556"/>
            <p14:sldId id="557"/>
            <p14:sldId id="559"/>
            <p14:sldId id="558"/>
            <p14:sldId id="561"/>
          </p14:sldIdLst>
        </p14:section>
        <p14:section name="Tutorial - How to contribute ?" id="{3E915A75-F1FC-45EE-B25C-FC1B5044DB83}">
          <p14:sldIdLst>
            <p14:sldId id="562"/>
            <p14:sldId id="563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545"/>
            <p14:sldId id="546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596" y="3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63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5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ssuehub.io/?fbclid=IwAR23UmTtuYELC4kn47f51fopnaOOPp_Aa6oQ28VlD58W7hksO0vluOHJgwk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3.png"/><Relationship Id="rId10" Type="http://schemas.openxmlformats.org/officeDocument/2006/relationships/image" Target="../media/image5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8.gif"/><Relationship Id="rId5" Type="http://schemas.openxmlformats.org/officeDocument/2006/relationships/image" Target="../media/image6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7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hoosealicense.com/licenses/" TargetMode="External"/><Relationship Id="rId3" Type="http://schemas.openxmlformats.org/officeDocument/2006/relationships/hyperlink" Target="https://www.gnu.org/licenses/gpl-3.0.en.html" TargetMode="External"/><Relationship Id="rId7" Type="http://schemas.openxmlformats.org/officeDocument/2006/relationships/hyperlink" Target="https://www.eclipse.org/legal/epl-v10.html" TargetMode="External"/><Relationship Id="rId2" Type="http://schemas.openxmlformats.org/officeDocument/2006/relationships/hyperlink" Target="https://www.apache.org/licenses/LICENSE-2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Common_Development_and_Distribution_License" TargetMode="External"/><Relationship Id="rId5" Type="http://schemas.openxmlformats.org/officeDocument/2006/relationships/hyperlink" Target="https://www.mozilla.org/en-US/MPL/2.0/" TargetMode="External"/><Relationship Id="rId4" Type="http://schemas.openxmlformats.org/officeDocument/2006/relationships/hyperlink" Target="https://opensource.org/licenses/M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Definition, Examples and Tutorial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Open-Source 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0" y="2375581"/>
            <a:ext cx="2942391" cy="23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Open environment, almost </a:t>
            </a:r>
            <a:r>
              <a:rPr lang="en-US" b="1" dirty="0" smtClean="0">
                <a:solidFill>
                  <a:schemeClr val="bg1"/>
                </a:solidFill>
              </a:rPr>
              <a:t>any person</a:t>
            </a:r>
            <a:r>
              <a:rPr lang="en-US" dirty="0" smtClean="0"/>
              <a:t> can participate</a:t>
            </a:r>
          </a:p>
          <a:p>
            <a:r>
              <a:rPr lang="en-US" dirty="0" smtClean="0"/>
              <a:t>Dynamic decision making structure</a:t>
            </a:r>
          </a:p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chemeClr val="bg1"/>
                </a:solidFill>
              </a:rPr>
              <a:t>no clear leaders</a:t>
            </a:r>
            <a:r>
              <a:rPr lang="en-US" dirty="0" smtClean="0"/>
              <a:t>, undefined number of developers</a:t>
            </a:r>
          </a:p>
          <a:p>
            <a:pPr lvl="1"/>
            <a:r>
              <a:rPr lang="en-US" dirty="0" smtClean="0"/>
              <a:t>However there is a benevolent-dictator figure</a:t>
            </a:r>
          </a:p>
          <a:p>
            <a:r>
              <a:rPr lang="en-US" dirty="0" smtClean="0"/>
              <a:t>"Release early, Release often"</a:t>
            </a:r>
          </a:p>
          <a:p>
            <a:r>
              <a:rPr lang="en-US" dirty="0" smtClean="0"/>
              <a:t>Example: Linux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Bazaar – Introduced by Linus Torvalds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9" y="4632636"/>
            <a:ext cx="10961783" cy="768084"/>
          </a:xfrm>
        </p:spPr>
        <p:txBody>
          <a:bodyPr/>
          <a:lstStyle/>
          <a:p>
            <a:r>
              <a:rPr lang="en-US" sz="5400" dirty="0" smtClean="0"/>
              <a:t>Big Open-Source Projects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24" y="1371600"/>
            <a:ext cx="2922511" cy="23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9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Programming-focused </a:t>
            </a:r>
            <a:r>
              <a:rPr lang="en-GB" b="1" dirty="0">
                <a:solidFill>
                  <a:schemeClr val="bg1"/>
                </a:solidFill>
              </a:rPr>
              <a:t>text editor</a:t>
            </a:r>
            <a:r>
              <a:rPr lang="en-GB" dirty="0"/>
              <a:t> </a:t>
            </a:r>
            <a:r>
              <a:rPr lang="en-GB" dirty="0" smtClean="0"/>
              <a:t>first released by Microsoft</a:t>
            </a:r>
          </a:p>
          <a:p>
            <a:pPr>
              <a:buClr>
                <a:schemeClr val="tx1"/>
              </a:buClr>
            </a:pPr>
            <a:r>
              <a:rPr lang="en-US" dirty="0"/>
              <a:t>Ranked the most popular developer environment tool in the Stack Overflow 2018 Developer </a:t>
            </a:r>
            <a:r>
              <a:rPr lang="en-US" dirty="0" smtClean="0"/>
              <a:t>Survey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with 34.9% of respondents claiming to use it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58" y="3952374"/>
            <a:ext cx="2186828" cy="21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is a JavaScript runtime built on Chrome's V8 JavaScript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It can execute JS code outside of a browser</a:t>
            </a:r>
          </a:p>
          <a:p>
            <a:r>
              <a:rPr lang="en-US" dirty="0"/>
              <a:t>Node is designed to build scalable network applications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72" y="3796658"/>
            <a:ext cx="3828650" cy="23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One </a:t>
            </a:r>
            <a:r>
              <a:rPr lang="en-US" dirty="0"/>
              <a:t>of the most prominent JavaScript frameworks on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market</a:t>
            </a:r>
          </a:p>
          <a:p>
            <a:r>
              <a:rPr lang="en-US" dirty="0" smtClean="0"/>
              <a:t>Ranked up over </a:t>
            </a:r>
            <a:r>
              <a:rPr lang="en-US" b="1" dirty="0" smtClean="0">
                <a:solidFill>
                  <a:schemeClr val="bg1"/>
                </a:solidFill>
              </a:rPr>
              <a:t>90,000 stars </a:t>
            </a:r>
            <a:r>
              <a:rPr lang="en-US" dirty="0" smtClean="0"/>
              <a:t>in GitHub</a:t>
            </a:r>
          </a:p>
          <a:p>
            <a:r>
              <a:rPr lang="en-US" dirty="0"/>
              <a:t>Vue.js has been learning from the past mistakes and successes of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Vue.js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54" y="4132847"/>
            <a:ext cx="2612704" cy="226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2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Bootstrap is a </a:t>
            </a:r>
            <a:r>
              <a:rPr lang="en-US" b="1" dirty="0">
                <a:solidFill>
                  <a:schemeClr val="bg1"/>
                </a:solidFill>
              </a:rPr>
              <a:t>frontend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to help you build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responsive</a:t>
            </a:r>
            <a:r>
              <a:rPr lang="en-US" dirty="0"/>
              <a:t>, mobile-first projects using HTML, CSS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</a:t>
            </a:r>
          </a:p>
          <a:p>
            <a:r>
              <a:rPr lang="en-US" dirty="0" smtClean="0"/>
              <a:t>It was </a:t>
            </a:r>
            <a:r>
              <a:rPr lang="en-US" dirty="0"/>
              <a:t>launched by Twitter in 2011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639" y="3643524"/>
            <a:ext cx="3278785" cy="27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5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Contributing to Open-Source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90" y="1305425"/>
            <a:ext cx="2570747" cy="25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8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lot of people believe code should be open</a:t>
            </a:r>
          </a:p>
          <a:p>
            <a:r>
              <a:rPr lang="en-US" dirty="0" smtClean="0"/>
              <a:t>Gives you a great start</a:t>
            </a:r>
          </a:p>
          <a:p>
            <a:pPr lvl="1"/>
            <a:r>
              <a:rPr lang="en-US" dirty="0" smtClean="0"/>
              <a:t>Finding Bugs, Sending pull requests</a:t>
            </a:r>
          </a:p>
          <a:p>
            <a:pPr lvl="1"/>
            <a:r>
              <a:rPr lang="en-US" dirty="0" smtClean="0"/>
              <a:t>Writing Clean Code</a:t>
            </a:r>
          </a:p>
          <a:p>
            <a:r>
              <a:rPr lang="en-US" dirty="0" smtClean="0"/>
              <a:t>Be a part of a larger community</a:t>
            </a:r>
          </a:p>
          <a:p>
            <a:r>
              <a:rPr lang="en-US" dirty="0" smtClean="0"/>
              <a:t>Try it out at: </a:t>
            </a:r>
            <a:r>
              <a:rPr lang="en-US" dirty="0" smtClean="0">
                <a:hlinkClick r:id="rId2"/>
              </a:rPr>
              <a:t>issuehub.io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contribute 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792" y="1419749"/>
            <a:ext cx="8632995" cy="5300339"/>
            <a:chOff x="471505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1505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</a:rPr>
              <a:t>Open source software is software with source code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that </a:t>
            </a:r>
            <a:r>
              <a:rPr lang="en-US" sz="2800" b="1" dirty="0" smtClean="0">
                <a:solidFill>
                  <a:schemeClr val="bg1"/>
                </a:solidFill>
              </a:rPr>
              <a:t>anyone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can inspect, modify, and </a:t>
            </a:r>
            <a:r>
              <a:rPr lang="en-US" sz="2800" dirty="0" smtClean="0">
                <a:solidFill>
                  <a:schemeClr val="bg2"/>
                </a:solidFill>
              </a:rPr>
              <a:t>enhance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There are two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b="1" dirty="0" smtClean="0">
                <a:solidFill>
                  <a:schemeClr val="bg1"/>
                </a:solidFill>
              </a:rPr>
              <a:t>evelopment </a:t>
            </a:r>
            <a:r>
              <a:rPr lang="en-US" sz="2800" b="1" dirty="0">
                <a:solidFill>
                  <a:schemeClr val="bg1"/>
                </a:solidFill>
              </a:rPr>
              <a:t>M</a:t>
            </a:r>
            <a:r>
              <a:rPr lang="en-US" sz="2800" b="1" dirty="0" smtClean="0">
                <a:solidFill>
                  <a:schemeClr val="bg1"/>
                </a:solidFill>
              </a:rPr>
              <a:t>odels</a:t>
            </a:r>
          </a:p>
          <a:p>
            <a:pPr lvl="1">
              <a:lnSpc>
                <a:spcPct val="130000"/>
              </a:lnSpc>
            </a:pPr>
            <a:r>
              <a:rPr lang="en-US" sz="2600" dirty="0" smtClean="0">
                <a:solidFill>
                  <a:schemeClr val="bg2"/>
                </a:solidFill>
              </a:rPr>
              <a:t>Cathedral</a:t>
            </a:r>
          </a:p>
          <a:p>
            <a:pPr lvl="1">
              <a:lnSpc>
                <a:spcPct val="130000"/>
              </a:lnSpc>
            </a:pPr>
            <a:r>
              <a:rPr lang="en-US" sz="2600" dirty="0" smtClean="0">
                <a:solidFill>
                  <a:schemeClr val="bg2"/>
                </a:solidFill>
              </a:rPr>
              <a:t>Bazaar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Contributing to Open-Source can be useful</a:t>
            </a:r>
            <a:endParaRPr lang="en-US" sz="2800" dirty="0"/>
          </a:p>
          <a:p>
            <a:pPr>
              <a:lnSpc>
                <a:spcPct val="130000"/>
              </a:lnSpc>
            </a:pPr>
            <a:endParaRPr lang="en-US" sz="2800" dirty="0" smtClean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0908" y="1371604"/>
            <a:ext cx="8182463" cy="479593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Definition</a:t>
            </a:r>
          </a:p>
          <a:p>
            <a:pPr lvl="1"/>
            <a:r>
              <a:rPr lang="en-US" sz="3000" dirty="0" smtClean="0"/>
              <a:t>Licenses &amp; Standards</a:t>
            </a:r>
          </a:p>
          <a:p>
            <a:r>
              <a:rPr lang="en-US" sz="3200" dirty="0" smtClean="0"/>
              <a:t>Development Models</a:t>
            </a:r>
          </a:p>
          <a:p>
            <a:pPr lvl="1"/>
            <a:r>
              <a:rPr lang="en-US" sz="3000" dirty="0" smtClean="0"/>
              <a:t>Cathedral and Bazaar</a:t>
            </a:r>
          </a:p>
          <a:p>
            <a:r>
              <a:rPr lang="en-US" sz="3200" dirty="0" smtClean="0"/>
              <a:t>Big Open-Source Projects</a:t>
            </a:r>
          </a:p>
          <a:p>
            <a:r>
              <a:rPr lang="en-US" sz="3200" dirty="0" smtClean="0"/>
              <a:t>Learning from &amp; Contributing to </a:t>
            </a:r>
            <a:br>
              <a:rPr lang="en-US" sz="3200" dirty="0" smtClean="0"/>
            </a:br>
            <a:r>
              <a:rPr lang="en-US" sz="3200" dirty="0" smtClean="0"/>
              <a:t>Open-Source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04290" y="6427084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3662" y="5565810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2930" y="5565810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523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2301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704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030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115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2303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98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#tech-fund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9" y="4632636"/>
            <a:ext cx="10961783" cy="768084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Open-Source 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21" y="1626498"/>
            <a:ext cx="2041557" cy="19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Something that people can </a:t>
            </a:r>
            <a:r>
              <a:rPr lang="en-US" b="1" dirty="0" smtClean="0">
                <a:solidFill>
                  <a:schemeClr val="bg1"/>
                </a:solidFill>
              </a:rPr>
              <a:t>modify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share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because it's design is publicly accessible</a:t>
            </a:r>
          </a:p>
          <a:p>
            <a:r>
              <a:rPr lang="en-US" dirty="0"/>
              <a:t>Open source software is software with source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b="1" dirty="0">
                <a:solidFill>
                  <a:schemeClr val="bg1"/>
                </a:solidFill>
              </a:rPr>
              <a:t>anyone</a:t>
            </a:r>
            <a:r>
              <a:rPr lang="en-US" dirty="0"/>
              <a:t> can inspect, modify, and enhance</a:t>
            </a:r>
            <a:endParaRPr lang="en-US" dirty="0" smtClean="0"/>
          </a:p>
          <a:p>
            <a:r>
              <a:rPr lang="en-US" dirty="0"/>
              <a:t>Open source technology and open source thinking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both </a:t>
            </a:r>
            <a:r>
              <a:rPr lang="en-US" dirty="0"/>
              <a:t>benefit </a:t>
            </a:r>
            <a:r>
              <a:rPr lang="en-US" b="1" dirty="0">
                <a:solidFill>
                  <a:schemeClr val="bg1"/>
                </a:solidFill>
              </a:rPr>
              <a:t>programmers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non-programmers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23" y="4692316"/>
            <a:ext cx="2294667" cy="20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Open Source Licenses ?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source licenses are licenses that </a:t>
            </a:r>
            <a:r>
              <a:rPr lang="en-US" b="1" dirty="0">
                <a:solidFill>
                  <a:schemeClr val="bg1"/>
                </a:solidFill>
              </a:rPr>
              <a:t>comply</a:t>
            </a:r>
            <a:r>
              <a:rPr lang="en-US" dirty="0"/>
              <a:t>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Open Source </a:t>
            </a:r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They allow software to be </a:t>
            </a:r>
            <a:r>
              <a:rPr lang="en-US" b="1" dirty="0" smtClean="0">
                <a:solidFill>
                  <a:schemeClr val="bg1"/>
                </a:solidFill>
              </a:rPr>
              <a:t>briefly</a:t>
            </a:r>
            <a:r>
              <a:rPr lang="en-US" dirty="0" smtClean="0"/>
              <a:t> used, modified and</a:t>
            </a:r>
            <a:br>
              <a:rPr lang="en-US" dirty="0" smtClean="0"/>
            </a:br>
            <a:r>
              <a:rPr lang="en-US" dirty="0" smtClean="0"/>
              <a:t>shared</a:t>
            </a:r>
          </a:p>
          <a:p>
            <a:r>
              <a:rPr lang="en-US" dirty="0" smtClean="0"/>
              <a:t>To be approved by OSI, a license must go through the</a:t>
            </a:r>
            <a:br>
              <a:rPr lang="en-US" dirty="0" smtClean="0"/>
            </a:br>
            <a:r>
              <a:rPr lang="en-US" dirty="0" smtClean="0"/>
              <a:t>OSI's </a:t>
            </a:r>
            <a:r>
              <a:rPr lang="en-US" b="1" dirty="0" smtClean="0">
                <a:solidFill>
                  <a:schemeClr val="bg1"/>
                </a:solidFill>
              </a:rPr>
              <a:t>license review process 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80" y="4626142"/>
            <a:ext cx="1908790" cy="190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2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Licenses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OSI-approved licenses are </a:t>
            </a:r>
            <a:r>
              <a:rPr lang="en-US" b="1" dirty="0">
                <a:solidFill>
                  <a:schemeClr val="bg1"/>
                </a:solidFill>
              </a:rPr>
              <a:t>popular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widely </a:t>
            </a:r>
            <a:r>
              <a:rPr lang="en-US" dirty="0"/>
              <a:t>used, or have strong </a:t>
            </a:r>
            <a:r>
              <a:rPr lang="en-US" dirty="0" smtClean="0"/>
              <a:t>communities:</a:t>
            </a:r>
          </a:p>
          <a:p>
            <a:pPr lvl="1"/>
            <a:r>
              <a:rPr lang="en-GB" sz="2500" dirty="0">
                <a:hlinkClick r:id="rId2"/>
              </a:rPr>
              <a:t>Apache License </a:t>
            </a:r>
            <a:r>
              <a:rPr lang="en-GB" sz="2500" dirty="0" smtClean="0">
                <a:hlinkClick r:id="rId2"/>
              </a:rPr>
              <a:t>2.0</a:t>
            </a:r>
            <a:endParaRPr lang="en-GB" sz="2500" dirty="0" smtClean="0"/>
          </a:p>
          <a:p>
            <a:pPr lvl="1"/>
            <a:r>
              <a:rPr lang="en-US" sz="2500" dirty="0">
                <a:hlinkClick r:id="rId3"/>
              </a:rPr>
              <a:t>GNU General Public License (GPL</a:t>
            </a:r>
            <a:r>
              <a:rPr lang="en-US" sz="2500" dirty="0" smtClean="0">
                <a:hlinkClick r:id="rId3"/>
              </a:rPr>
              <a:t>)</a:t>
            </a:r>
            <a:endParaRPr lang="en-US" sz="2500" dirty="0" smtClean="0"/>
          </a:p>
          <a:p>
            <a:pPr lvl="1"/>
            <a:r>
              <a:rPr lang="en-GB" sz="2500" dirty="0">
                <a:hlinkClick r:id="rId4"/>
              </a:rPr>
              <a:t>MIT </a:t>
            </a:r>
            <a:r>
              <a:rPr lang="en-GB" sz="2500" dirty="0" smtClean="0">
                <a:hlinkClick r:id="rId4"/>
              </a:rPr>
              <a:t>license</a:t>
            </a:r>
            <a:endParaRPr lang="en-GB" sz="2500" dirty="0" smtClean="0"/>
          </a:p>
          <a:p>
            <a:pPr lvl="1"/>
            <a:r>
              <a:rPr lang="en-GB" sz="2500" dirty="0">
                <a:hlinkClick r:id="rId5"/>
              </a:rPr>
              <a:t>Mozilla Public License 2.0</a:t>
            </a:r>
            <a:endParaRPr lang="en-GB" sz="2500" dirty="0"/>
          </a:p>
          <a:p>
            <a:pPr lvl="1"/>
            <a:r>
              <a:rPr lang="en-GB" sz="2500" dirty="0">
                <a:hlinkClick r:id="rId6"/>
              </a:rPr>
              <a:t>Common Development and Distribution License</a:t>
            </a:r>
            <a:endParaRPr lang="en-GB" sz="2500" dirty="0"/>
          </a:p>
          <a:p>
            <a:pPr lvl="1"/>
            <a:r>
              <a:rPr lang="en-GB" sz="2500" dirty="0">
                <a:hlinkClick r:id="rId7"/>
              </a:rPr>
              <a:t>Eclipse Public </a:t>
            </a:r>
            <a:r>
              <a:rPr lang="en-GB" sz="2500" dirty="0" smtClean="0">
                <a:hlinkClick r:id="rId7"/>
              </a:rPr>
              <a:t>License</a:t>
            </a:r>
            <a:endParaRPr lang="en-GB" sz="2500" dirty="0" smtClean="0"/>
          </a:p>
          <a:p>
            <a:pPr lvl="1"/>
            <a:r>
              <a:rPr lang="en-GB" sz="2500" dirty="0" smtClean="0">
                <a:hlinkClick r:id="rId8"/>
              </a:rPr>
              <a:t>Comparison between licenses</a:t>
            </a:r>
            <a:endParaRPr lang="bg-BG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6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9" y="4632636"/>
            <a:ext cx="10961783" cy="768084"/>
          </a:xfrm>
        </p:spPr>
        <p:txBody>
          <a:bodyPr/>
          <a:lstStyle/>
          <a:p>
            <a:r>
              <a:rPr lang="en-US" sz="5400" dirty="0"/>
              <a:t>Development Models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Cathedral and Bazaar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35" y="1798205"/>
            <a:ext cx="3440529" cy="19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Closed environment</a:t>
            </a:r>
          </a:p>
          <a:p>
            <a:r>
              <a:rPr lang="en-US" dirty="0" smtClean="0"/>
              <a:t>Small group of leaders/developers</a:t>
            </a:r>
          </a:p>
          <a:p>
            <a:r>
              <a:rPr lang="en-US" dirty="0" smtClean="0"/>
              <a:t>Used both in classic development models, such as </a:t>
            </a:r>
            <a:r>
              <a:rPr lang="en-US" b="1" dirty="0" smtClean="0">
                <a:solidFill>
                  <a:schemeClr val="bg1"/>
                </a:solidFill>
              </a:rPr>
              <a:t>waterfall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spiral</a:t>
            </a:r>
            <a:r>
              <a:rPr lang="en-US" dirty="0" smtClean="0"/>
              <a:t> and in classic </a:t>
            </a:r>
            <a:r>
              <a:rPr lang="en-US" b="1" dirty="0" smtClean="0">
                <a:solidFill>
                  <a:schemeClr val="bg1"/>
                </a:solidFill>
              </a:rPr>
              <a:t>OSS projects</a:t>
            </a:r>
          </a:p>
          <a:p>
            <a:r>
              <a:rPr lang="en-US" dirty="0" smtClean="0"/>
              <a:t>Examples: GCC, GNU </a:t>
            </a:r>
            <a:r>
              <a:rPr lang="en-US" dirty="0" err="1" smtClean="0"/>
              <a:t>Emacs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Cathedral: The "classic"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5226</TotalTime>
  <Words>455</Words>
  <Application>Microsoft Office PowerPoint</Application>
  <PresentationFormat>Widescreen</PresentationFormat>
  <Paragraphs>136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Open-Source Introduction</vt:lpstr>
      <vt:lpstr>Table of Content</vt:lpstr>
      <vt:lpstr>Have a Question?</vt:lpstr>
      <vt:lpstr>PowerPoint Presentation</vt:lpstr>
      <vt:lpstr>Definition</vt:lpstr>
      <vt:lpstr>What are Open Source Licenses ?</vt:lpstr>
      <vt:lpstr>Popular Licenses</vt:lpstr>
      <vt:lpstr>PowerPoint Presentation</vt:lpstr>
      <vt:lpstr>The Cathedral: The "classic" model</vt:lpstr>
      <vt:lpstr>The Bazaar – Introduced by Linus Torvalds</vt:lpstr>
      <vt:lpstr>PowerPoint Presentation</vt:lpstr>
      <vt:lpstr>VS Code</vt:lpstr>
      <vt:lpstr>Node.js</vt:lpstr>
      <vt:lpstr>Vue.js</vt:lpstr>
      <vt:lpstr>Bootstrap</vt:lpstr>
      <vt:lpstr>PowerPoint Presentation</vt:lpstr>
      <vt:lpstr>Why contribute ?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Common - Open-Source Introduction</dc:title>
  <dc:subject>Technology Fundamentals – Practical Training Course @ SoftUni</dc:subject>
  <dc:creator>Alen Paunov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Kiril Kirilov</cp:lastModifiedBy>
  <cp:revision>165</cp:revision>
  <dcterms:created xsi:type="dcterms:W3CDTF">2018-05-23T13:08:44Z</dcterms:created>
  <dcterms:modified xsi:type="dcterms:W3CDTF">2018-12-08T03:15:46Z</dcterms:modified>
  <cp:category>programming, education, software engineering, software development</cp:category>
</cp:coreProperties>
</file>