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6312563d5_2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e6312563d5_2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6312563d5_2_4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e6312563d5_2_4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6312563d5_2_8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e6312563d5_2_8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312563d5_2_13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e6312563d5_2_13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6312563d5_2_173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e6312563d5_2_173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5045700"/>
            <a:ext cx="9144000" cy="98425"/>
          </a:xfrm>
          <a:custGeom>
            <a:rect b="b" l="l" r="r" t="t"/>
            <a:pathLst>
              <a:path extrusionOk="0" h="98425" w="9144000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63D19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452919" y="1681113"/>
            <a:ext cx="823816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399513" y="1756486"/>
            <a:ext cx="8344973" cy="281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52919" y="1681113"/>
            <a:ext cx="823816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384725" y="1214832"/>
            <a:ext cx="3581400" cy="2653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905425" y="1214832"/>
            <a:ext cx="3829684" cy="2776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0272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2998150"/>
            <a:ext cx="9144000" cy="0"/>
          </a:xfrm>
          <a:custGeom>
            <a:rect b="b" l="l" r="r" t="t"/>
            <a:pathLst>
              <a:path extrusionOk="0" h="120000"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noFill/>
          <a:ln cap="flat" cmpd="sng" w="19025">
            <a:solidFill>
              <a:srgbClr val="63D1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452919" y="1681113"/>
            <a:ext cx="823816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2919" y="1681113"/>
            <a:ext cx="823816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99513" y="1756486"/>
            <a:ext cx="8344973" cy="281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x.doi.org/10.17632/5y9wdsg2zt.2)" TargetMode="External"/><Relationship Id="rId4" Type="http://schemas.openxmlformats.org/officeDocument/2006/relationships/hyperlink" Target="http://dx.doi.org/10.17632/5y9wdsg2zt.2)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0272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 flipH="1" rot="10800000">
            <a:off x="0" y="2571868"/>
            <a:ext cx="9144000" cy="45600"/>
          </a:xfrm>
          <a:custGeom>
            <a:rect b="b" l="l" r="r" t="t"/>
            <a:pathLst>
              <a:path extrusionOk="0" h="120000"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noFill/>
          <a:ln cap="flat" cmpd="sng" w="19025">
            <a:solidFill>
              <a:srgbClr val="63D1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 txBox="1"/>
          <p:nvPr>
            <p:ph type="ctrTitle"/>
          </p:nvPr>
        </p:nvSpPr>
        <p:spPr>
          <a:xfrm>
            <a:off x="457200" y="215775"/>
            <a:ext cx="68733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Project:</a:t>
            </a:r>
            <a:endParaRPr sz="3900"/>
          </a:p>
          <a:p>
            <a:pPr indent="0" lvl="0" marL="12700" marR="508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400"/>
              <a:t>Surface Crack  Detection using CNN</a:t>
            </a:r>
            <a:endParaRPr sz="4400"/>
          </a:p>
        </p:txBody>
      </p:sp>
      <p:sp>
        <p:nvSpPr>
          <p:cNvPr id="49" name="Google Shape;49;p7"/>
          <p:cNvSpPr txBox="1"/>
          <p:nvPr/>
        </p:nvSpPr>
        <p:spPr>
          <a:xfrm>
            <a:off x="457200" y="2647950"/>
            <a:ext cx="6400800" cy="27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By: 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MIRAJUL HOQUE </a:t>
            </a: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  •   SHOUVIK KHAN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SATTRAJIT SAHA    •   SOMNATH DAS</a:t>
            </a:r>
            <a:endParaRPr/>
          </a:p>
          <a:p>
            <a:pPr indent="0" lvl="0" marL="1270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PARTHAJIT RANA    •   PANKAJ KUMAR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SAYANTAN DAS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i="1" lang="en-US" sz="24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Mechanical Engineering</a:t>
            </a:r>
            <a:endParaRPr/>
          </a:p>
          <a:p>
            <a:pPr indent="0" lvl="0" marL="1270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Meghnad Saha Institute of Technology, Kolkata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eghnad Saha Institute of Technology - Wikipedia"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0" y="2800350"/>
            <a:ext cx="2178764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2707650" y="1998525"/>
            <a:ext cx="3734400" cy="5808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solidFill>
                  <a:srgbClr val="63D19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 i="1" sz="1100">
              <a:solidFill>
                <a:srgbClr val="63D19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4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63D19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ANIRBAN BOSE</a:t>
            </a:r>
            <a:endParaRPr sz="1500">
              <a:solidFill>
                <a:srgbClr val="63D19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40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63D19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sz="800">
              <a:solidFill>
                <a:srgbClr val="63D19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/>
          <p:nvPr/>
        </p:nvSpPr>
        <p:spPr>
          <a:xfrm>
            <a:off x="1676401" y="841125"/>
            <a:ext cx="5257800" cy="4226560"/>
          </a:xfrm>
          <a:custGeom>
            <a:rect b="b" l="l" r="r" t="t"/>
            <a:pathLst>
              <a:path extrusionOk="0" h="4226560" w="4664075">
                <a:moveTo>
                  <a:pt x="0" y="0"/>
                </a:moveTo>
                <a:lnTo>
                  <a:pt x="4663799" y="0"/>
                </a:lnTo>
                <a:lnTo>
                  <a:pt x="4663799" y="4226474"/>
                </a:lnTo>
                <a:lnTo>
                  <a:pt x="0" y="422647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07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 txBox="1"/>
          <p:nvPr>
            <p:ph type="title"/>
          </p:nvPr>
        </p:nvSpPr>
        <p:spPr>
          <a:xfrm>
            <a:off x="350475" y="191000"/>
            <a:ext cx="5158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Model Summary </a:t>
            </a:r>
            <a:r>
              <a:rPr lang="en-US" sz="1400"/>
              <a:t>- [keras backend]</a:t>
            </a:r>
            <a:endParaRPr sz="1400"/>
          </a:p>
        </p:txBody>
      </p:sp>
      <p:pic>
        <p:nvPicPr>
          <p:cNvPr descr="MODEL SUM.jpg" id="160" name="Google Shape;1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895350"/>
            <a:ext cx="51054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7"/>
          <p:cNvGrpSpPr/>
          <p:nvPr/>
        </p:nvGrpSpPr>
        <p:grpSpPr>
          <a:xfrm>
            <a:off x="4572000" y="74"/>
            <a:ext cx="4572000" cy="5143500"/>
            <a:chOff x="4572000" y="74"/>
            <a:chExt cx="4572000" cy="5143500"/>
          </a:xfrm>
        </p:grpSpPr>
        <p:sp>
          <p:nvSpPr>
            <p:cNvPr id="166" name="Google Shape;166;p17"/>
            <p:cNvSpPr/>
            <p:nvPr/>
          </p:nvSpPr>
          <p:spPr>
            <a:xfrm>
              <a:off x="4572000" y="74"/>
              <a:ext cx="4572000" cy="5143500"/>
            </a:xfrm>
            <a:custGeom>
              <a:rect b="b" l="l" r="r" t="t"/>
              <a:pathLst>
                <a:path extrusionOk="0" h="5143500" w="45720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202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5029675" y="4495499"/>
              <a:ext cx="468630" cy="0"/>
            </a:xfrm>
            <a:custGeom>
              <a:rect b="b" l="l" r="r" t="t"/>
              <a:pathLst>
                <a:path extrusionOk="0" h="120000"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noFill/>
            <a:ln cap="flat" cmpd="sng" w="19025">
              <a:solidFill>
                <a:srgbClr val="63D1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17"/>
          <p:cNvSpPr txBox="1"/>
          <p:nvPr/>
        </p:nvSpPr>
        <p:spPr>
          <a:xfrm>
            <a:off x="1437701" y="2218625"/>
            <a:ext cx="21126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7"/>
          <p:cNvSpPr txBox="1"/>
          <p:nvPr>
            <p:ph type="title"/>
          </p:nvPr>
        </p:nvSpPr>
        <p:spPr>
          <a:xfrm>
            <a:off x="452925" y="1681128"/>
            <a:ext cx="8238300" cy="1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029200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We were able to train the model  97% accuracy on training data</a:t>
            </a:r>
            <a:endParaRPr b="1" sz="1900"/>
          </a:p>
          <a:p>
            <a:pPr indent="0" lvl="0" marL="5029200" marR="942975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&gt; 98% accuracy on the  validation dataset</a:t>
            </a:r>
            <a:endParaRPr b="1"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/>
        </p:nvSpPr>
        <p:spPr>
          <a:xfrm>
            <a:off x="787774" y="1051099"/>
            <a:ext cx="7409180" cy="3792854"/>
          </a:xfrm>
          <a:custGeom>
            <a:rect b="b" l="l" r="r" t="t"/>
            <a:pathLst>
              <a:path extrusionOk="0" h="3792854" w="7409180">
                <a:moveTo>
                  <a:pt x="0" y="0"/>
                </a:moveTo>
                <a:lnTo>
                  <a:pt x="7408699" y="0"/>
                </a:lnTo>
                <a:lnTo>
                  <a:pt x="7408699" y="3792624"/>
                </a:lnTo>
                <a:lnTo>
                  <a:pt x="0" y="3792624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3807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 txBox="1"/>
          <p:nvPr>
            <p:ph type="title"/>
          </p:nvPr>
        </p:nvSpPr>
        <p:spPr>
          <a:xfrm>
            <a:off x="333200" y="228325"/>
            <a:ext cx="22113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/>
              <a:t>Results</a:t>
            </a:r>
            <a:endParaRPr sz="3600" u="sng"/>
          </a:p>
        </p:txBody>
      </p:sp>
      <p:pic>
        <p:nvPicPr>
          <p:cNvPr descr="Screenshot (404).jpg" id="176" name="Google Shape;1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1" y="1123950"/>
            <a:ext cx="73152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9"/>
          <p:cNvGrpSpPr/>
          <p:nvPr/>
        </p:nvGrpSpPr>
        <p:grpSpPr>
          <a:xfrm>
            <a:off x="948712" y="1482701"/>
            <a:ext cx="6971030" cy="3237865"/>
            <a:chOff x="948712" y="1482701"/>
            <a:chExt cx="6971030" cy="3237865"/>
          </a:xfrm>
        </p:grpSpPr>
        <p:pic>
          <p:nvPicPr>
            <p:cNvPr id="182" name="Google Shape;182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7762" y="1501751"/>
              <a:ext cx="6932324" cy="3199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19"/>
            <p:cNvSpPr/>
            <p:nvPr/>
          </p:nvSpPr>
          <p:spPr>
            <a:xfrm>
              <a:off x="948712" y="1482701"/>
              <a:ext cx="6971030" cy="3237865"/>
            </a:xfrm>
            <a:custGeom>
              <a:rect b="b" l="l" r="r" t="t"/>
              <a:pathLst>
                <a:path extrusionOk="0" h="3237865" w="6971030">
                  <a:moveTo>
                    <a:pt x="0" y="0"/>
                  </a:moveTo>
                  <a:lnTo>
                    <a:pt x="6970424" y="0"/>
                  </a:lnTo>
                  <a:lnTo>
                    <a:pt x="6970424" y="3237625"/>
                  </a:lnTo>
                  <a:lnTo>
                    <a:pt x="0" y="323762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075">
              <a:solidFill>
                <a:srgbClr val="4BA1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19"/>
          <p:cNvSpPr txBox="1"/>
          <p:nvPr>
            <p:ph type="title"/>
          </p:nvPr>
        </p:nvSpPr>
        <p:spPr>
          <a:xfrm>
            <a:off x="367725" y="116150"/>
            <a:ext cx="80538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Extra : Insight into dense neural  networks </a:t>
            </a:r>
            <a:r>
              <a:rPr lang="en-US" sz="1100"/>
              <a:t>[1 epoch]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0"/>
          <p:cNvGrpSpPr/>
          <p:nvPr/>
        </p:nvGrpSpPr>
        <p:grpSpPr>
          <a:xfrm>
            <a:off x="0" y="1094850"/>
            <a:ext cx="9144000" cy="4048963"/>
            <a:chOff x="4572000" y="74"/>
            <a:chExt cx="4572000" cy="5143500"/>
          </a:xfrm>
        </p:grpSpPr>
        <p:sp>
          <p:nvSpPr>
            <p:cNvPr id="190" name="Google Shape;190;p20"/>
            <p:cNvSpPr/>
            <p:nvPr/>
          </p:nvSpPr>
          <p:spPr>
            <a:xfrm>
              <a:off x="4572000" y="74"/>
              <a:ext cx="4572000" cy="5143500"/>
            </a:xfrm>
            <a:custGeom>
              <a:rect b="b" l="l" r="r" t="t"/>
              <a:pathLst>
                <a:path extrusionOk="0" h="5143500" w="45720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202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6667500" y="4536814"/>
              <a:ext cx="468630" cy="0"/>
            </a:xfrm>
            <a:custGeom>
              <a:rect b="b" l="l" r="r" t="t"/>
              <a:pathLst>
                <a:path extrusionOk="0" h="120000"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noFill/>
            <a:ln cap="flat" cmpd="sng" w="19025">
              <a:solidFill>
                <a:srgbClr val="63D1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20"/>
          <p:cNvSpPr txBox="1"/>
          <p:nvPr>
            <p:ph type="title"/>
          </p:nvPr>
        </p:nvSpPr>
        <p:spPr>
          <a:xfrm>
            <a:off x="2895600" y="285750"/>
            <a:ext cx="3078000" cy="492600"/>
          </a:xfrm>
          <a:prstGeom prst="rect">
            <a:avLst/>
          </a:prstGeom>
          <a:noFill/>
          <a:ln cap="flat" cmpd="sng" w="38100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  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LAUNCH APP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POSITIVE.jpg" id="193" name="Google Shape;19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200150"/>
            <a:ext cx="3505200" cy="3733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GATIVE.jpg" id="194" name="Google Shape;19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1200150"/>
            <a:ext cx="3428999" cy="373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962776" y="213500"/>
            <a:ext cx="23775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202729"/>
                </a:solidFill>
              </a:rPr>
              <a:t>Credits</a:t>
            </a:r>
            <a:endParaRPr b="1" sz="2800" u="sng"/>
          </a:p>
        </p:txBody>
      </p:sp>
      <p:sp>
        <p:nvSpPr>
          <p:cNvPr id="200" name="Google Shape;200;p21"/>
          <p:cNvSpPr txBox="1"/>
          <p:nvPr/>
        </p:nvSpPr>
        <p:spPr>
          <a:xfrm>
            <a:off x="1214175" y="750350"/>
            <a:ext cx="73539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3300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Courtesy : Mendley Data </a:t>
            </a:r>
            <a:r>
              <a:rPr i="1"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(http://dx.doi.org/10</a:t>
            </a:r>
            <a:r>
              <a:rPr i="1" lang="en-US" sz="12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i="1" lang="en-US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17632/5y9wdsg2zt.2)</a:t>
            </a:r>
            <a:br>
              <a:rPr i="1" lang="en-US" sz="16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</a:br>
            <a:endParaRPr sz="1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Tensorﬂow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Keras, Image Preprocessing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OS Module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Path - Directories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Kaggle  Notebook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IDE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2"/>
          <p:cNvGrpSpPr/>
          <p:nvPr/>
        </p:nvGrpSpPr>
        <p:grpSpPr>
          <a:xfrm>
            <a:off x="4572000" y="74"/>
            <a:ext cx="4572000" cy="5143500"/>
            <a:chOff x="4572000" y="74"/>
            <a:chExt cx="4572000" cy="5143500"/>
          </a:xfrm>
        </p:grpSpPr>
        <p:sp>
          <p:nvSpPr>
            <p:cNvPr id="206" name="Google Shape;206;p22"/>
            <p:cNvSpPr/>
            <p:nvPr/>
          </p:nvSpPr>
          <p:spPr>
            <a:xfrm>
              <a:off x="4572000" y="74"/>
              <a:ext cx="4572000" cy="5143500"/>
            </a:xfrm>
            <a:custGeom>
              <a:rect b="b" l="l" r="r" t="t"/>
              <a:pathLst>
                <a:path extrusionOk="0" h="5143500" w="45720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202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5029675" y="4495499"/>
              <a:ext cx="468630" cy="0"/>
            </a:xfrm>
            <a:custGeom>
              <a:rect b="b" l="l" r="r" t="t"/>
              <a:pathLst>
                <a:path extrusionOk="0" h="120000"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noFill/>
            <a:ln cap="flat" cmpd="sng" w="19025">
              <a:solidFill>
                <a:srgbClr val="63D1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2"/>
          <p:cNvSpPr txBox="1"/>
          <p:nvPr>
            <p:ph type="title"/>
          </p:nvPr>
        </p:nvSpPr>
        <p:spPr>
          <a:xfrm>
            <a:off x="1441325" y="1016475"/>
            <a:ext cx="6309600" cy="26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3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>
                <a:solidFill>
                  <a:srgbClr val="202729"/>
                </a:solidFill>
              </a:rPr>
              <a:t>THANK</a:t>
            </a:r>
            <a:endParaRPr sz="5800"/>
          </a:p>
          <a:p>
            <a:pPr indent="0" lvl="0" marL="4398010" rtl="0" algn="l">
              <a:lnSpc>
                <a:spcPct val="100000"/>
              </a:lnSpc>
              <a:spcBef>
                <a:spcPts val="3235"/>
              </a:spcBef>
              <a:spcAft>
                <a:spcPts val="0"/>
              </a:spcAft>
              <a:buNone/>
            </a:pPr>
            <a:r>
              <a:rPr lang="en-US" sz="5800"/>
              <a:t>YOU</a:t>
            </a:r>
            <a:endParaRPr sz="5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57200" y="373575"/>
            <a:ext cx="78297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</a:rPr>
              <a:t>SURFACE CRACK </a:t>
            </a:r>
            <a:r>
              <a:rPr lang="en-US" sz="2800">
                <a:solidFill>
                  <a:schemeClr val="dk1"/>
                </a:solidFill>
              </a:rPr>
              <a:t>? </a:t>
            </a:r>
            <a:br>
              <a:rPr lang="en-US" sz="2800">
                <a:solidFill>
                  <a:srgbClr val="202729"/>
                </a:solidFill>
              </a:rPr>
            </a:br>
            <a:r>
              <a:rPr lang="en-US" sz="2800">
                <a:solidFill>
                  <a:srgbClr val="202729"/>
                </a:solidFill>
              </a:rPr>
              <a:t>		</a:t>
            </a:r>
            <a:r>
              <a:rPr lang="en-US" sz="2400" u="sng">
                <a:solidFill>
                  <a:srgbClr val="0070C0"/>
                </a:solidFill>
              </a:rPr>
              <a:t>Objective of Project </a:t>
            </a:r>
            <a:r>
              <a:rPr lang="en-US" sz="2000">
                <a:solidFill>
                  <a:schemeClr val="dk1"/>
                </a:solidFill>
              </a:rPr>
              <a:t>?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573300" y="1878588"/>
            <a:ext cx="79974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Data									Images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457200" y="2396025"/>
            <a:ext cx="3717300" cy="23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The dataset contains concrete  images having cracks. The data is  collected from various METU Campus  Buildings.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90" lvl="0" marL="363855" marR="45085" rtl="0" algn="l">
              <a:lnSpc>
                <a:spcPct val="1133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The dataset is divided into two  classes as negative and positive  crack images for image classiﬁcation.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347038" y="2396013"/>
            <a:ext cx="8345100" cy="2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4975225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Arial"/>
              <a:buChar char="●"/>
            </a:pPr>
            <a:r>
              <a:rPr lang="en-US"/>
              <a:t>These High-resolution images have  variance in terms of surface ﬁnish and  illumination conditions.</a:t>
            </a:r>
            <a:endParaRPr/>
          </a:p>
          <a:p>
            <a:pPr indent="-351790" lvl="0" marL="4975225" marR="8255" rtl="0" algn="l">
              <a:lnSpc>
                <a:spcPct val="1133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Arial"/>
              <a:buChar char="●"/>
            </a:pPr>
            <a:r>
              <a:rPr lang="en-US"/>
              <a:t>Each class [Cracked and Not cracked]  has 20000 images with a total of  40000 images with 227 x 227 pixels  with RGB channel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>
            <a:off x="4572000" y="74"/>
            <a:ext cx="4572000" cy="5143500"/>
            <a:chOff x="4572000" y="74"/>
            <a:chExt cx="4572000" cy="5143500"/>
          </a:xfrm>
        </p:grpSpPr>
        <p:sp>
          <p:nvSpPr>
            <p:cNvPr id="65" name="Google Shape;65;p9"/>
            <p:cNvSpPr/>
            <p:nvPr/>
          </p:nvSpPr>
          <p:spPr>
            <a:xfrm>
              <a:off x="4572000" y="74"/>
              <a:ext cx="4572000" cy="5143500"/>
            </a:xfrm>
            <a:custGeom>
              <a:rect b="b" l="l" r="r" t="t"/>
              <a:pathLst>
                <a:path extrusionOk="0" h="5143500" w="45720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202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5029675" y="4495499"/>
              <a:ext cx="468630" cy="0"/>
            </a:xfrm>
            <a:custGeom>
              <a:rect b="b" l="l" r="r" t="t"/>
              <a:pathLst>
                <a:path extrusionOk="0" h="120000"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noFill/>
            <a:ln cap="flat" cmpd="sng" w="19025">
              <a:solidFill>
                <a:srgbClr val="63D19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1148650" y="501500"/>
            <a:ext cx="25107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spAutoFit/>
          </a:bodyPr>
          <a:lstStyle/>
          <a:p>
            <a:pPr indent="377190" lvl="0" marL="12700" marR="5080" rtl="0" algn="l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202729"/>
                </a:solidFill>
              </a:rPr>
              <a:t>Model  Overview</a:t>
            </a:r>
            <a:endParaRPr b="1" sz="4200"/>
          </a:p>
        </p:txBody>
      </p:sp>
      <p:sp>
        <p:nvSpPr>
          <p:cNvPr id="68" name="Google Shape;68;p9"/>
          <p:cNvSpPr txBox="1"/>
          <p:nvPr/>
        </p:nvSpPr>
        <p:spPr>
          <a:xfrm>
            <a:off x="5012525" y="1541775"/>
            <a:ext cx="23706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b="1" sz="2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5012525" y="2008500"/>
            <a:ext cx="3922200" cy="22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Convolutional Layers with Max</a:t>
            </a:r>
            <a:r>
              <a:rPr b="1" lang="en-US" sz="1800">
                <a:solidFill>
                  <a:srgbClr val="FFFFFF"/>
                </a:solidFill>
              </a:rPr>
              <a:t> </a:t>
            </a:r>
            <a:r>
              <a:rPr b="1" lang="en-US" sz="1800">
                <a:solidFill>
                  <a:srgbClr val="FFFFFF"/>
                </a:solidFill>
              </a:rPr>
              <a:t>Pooling</a:t>
            </a:r>
            <a:endParaRPr b="1" sz="1800">
              <a:solidFill>
                <a:srgbClr val="FFFFFF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12700" marR="668655" rtl="0" algn="l">
              <a:lnSpc>
                <a:spcPct val="204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Dense Fully Connected Layers  Loss Function and Optimizer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85199"/>
            <a:ext cx="2027775" cy="202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4575" y="1985199"/>
            <a:ext cx="2027774" cy="202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>
            <a:off x="340933" y="2199000"/>
            <a:ext cx="1872614" cy="746125"/>
          </a:xfrm>
          <a:custGeom>
            <a:rect b="b" l="l" r="r" t="t"/>
            <a:pathLst>
              <a:path extrusionOk="0" h="746125" w="1872614">
                <a:moveTo>
                  <a:pt x="1499550" y="745499"/>
                </a:moveTo>
                <a:lnTo>
                  <a:pt x="0" y="745499"/>
                </a:lnTo>
                <a:lnTo>
                  <a:pt x="0" y="0"/>
                </a:lnTo>
                <a:lnTo>
                  <a:pt x="1499550" y="0"/>
                </a:lnTo>
                <a:lnTo>
                  <a:pt x="1872300" y="372749"/>
                </a:lnTo>
                <a:lnTo>
                  <a:pt x="1499550" y="745499"/>
                </a:lnTo>
                <a:close/>
              </a:path>
            </a:pathLst>
          </a:custGeom>
          <a:solidFill>
            <a:srgbClr val="20272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 txBox="1"/>
          <p:nvPr/>
        </p:nvSpPr>
        <p:spPr>
          <a:xfrm>
            <a:off x="757187" y="2427097"/>
            <a:ext cx="6235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0"/>
          <p:cNvGrpSpPr/>
          <p:nvPr/>
        </p:nvGrpSpPr>
        <p:grpSpPr>
          <a:xfrm>
            <a:off x="969269" y="1610215"/>
            <a:ext cx="2899469" cy="1334909"/>
            <a:chOff x="969269" y="1610215"/>
            <a:chExt cx="2899469" cy="1334909"/>
          </a:xfrm>
        </p:grpSpPr>
        <p:sp>
          <p:nvSpPr>
            <p:cNvPr id="79" name="Google Shape;79;p10"/>
            <p:cNvSpPr/>
            <p:nvPr/>
          </p:nvSpPr>
          <p:spPr>
            <a:xfrm>
              <a:off x="1068732" y="1649171"/>
              <a:ext cx="0" cy="554990"/>
            </a:xfrm>
            <a:custGeom>
              <a:rect b="b" l="l" r="r" t="t"/>
              <a:pathLst>
                <a:path extrusionOk="0" h="554989" w="120000">
                  <a:moveTo>
                    <a:pt x="0" y="0"/>
                  </a:moveTo>
                  <a:lnTo>
                    <a:pt x="0" y="554699"/>
                  </a:lnTo>
                </a:path>
              </a:pathLst>
            </a:custGeom>
            <a:noFill/>
            <a:ln cap="flat" cmpd="sng" w="9525">
              <a:solidFill>
                <a:srgbClr val="4BA1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" name="Google Shape;8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9269" y="1610215"/>
              <a:ext cx="198899" cy="198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0"/>
            <p:cNvSpPr/>
            <p:nvPr/>
          </p:nvSpPr>
          <p:spPr>
            <a:xfrm>
              <a:off x="1817053" y="2198999"/>
              <a:ext cx="2051685" cy="746125"/>
            </a:xfrm>
            <a:custGeom>
              <a:rect b="b" l="l" r="r" t="t"/>
              <a:pathLst>
                <a:path extrusionOk="0" h="746125" w="2051685">
                  <a:moveTo>
                    <a:pt x="1678350" y="745499"/>
                  </a:moveTo>
                  <a:lnTo>
                    <a:pt x="0" y="745499"/>
                  </a:lnTo>
                  <a:lnTo>
                    <a:pt x="372749" y="372749"/>
                  </a:lnTo>
                  <a:lnTo>
                    <a:pt x="0" y="0"/>
                  </a:lnTo>
                  <a:lnTo>
                    <a:pt x="1678350" y="0"/>
                  </a:lnTo>
                  <a:lnTo>
                    <a:pt x="2051100" y="372749"/>
                  </a:lnTo>
                  <a:lnTo>
                    <a:pt x="1678350" y="745499"/>
                  </a:lnTo>
                  <a:close/>
                </a:path>
              </a:pathLst>
            </a:custGeom>
            <a:solidFill>
              <a:srgbClr val="202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>
              <a:off x="1817053" y="2198999"/>
              <a:ext cx="2051685" cy="746125"/>
            </a:xfrm>
            <a:custGeom>
              <a:rect b="b" l="l" r="r" t="t"/>
              <a:pathLst>
                <a:path extrusionOk="0" h="746125" w="2051685">
                  <a:moveTo>
                    <a:pt x="0" y="0"/>
                  </a:moveTo>
                  <a:lnTo>
                    <a:pt x="1678350" y="0"/>
                  </a:lnTo>
                  <a:lnTo>
                    <a:pt x="2051100" y="372749"/>
                  </a:lnTo>
                  <a:lnTo>
                    <a:pt x="1678350" y="745499"/>
                  </a:lnTo>
                  <a:lnTo>
                    <a:pt x="0" y="745499"/>
                  </a:lnTo>
                  <a:lnTo>
                    <a:pt x="372749" y="37274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0"/>
          <p:cNvSpPr txBox="1"/>
          <p:nvPr/>
        </p:nvSpPr>
        <p:spPr>
          <a:xfrm>
            <a:off x="391400" y="418178"/>
            <a:ext cx="18003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The images Dataset  divided into two  classes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"/>
          <p:cNvSpPr txBox="1"/>
          <p:nvPr/>
        </p:nvSpPr>
        <p:spPr>
          <a:xfrm>
            <a:off x="2212401" y="2303275"/>
            <a:ext cx="13179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-258444" lvl="0" marL="270510" marR="5080" rtl="0" algn="l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Convolution  Layers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0"/>
          <p:cNvGrpSpPr/>
          <p:nvPr/>
        </p:nvGrpSpPr>
        <p:grpSpPr>
          <a:xfrm>
            <a:off x="2684624" y="2938893"/>
            <a:ext cx="199390" cy="819481"/>
            <a:chOff x="2684624" y="2938893"/>
            <a:chExt cx="199390" cy="819481"/>
          </a:xfrm>
        </p:grpSpPr>
        <p:sp>
          <p:nvSpPr>
            <p:cNvPr id="86" name="Google Shape;86;p10"/>
            <p:cNvSpPr/>
            <p:nvPr/>
          </p:nvSpPr>
          <p:spPr>
            <a:xfrm>
              <a:off x="2784087" y="2938893"/>
              <a:ext cx="0" cy="765175"/>
            </a:xfrm>
            <a:custGeom>
              <a:rect b="b" l="l" r="r" t="t"/>
              <a:pathLst>
                <a:path extrusionOk="0" h="765175" w="120000">
                  <a:moveTo>
                    <a:pt x="0" y="765153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4BA1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2684624" y="3483419"/>
              <a:ext cx="199390" cy="274955"/>
            </a:xfrm>
            <a:custGeom>
              <a:rect b="b" l="l" r="r" t="t"/>
              <a:pathLst>
                <a:path extrusionOk="0" h="274954" w="199389">
                  <a:moveTo>
                    <a:pt x="99449" y="274362"/>
                  </a:moveTo>
                  <a:lnTo>
                    <a:pt x="60739" y="263582"/>
                  </a:lnTo>
                  <a:lnTo>
                    <a:pt x="29128" y="234182"/>
                  </a:lnTo>
                  <a:lnTo>
                    <a:pt x="7815" y="190578"/>
                  </a:lnTo>
                  <a:lnTo>
                    <a:pt x="0" y="137181"/>
                  </a:lnTo>
                  <a:lnTo>
                    <a:pt x="7815" y="83784"/>
                  </a:lnTo>
                  <a:lnTo>
                    <a:pt x="29128" y="40179"/>
                  </a:lnTo>
                  <a:lnTo>
                    <a:pt x="60739" y="10780"/>
                  </a:lnTo>
                  <a:lnTo>
                    <a:pt x="99449" y="0"/>
                  </a:lnTo>
                  <a:lnTo>
                    <a:pt x="138160" y="10780"/>
                  </a:lnTo>
                  <a:lnTo>
                    <a:pt x="169771" y="40179"/>
                  </a:lnTo>
                  <a:lnTo>
                    <a:pt x="191084" y="83784"/>
                  </a:lnTo>
                  <a:lnTo>
                    <a:pt x="198899" y="137181"/>
                  </a:lnTo>
                  <a:lnTo>
                    <a:pt x="196971" y="164068"/>
                  </a:lnTo>
                  <a:lnTo>
                    <a:pt x="182191" y="213289"/>
                  </a:lnTo>
                  <a:lnTo>
                    <a:pt x="154624" y="251314"/>
                  </a:lnTo>
                  <a:lnTo>
                    <a:pt x="118942" y="271702"/>
                  </a:lnTo>
                  <a:lnTo>
                    <a:pt x="99449" y="274362"/>
                  </a:lnTo>
                  <a:close/>
                </a:path>
              </a:pathLst>
            </a:custGeom>
            <a:solidFill>
              <a:srgbClr val="202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0"/>
          <p:cNvSpPr txBox="1"/>
          <p:nvPr/>
        </p:nvSpPr>
        <p:spPr>
          <a:xfrm>
            <a:off x="1302199" y="3714750"/>
            <a:ext cx="2228215" cy="140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Detect features that help  classiﬁcation, by picking  up edges and curves  and then detecting  shapes.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0"/>
          <p:cNvGrpSpPr/>
          <p:nvPr/>
        </p:nvGrpSpPr>
        <p:grpSpPr>
          <a:xfrm>
            <a:off x="3471973" y="2199000"/>
            <a:ext cx="2051685" cy="746125"/>
            <a:chOff x="3471973" y="2199000"/>
            <a:chExt cx="2051685" cy="746125"/>
          </a:xfrm>
        </p:grpSpPr>
        <p:sp>
          <p:nvSpPr>
            <p:cNvPr id="90" name="Google Shape;90;p10"/>
            <p:cNvSpPr/>
            <p:nvPr/>
          </p:nvSpPr>
          <p:spPr>
            <a:xfrm>
              <a:off x="3471973" y="2199000"/>
              <a:ext cx="2051685" cy="746125"/>
            </a:xfrm>
            <a:custGeom>
              <a:rect b="b" l="l" r="r" t="t"/>
              <a:pathLst>
                <a:path extrusionOk="0" h="746125" w="2051685">
                  <a:moveTo>
                    <a:pt x="1678349" y="745499"/>
                  </a:moveTo>
                  <a:lnTo>
                    <a:pt x="0" y="745499"/>
                  </a:lnTo>
                  <a:lnTo>
                    <a:pt x="372749" y="372749"/>
                  </a:lnTo>
                  <a:lnTo>
                    <a:pt x="0" y="0"/>
                  </a:lnTo>
                  <a:lnTo>
                    <a:pt x="1678349" y="0"/>
                  </a:lnTo>
                  <a:lnTo>
                    <a:pt x="2051099" y="372749"/>
                  </a:lnTo>
                  <a:lnTo>
                    <a:pt x="1678349" y="745499"/>
                  </a:lnTo>
                  <a:close/>
                </a:path>
              </a:pathLst>
            </a:custGeom>
            <a:solidFill>
              <a:srgbClr val="202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3471973" y="2199000"/>
              <a:ext cx="2051685" cy="746125"/>
            </a:xfrm>
            <a:custGeom>
              <a:rect b="b" l="l" r="r" t="t"/>
              <a:pathLst>
                <a:path extrusionOk="0" h="746125" w="2051685">
                  <a:moveTo>
                    <a:pt x="0" y="0"/>
                  </a:moveTo>
                  <a:lnTo>
                    <a:pt x="1678349" y="0"/>
                  </a:lnTo>
                  <a:lnTo>
                    <a:pt x="2051099" y="372749"/>
                  </a:lnTo>
                  <a:lnTo>
                    <a:pt x="1678349" y="745499"/>
                  </a:lnTo>
                  <a:lnTo>
                    <a:pt x="0" y="745499"/>
                  </a:lnTo>
                  <a:lnTo>
                    <a:pt x="372749" y="37274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0"/>
          <p:cNvSpPr txBox="1"/>
          <p:nvPr/>
        </p:nvSpPr>
        <p:spPr>
          <a:xfrm>
            <a:off x="3871698" y="2303275"/>
            <a:ext cx="13179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-240665" lvl="0" marL="252729" marR="5080" rtl="0" algn="l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Max Pooling  Layers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0"/>
          <p:cNvGrpSpPr/>
          <p:nvPr/>
        </p:nvGrpSpPr>
        <p:grpSpPr>
          <a:xfrm>
            <a:off x="4319549" y="1297520"/>
            <a:ext cx="2859029" cy="1647604"/>
            <a:chOff x="4319549" y="1297520"/>
            <a:chExt cx="2859029" cy="1647604"/>
          </a:xfrm>
        </p:grpSpPr>
        <p:sp>
          <p:nvSpPr>
            <p:cNvPr id="94" name="Google Shape;94;p10"/>
            <p:cNvSpPr/>
            <p:nvPr/>
          </p:nvSpPr>
          <p:spPr>
            <a:xfrm>
              <a:off x="4419012" y="1356980"/>
              <a:ext cx="0" cy="847090"/>
            </a:xfrm>
            <a:custGeom>
              <a:rect b="b" l="l" r="r" t="t"/>
              <a:pathLst>
                <a:path extrusionOk="0" h="847089" w="120000">
                  <a:moveTo>
                    <a:pt x="0" y="0"/>
                  </a:moveTo>
                  <a:lnTo>
                    <a:pt x="0" y="846804"/>
                  </a:lnTo>
                </a:path>
              </a:pathLst>
            </a:custGeom>
            <a:noFill/>
            <a:ln cap="flat" cmpd="sng" w="9525">
              <a:solidFill>
                <a:srgbClr val="4BA1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4319549" y="1297520"/>
              <a:ext cx="2858770" cy="1647189"/>
            </a:xfrm>
            <a:custGeom>
              <a:rect b="b" l="l" r="r" t="t"/>
              <a:pathLst>
                <a:path extrusionOk="0" h="1647189" w="2858770">
                  <a:moveTo>
                    <a:pt x="198894" y="151815"/>
                  </a:moveTo>
                  <a:lnTo>
                    <a:pt x="191325" y="93713"/>
                  </a:lnTo>
                  <a:lnTo>
                    <a:pt x="169760" y="44462"/>
                  </a:lnTo>
                  <a:lnTo>
                    <a:pt x="137502" y="11557"/>
                  </a:lnTo>
                  <a:lnTo>
                    <a:pt x="99441" y="0"/>
                  </a:lnTo>
                  <a:lnTo>
                    <a:pt x="60731" y="11925"/>
                  </a:lnTo>
                  <a:lnTo>
                    <a:pt x="29121" y="44462"/>
                  </a:lnTo>
                  <a:lnTo>
                    <a:pt x="7810" y="92722"/>
                  </a:lnTo>
                  <a:lnTo>
                    <a:pt x="0" y="151815"/>
                  </a:lnTo>
                  <a:lnTo>
                    <a:pt x="7810" y="210908"/>
                  </a:lnTo>
                  <a:lnTo>
                    <a:pt x="29121" y="259168"/>
                  </a:lnTo>
                  <a:lnTo>
                    <a:pt x="60731" y="291706"/>
                  </a:lnTo>
                  <a:lnTo>
                    <a:pt x="99441" y="303631"/>
                  </a:lnTo>
                  <a:lnTo>
                    <a:pt x="138150" y="291706"/>
                  </a:lnTo>
                  <a:lnTo>
                    <a:pt x="169760" y="259168"/>
                  </a:lnTo>
                  <a:lnTo>
                    <a:pt x="191084" y="210908"/>
                  </a:lnTo>
                  <a:lnTo>
                    <a:pt x="198894" y="151815"/>
                  </a:lnTo>
                  <a:close/>
                </a:path>
                <a:path extrusionOk="0" h="1647189" w="2858770">
                  <a:moveTo>
                    <a:pt x="2858439" y="1274241"/>
                  </a:moveTo>
                  <a:lnTo>
                    <a:pt x="2485682" y="901484"/>
                  </a:lnTo>
                  <a:lnTo>
                    <a:pt x="807339" y="901484"/>
                  </a:lnTo>
                  <a:lnTo>
                    <a:pt x="1180084" y="1274241"/>
                  </a:lnTo>
                  <a:lnTo>
                    <a:pt x="807339" y="1646986"/>
                  </a:lnTo>
                  <a:lnTo>
                    <a:pt x="2485682" y="1646986"/>
                  </a:lnTo>
                  <a:lnTo>
                    <a:pt x="2858439" y="1274241"/>
                  </a:lnTo>
                  <a:close/>
                </a:path>
              </a:pathLst>
            </a:custGeom>
            <a:solidFill>
              <a:srgbClr val="202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0"/>
            <p:cNvSpPr/>
            <p:nvPr/>
          </p:nvSpPr>
          <p:spPr>
            <a:xfrm>
              <a:off x="5126893" y="2198999"/>
              <a:ext cx="2051685" cy="746125"/>
            </a:xfrm>
            <a:custGeom>
              <a:rect b="b" l="l" r="r" t="t"/>
              <a:pathLst>
                <a:path extrusionOk="0" h="746125" w="2051684">
                  <a:moveTo>
                    <a:pt x="0" y="0"/>
                  </a:moveTo>
                  <a:lnTo>
                    <a:pt x="1678350" y="0"/>
                  </a:lnTo>
                  <a:lnTo>
                    <a:pt x="2051100" y="372749"/>
                  </a:lnTo>
                  <a:lnTo>
                    <a:pt x="1678350" y="745499"/>
                  </a:lnTo>
                  <a:lnTo>
                    <a:pt x="0" y="745499"/>
                  </a:lnTo>
                  <a:lnTo>
                    <a:pt x="372749" y="37274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0"/>
          <p:cNvSpPr txBox="1"/>
          <p:nvPr>
            <p:ph type="title"/>
          </p:nvPr>
        </p:nvSpPr>
        <p:spPr>
          <a:xfrm>
            <a:off x="3370624" y="183123"/>
            <a:ext cx="20721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marR="5080" rtl="0" algn="l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16161"/>
                </a:solidFill>
              </a:rPr>
              <a:t>Reduce the spatial size  of the Convolved  Feature, Extract  dominant features</a:t>
            </a:r>
            <a:endParaRPr sz="1600"/>
          </a:p>
        </p:txBody>
      </p:sp>
      <p:sp>
        <p:nvSpPr>
          <p:cNvPr id="98" name="Google Shape;98;p10"/>
          <p:cNvSpPr txBox="1"/>
          <p:nvPr/>
        </p:nvSpPr>
        <p:spPr>
          <a:xfrm>
            <a:off x="5760873" y="2303275"/>
            <a:ext cx="8001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8255" lvl="0" marL="12700" marR="5080" rtl="0" algn="l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Dense  Layers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10"/>
          <p:cNvGrpSpPr/>
          <p:nvPr/>
        </p:nvGrpSpPr>
        <p:grpSpPr>
          <a:xfrm>
            <a:off x="5973074" y="2938838"/>
            <a:ext cx="198899" cy="745513"/>
            <a:chOff x="5973074" y="2938838"/>
            <a:chExt cx="198899" cy="745513"/>
          </a:xfrm>
        </p:grpSpPr>
        <p:sp>
          <p:nvSpPr>
            <p:cNvPr id="100" name="Google Shape;100;p10"/>
            <p:cNvSpPr/>
            <p:nvPr/>
          </p:nvSpPr>
          <p:spPr>
            <a:xfrm>
              <a:off x="6072537" y="2938838"/>
              <a:ext cx="0" cy="696595"/>
            </a:xfrm>
            <a:custGeom>
              <a:rect b="b" l="l" r="r" t="t"/>
              <a:pathLst>
                <a:path extrusionOk="0" h="696595" w="120000">
                  <a:moveTo>
                    <a:pt x="0" y="69659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4BA1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1" name="Google Shape;101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73074" y="3434573"/>
              <a:ext cx="198899" cy="2497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10"/>
          <p:cNvSpPr txBox="1"/>
          <p:nvPr/>
        </p:nvSpPr>
        <p:spPr>
          <a:xfrm>
            <a:off x="5243275" y="3638550"/>
            <a:ext cx="2701290" cy="1406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Learning non-linear  combinations of the high-level  features represented by the  output of the convolutional  layer.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0"/>
          <p:cNvGrpSpPr/>
          <p:nvPr/>
        </p:nvGrpSpPr>
        <p:grpSpPr>
          <a:xfrm>
            <a:off x="6781813" y="2199000"/>
            <a:ext cx="2051685" cy="746125"/>
            <a:chOff x="6781813" y="2199000"/>
            <a:chExt cx="2051685" cy="746125"/>
          </a:xfrm>
        </p:grpSpPr>
        <p:sp>
          <p:nvSpPr>
            <p:cNvPr id="104" name="Google Shape;104;p10"/>
            <p:cNvSpPr/>
            <p:nvPr/>
          </p:nvSpPr>
          <p:spPr>
            <a:xfrm>
              <a:off x="6781813" y="2199000"/>
              <a:ext cx="2051685" cy="746125"/>
            </a:xfrm>
            <a:custGeom>
              <a:rect b="b" l="l" r="r" t="t"/>
              <a:pathLst>
                <a:path extrusionOk="0" h="746125" w="2051684">
                  <a:moveTo>
                    <a:pt x="1678349" y="745499"/>
                  </a:moveTo>
                  <a:lnTo>
                    <a:pt x="0" y="745499"/>
                  </a:lnTo>
                  <a:lnTo>
                    <a:pt x="372749" y="372749"/>
                  </a:lnTo>
                  <a:lnTo>
                    <a:pt x="0" y="0"/>
                  </a:lnTo>
                  <a:lnTo>
                    <a:pt x="1678349" y="0"/>
                  </a:lnTo>
                  <a:lnTo>
                    <a:pt x="2051099" y="372749"/>
                  </a:lnTo>
                  <a:lnTo>
                    <a:pt x="1678349" y="745499"/>
                  </a:lnTo>
                  <a:close/>
                </a:path>
              </a:pathLst>
            </a:custGeom>
            <a:solidFill>
              <a:srgbClr val="202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781813" y="2199000"/>
              <a:ext cx="2051685" cy="746125"/>
            </a:xfrm>
            <a:custGeom>
              <a:rect b="b" l="l" r="r" t="t"/>
              <a:pathLst>
                <a:path extrusionOk="0" h="746125" w="2051684">
                  <a:moveTo>
                    <a:pt x="0" y="0"/>
                  </a:moveTo>
                  <a:lnTo>
                    <a:pt x="1678349" y="0"/>
                  </a:lnTo>
                  <a:lnTo>
                    <a:pt x="2051099" y="372749"/>
                  </a:lnTo>
                  <a:lnTo>
                    <a:pt x="1678349" y="745499"/>
                  </a:lnTo>
                  <a:lnTo>
                    <a:pt x="0" y="745499"/>
                  </a:lnTo>
                  <a:lnTo>
                    <a:pt x="372749" y="37274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10"/>
          <p:cNvSpPr txBox="1"/>
          <p:nvPr/>
        </p:nvSpPr>
        <p:spPr>
          <a:xfrm>
            <a:off x="7348324" y="2427100"/>
            <a:ext cx="107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10"/>
          <p:cNvGrpSpPr/>
          <p:nvPr/>
        </p:nvGrpSpPr>
        <p:grpSpPr>
          <a:xfrm>
            <a:off x="2126325" y="1562024"/>
            <a:ext cx="5742381" cy="1882051"/>
            <a:chOff x="2126325" y="1562024"/>
            <a:chExt cx="5742381" cy="1882051"/>
          </a:xfrm>
        </p:grpSpPr>
        <p:sp>
          <p:nvSpPr>
            <p:cNvPr id="108" name="Google Shape;108;p10"/>
            <p:cNvSpPr/>
            <p:nvPr/>
          </p:nvSpPr>
          <p:spPr>
            <a:xfrm>
              <a:off x="7769270" y="1649171"/>
              <a:ext cx="0" cy="554990"/>
            </a:xfrm>
            <a:custGeom>
              <a:rect b="b" l="l" r="r" t="t"/>
              <a:pathLst>
                <a:path extrusionOk="0" h="554989" w="120000">
                  <a:moveTo>
                    <a:pt x="0" y="0"/>
                  </a:moveTo>
                  <a:lnTo>
                    <a:pt x="0" y="554699"/>
                  </a:lnTo>
                </a:path>
              </a:pathLst>
            </a:custGeom>
            <a:noFill/>
            <a:ln cap="flat" cmpd="sng" w="9525">
              <a:solidFill>
                <a:srgbClr val="4BA1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9" name="Google Shape;109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69807" y="1610215"/>
              <a:ext cx="198899" cy="198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0"/>
            <p:cNvSpPr/>
            <p:nvPr/>
          </p:nvSpPr>
          <p:spPr>
            <a:xfrm>
              <a:off x="2126325" y="1691475"/>
              <a:ext cx="3044190" cy="1752600"/>
            </a:xfrm>
            <a:custGeom>
              <a:rect b="b" l="l" r="r" t="t"/>
              <a:pathLst>
                <a:path extrusionOk="0" h="1752600" w="3044190">
                  <a:moveTo>
                    <a:pt x="242999" y="1751999"/>
                  </a:moveTo>
                  <a:lnTo>
                    <a:pt x="166193" y="1750967"/>
                  </a:lnTo>
                  <a:lnTo>
                    <a:pt x="99487" y="1748093"/>
                  </a:lnTo>
                  <a:lnTo>
                    <a:pt x="46884" y="1743709"/>
                  </a:lnTo>
                  <a:lnTo>
                    <a:pt x="12388" y="1738151"/>
                  </a:lnTo>
                  <a:lnTo>
                    <a:pt x="0" y="1731750"/>
                  </a:lnTo>
                  <a:lnTo>
                    <a:pt x="0" y="20249"/>
                  </a:lnTo>
                  <a:lnTo>
                    <a:pt x="40826" y="9014"/>
                  </a:lnTo>
                  <a:lnTo>
                    <a:pt x="108183" y="3402"/>
                  </a:lnTo>
                  <a:lnTo>
                    <a:pt x="150007" y="1541"/>
                  </a:lnTo>
                  <a:lnTo>
                    <a:pt x="195371" y="392"/>
                  </a:lnTo>
                  <a:lnTo>
                    <a:pt x="242999" y="0"/>
                  </a:lnTo>
                </a:path>
                <a:path extrusionOk="0" h="1752600" w="3044190">
                  <a:moveTo>
                    <a:pt x="2719924" y="0"/>
                  </a:moveTo>
                  <a:lnTo>
                    <a:pt x="2794215" y="713"/>
                  </a:lnTo>
                  <a:lnTo>
                    <a:pt x="2862411" y="2744"/>
                  </a:lnTo>
                  <a:lnTo>
                    <a:pt x="2922570" y="5931"/>
                  </a:lnTo>
                  <a:lnTo>
                    <a:pt x="2972745" y="10112"/>
                  </a:lnTo>
                  <a:lnTo>
                    <a:pt x="3010993" y="15125"/>
                  </a:lnTo>
                  <a:lnTo>
                    <a:pt x="3043924" y="26998"/>
                  </a:lnTo>
                  <a:lnTo>
                    <a:pt x="3043924" y="1725001"/>
                  </a:lnTo>
                  <a:lnTo>
                    <a:pt x="2972745" y="1741887"/>
                  </a:lnTo>
                  <a:lnTo>
                    <a:pt x="2922570" y="1746068"/>
                  </a:lnTo>
                  <a:lnTo>
                    <a:pt x="2862411" y="1749255"/>
                  </a:lnTo>
                  <a:lnTo>
                    <a:pt x="2794215" y="1751286"/>
                  </a:lnTo>
                  <a:lnTo>
                    <a:pt x="2719924" y="1751999"/>
                  </a:lnTo>
                </a:path>
              </a:pathLst>
            </a:custGeom>
            <a:noFill/>
            <a:ln cap="flat" cmpd="sng" w="9525">
              <a:solidFill>
                <a:srgbClr val="4BA1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5052862" y="1562024"/>
              <a:ext cx="635635" cy="647700"/>
            </a:xfrm>
            <a:custGeom>
              <a:rect b="b" l="l" r="r" t="t"/>
              <a:pathLst>
                <a:path extrusionOk="0" h="647700" w="635635">
                  <a:moveTo>
                    <a:pt x="554098" y="485549"/>
                  </a:moveTo>
                  <a:lnTo>
                    <a:pt x="392248" y="485549"/>
                  </a:lnTo>
                  <a:lnTo>
                    <a:pt x="380623" y="425658"/>
                  </a:lnTo>
                  <a:lnTo>
                    <a:pt x="365673" y="368651"/>
                  </a:lnTo>
                  <a:lnTo>
                    <a:pt x="347599" y="314778"/>
                  </a:lnTo>
                  <a:lnTo>
                    <a:pt x="326602" y="264286"/>
                  </a:lnTo>
                  <a:lnTo>
                    <a:pt x="302883" y="217425"/>
                  </a:lnTo>
                  <a:lnTo>
                    <a:pt x="276642" y="174441"/>
                  </a:lnTo>
                  <a:lnTo>
                    <a:pt x="248079" y="135585"/>
                  </a:lnTo>
                  <a:lnTo>
                    <a:pt x="217396" y="101103"/>
                  </a:lnTo>
                  <a:lnTo>
                    <a:pt x="184793" y="71245"/>
                  </a:lnTo>
                  <a:lnTo>
                    <a:pt x="150470" y="46259"/>
                  </a:lnTo>
                  <a:lnTo>
                    <a:pt x="114629" y="26393"/>
                  </a:lnTo>
                  <a:lnTo>
                    <a:pt x="77470" y="11896"/>
                  </a:lnTo>
                  <a:lnTo>
                    <a:pt x="39193" y="3015"/>
                  </a:lnTo>
                  <a:lnTo>
                    <a:pt x="0" y="0"/>
                  </a:lnTo>
                  <a:lnTo>
                    <a:pt x="161849" y="0"/>
                  </a:lnTo>
                  <a:lnTo>
                    <a:pt x="201043" y="3015"/>
                  </a:lnTo>
                  <a:lnTo>
                    <a:pt x="239320" y="11896"/>
                  </a:lnTo>
                  <a:lnTo>
                    <a:pt x="276479" y="26393"/>
                  </a:lnTo>
                  <a:lnTo>
                    <a:pt x="312320" y="46259"/>
                  </a:lnTo>
                  <a:lnTo>
                    <a:pt x="346643" y="71245"/>
                  </a:lnTo>
                  <a:lnTo>
                    <a:pt x="379246" y="101103"/>
                  </a:lnTo>
                  <a:lnTo>
                    <a:pt x="409929" y="135585"/>
                  </a:lnTo>
                  <a:lnTo>
                    <a:pt x="438492" y="174441"/>
                  </a:lnTo>
                  <a:lnTo>
                    <a:pt x="464733" y="217425"/>
                  </a:lnTo>
                  <a:lnTo>
                    <a:pt x="488452" y="264286"/>
                  </a:lnTo>
                  <a:lnTo>
                    <a:pt x="509449" y="314778"/>
                  </a:lnTo>
                  <a:lnTo>
                    <a:pt x="527523" y="368651"/>
                  </a:lnTo>
                  <a:lnTo>
                    <a:pt x="542473" y="425658"/>
                  </a:lnTo>
                  <a:lnTo>
                    <a:pt x="554098" y="485549"/>
                  </a:lnTo>
                  <a:close/>
                </a:path>
                <a:path extrusionOk="0" h="647700" w="635635">
                  <a:moveTo>
                    <a:pt x="486037" y="647399"/>
                  </a:moveTo>
                  <a:lnTo>
                    <a:pt x="311323" y="485549"/>
                  </a:lnTo>
                  <a:lnTo>
                    <a:pt x="635023" y="485549"/>
                  </a:lnTo>
                  <a:lnTo>
                    <a:pt x="486037" y="647399"/>
                  </a:lnTo>
                  <a:close/>
                </a:path>
              </a:pathLst>
            </a:custGeom>
            <a:solidFill>
              <a:srgbClr val="63D19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4647750" y="1562172"/>
              <a:ext cx="486409" cy="647700"/>
            </a:xfrm>
            <a:custGeom>
              <a:rect b="b" l="l" r="r" t="t"/>
              <a:pathLst>
                <a:path extrusionOk="0" h="647700" w="486410">
                  <a:moveTo>
                    <a:pt x="161849" y="647252"/>
                  </a:moveTo>
                  <a:lnTo>
                    <a:pt x="0" y="647252"/>
                  </a:lnTo>
                  <a:lnTo>
                    <a:pt x="1343" y="594533"/>
                  </a:lnTo>
                  <a:lnTo>
                    <a:pt x="5329" y="542554"/>
                  </a:lnTo>
                  <a:lnTo>
                    <a:pt x="11888" y="491543"/>
                  </a:lnTo>
                  <a:lnTo>
                    <a:pt x="20954" y="441729"/>
                  </a:lnTo>
                  <a:lnTo>
                    <a:pt x="32457" y="393343"/>
                  </a:lnTo>
                  <a:lnTo>
                    <a:pt x="46329" y="346613"/>
                  </a:lnTo>
                  <a:lnTo>
                    <a:pt x="62504" y="301768"/>
                  </a:lnTo>
                  <a:lnTo>
                    <a:pt x="80912" y="259038"/>
                  </a:lnTo>
                  <a:lnTo>
                    <a:pt x="101486" y="218652"/>
                  </a:lnTo>
                  <a:lnTo>
                    <a:pt x="124157" y="180839"/>
                  </a:lnTo>
                  <a:lnTo>
                    <a:pt x="148858" y="145829"/>
                  </a:lnTo>
                  <a:lnTo>
                    <a:pt x="185505" y="103223"/>
                  </a:lnTo>
                  <a:lnTo>
                    <a:pt x="224526" y="67727"/>
                  </a:lnTo>
                  <a:lnTo>
                    <a:pt x="265518" y="39499"/>
                  </a:lnTo>
                  <a:lnTo>
                    <a:pt x="308082" y="18696"/>
                  </a:lnTo>
                  <a:lnTo>
                    <a:pt x="351817" y="5477"/>
                  </a:lnTo>
                  <a:lnTo>
                    <a:pt x="396321" y="0"/>
                  </a:lnTo>
                  <a:lnTo>
                    <a:pt x="441195" y="2421"/>
                  </a:lnTo>
                  <a:lnTo>
                    <a:pt x="486037" y="12901"/>
                  </a:lnTo>
                  <a:lnTo>
                    <a:pt x="451306" y="26774"/>
                  </a:lnTo>
                  <a:lnTo>
                    <a:pt x="417940" y="45185"/>
                  </a:lnTo>
                  <a:lnTo>
                    <a:pt x="386062" y="67899"/>
                  </a:lnTo>
                  <a:lnTo>
                    <a:pt x="355790" y="94679"/>
                  </a:lnTo>
                  <a:lnTo>
                    <a:pt x="327248" y="125289"/>
                  </a:lnTo>
                  <a:lnTo>
                    <a:pt x="300554" y="159493"/>
                  </a:lnTo>
                  <a:lnTo>
                    <a:pt x="275829" y="197055"/>
                  </a:lnTo>
                  <a:lnTo>
                    <a:pt x="253195" y="237739"/>
                  </a:lnTo>
                  <a:lnTo>
                    <a:pt x="232771" y="281308"/>
                  </a:lnTo>
                  <a:lnTo>
                    <a:pt x="214679" y="327527"/>
                  </a:lnTo>
                  <a:lnTo>
                    <a:pt x="199040" y="376159"/>
                  </a:lnTo>
                  <a:lnTo>
                    <a:pt x="185973" y="426968"/>
                  </a:lnTo>
                  <a:lnTo>
                    <a:pt x="175600" y="479718"/>
                  </a:lnTo>
                  <a:lnTo>
                    <a:pt x="168041" y="534173"/>
                  </a:lnTo>
                  <a:lnTo>
                    <a:pt x="163418" y="590096"/>
                  </a:lnTo>
                  <a:lnTo>
                    <a:pt x="161849" y="647252"/>
                  </a:lnTo>
                  <a:close/>
                </a:path>
              </a:pathLst>
            </a:custGeom>
            <a:solidFill>
              <a:srgbClr val="4FA7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4647750" y="1562025"/>
              <a:ext cx="1040130" cy="647700"/>
            </a:xfrm>
            <a:custGeom>
              <a:rect b="b" l="l" r="r" t="t"/>
              <a:pathLst>
                <a:path extrusionOk="0" h="647700" w="1040129">
                  <a:moveTo>
                    <a:pt x="486037" y="13048"/>
                  </a:moveTo>
                  <a:lnTo>
                    <a:pt x="451306" y="26921"/>
                  </a:lnTo>
                  <a:lnTo>
                    <a:pt x="417940" y="45332"/>
                  </a:lnTo>
                  <a:lnTo>
                    <a:pt x="386062" y="68046"/>
                  </a:lnTo>
                  <a:lnTo>
                    <a:pt x="355790" y="94826"/>
                  </a:lnTo>
                  <a:lnTo>
                    <a:pt x="327248" y="125436"/>
                  </a:lnTo>
                  <a:lnTo>
                    <a:pt x="300554" y="159640"/>
                  </a:lnTo>
                  <a:lnTo>
                    <a:pt x="275829" y="197202"/>
                  </a:lnTo>
                  <a:lnTo>
                    <a:pt x="253195" y="237886"/>
                  </a:lnTo>
                  <a:lnTo>
                    <a:pt x="232771" y="281455"/>
                  </a:lnTo>
                  <a:lnTo>
                    <a:pt x="214679" y="327674"/>
                  </a:lnTo>
                  <a:lnTo>
                    <a:pt x="199040" y="376306"/>
                  </a:lnTo>
                  <a:lnTo>
                    <a:pt x="185973" y="427115"/>
                  </a:lnTo>
                  <a:lnTo>
                    <a:pt x="175600" y="479865"/>
                  </a:lnTo>
                  <a:lnTo>
                    <a:pt x="168041" y="534320"/>
                  </a:lnTo>
                  <a:lnTo>
                    <a:pt x="163418" y="590243"/>
                  </a:lnTo>
                  <a:lnTo>
                    <a:pt x="161849" y="647399"/>
                  </a:lnTo>
                  <a:lnTo>
                    <a:pt x="0" y="647399"/>
                  </a:lnTo>
                  <a:lnTo>
                    <a:pt x="1655" y="588473"/>
                  </a:lnTo>
                  <a:lnTo>
                    <a:pt x="6526" y="531029"/>
                  </a:lnTo>
                  <a:lnTo>
                    <a:pt x="14471" y="475295"/>
                  </a:lnTo>
                  <a:lnTo>
                    <a:pt x="25344" y="421501"/>
                  </a:lnTo>
                  <a:lnTo>
                    <a:pt x="39005" y="369874"/>
                  </a:lnTo>
                  <a:lnTo>
                    <a:pt x="55309" y="320644"/>
                  </a:lnTo>
                  <a:lnTo>
                    <a:pt x="74114" y="274039"/>
                  </a:lnTo>
                  <a:lnTo>
                    <a:pt x="95277" y="230288"/>
                  </a:lnTo>
                  <a:lnTo>
                    <a:pt x="118654" y="189619"/>
                  </a:lnTo>
                  <a:lnTo>
                    <a:pt x="144103" y="152260"/>
                  </a:lnTo>
                  <a:lnTo>
                    <a:pt x="171481" y="118440"/>
                  </a:lnTo>
                  <a:lnTo>
                    <a:pt x="200644" y="88389"/>
                  </a:lnTo>
                  <a:lnTo>
                    <a:pt x="231450" y="62333"/>
                  </a:lnTo>
                  <a:lnTo>
                    <a:pt x="263755" y="40502"/>
                  </a:lnTo>
                  <a:lnTo>
                    <a:pt x="332293" y="10430"/>
                  </a:lnTo>
                  <a:lnTo>
                    <a:pt x="405112" y="0"/>
                  </a:lnTo>
                  <a:lnTo>
                    <a:pt x="566962" y="0"/>
                  </a:lnTo>
                  <a:lnTo>
                    <a:pt x="606156" y="3015"/>
                  </a:lnTo>
                  <a:lnTo>
                    <a:pt x="644432" y="11896"/>
                  </a:lnTo>
                  <a:lnTo>
                    <a:pt x="681592" y="26393"/>
                  </a:lnTo>
                  <a:lnTo>
                    <a:pt x="717433" y="46259"/>
                  </a:lnTo>
                  <a:lnTo>
                    <a:pt x="751755" y="71245"/>
                  </a:lnTo>
                  <a:lnTo>
                    <a:pt x="784359" y="101103"/>
                  </a:lnTo>
                  <a:lnTo>
                    <a:pt x="815042" y="135585"/>
                  </a:lnTo>
                  <a:lnTo>
                    <a:pt x="843604" y="174441"/>
                  </a:lnTo>
                  <a:lnTo>
                    <a:pt x="869846" y="217425"/>
                  </a:lnTo>
                  <a:lnTo>
                    <a:pt x="893565" y="264286"/>
                  </a:lnTo>
                  <a:lnTo>
                    <a:pt x="914562" y="314778"/>
                  </a:lnTo>
                  <a:lnTo>
                    <a:pt x="932635" y="368651"/>
                  </a:lnTo>
                  <a:lnTo>
                    <a:pt x="947585" y="425658"/>
                  </a:lnTo>
                  <a:lnTo>
                    <a:pt x="959210" y="485549"/>
                  </a:lnTo>
                  <a:lnTo>
                    <a:pt x="1040135" y="485549"/>
                  </a:lnTo>
                  <a:lnTo>
                    <a:pt x="891149" y="647399"/>
                  </a:lnTo>
                  <a:lnTo>
                    <a:pt x="716435" y="485549"/>
                  </a:lnTo>
                  <a:lnTo>
                    <a:pt x="797360" y="485549"/>
                  </a:lnTo>
                  <a:lnTo>
                    <a:pt x="785735" y="425658"/>
                  </a:lnTo>
                  <a:lnTo>
                    <a:pt x="770785" y="368651"/>
                  </a:lnTo>
                  <a:lnTo>
                    <a:pt x="752712" y="314778"/>
                  </a:lnTo>
                  <a:lnTo>
                    <a:pt x="731715" y="264286"/>
                  </a:lnTo>
                  <a:lnTo>
                    <a:pt x="707996" y="217425"/>
                  </a:lnTo>
                  <a:lnTo>
                    <a:pt x="681754" y="174441"/>
                  </a:lnTo>
                  <a:lnTo>
                    <a:pt x="653192" y="135585"/>
                  </a:lnTo>
                  <a:lnTo>
                    <a:pt x="622509" y="101103"/>
                  </a:lnTo>
                  <a:lnTo>
                    <a:pt x="589905" y="71245"/>
                  </a:lnTo>
                  <a:lnTo>
                    <a:pt x="555583" y="46259"/>
                  </a:lnTo>
                  <a:lnTo>
                    <a:pt x="519742" y="26393"/>
                  </a:lnTo>
                  <a:lnTo>
                    <a:pt x="482582" y="11896"/>
                  </a:lnTo>
                  <a:lnTo>
                    <a:pt x="444306" y="3015"/>
                  </a:lnTo>
                  <a:lnTo>
                    <a:pt x="405112" y="0"/>
                  </a:lnTo>
                </a:path>
              </a:pathLst>
            </a:custGeom>
            <a:noFill/>
            <a:ln cap="flat" cmpd="sng" w="9525">
              <a:solidFill>
                <a:srgbClr val="4BA1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10"/>
          <p:cNvSpPr txBox="1"/>
          <p:nvPr/>
        </p:nvSpPr>
        <p:spPr>
          <a:xfrm>
            <a:off x="6759000" y="418189"/>
            <a:ext cx="192278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Model which predicts  the cracks in testing  data with &gt;98%  accuracy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3271850" y="2965613"/>
            <a:ext cx="991869" cy="448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12700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3D197"/>
                </a:solidFill>
                <a:latin typeface="Arial"/>
                <a:ea typeface="Arial"/>
                <a:cs typeface="Arial"/>
                <a:sym typeface="Arial"/>
              </a:rPr>
              <a:t>Alternatively  repeated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4824350" y="1282737"/>
            <a:ext cx="8001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BA173"/>
                </a:solidFill>
                <a:latin typeface="Arial"/>
                <a:ea typeface="Arial"/>
                <a:cs typeface="Arial"/>
                <a:sym typeface="Arial"/>
              </a:rPr>
              <a:t>Flattening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384725" y="503825"/>
            <a:ext cx="38322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02729"/>
                </a:solidFill>
              </a:rPr>
              <a:t>Data Preprocessing</a:t>
            </a:r>
            <a:endParaRPr sz="2800"/>
          </a:p>
        </p:txBody>
      </p:sp>
      <p:sp>
        <p:nvSpPr>
          <p:cNvPr id="122" name="Google Shape;122;p11"/>
          <p:cNvSpPr txBox="1"/>
          <p:nvPr/>
        </p:nvSpPr>
        <p:spPr>
          <a:xfrm>
            <a:off x="384725" y="1163397"/>
            <a:ext cx="36831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6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Re scaling images to 128 X 128  pixels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90" lvl="0" marL="469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Why 128 ?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90" lvl="0" marL="469900" marR="40005" rtl="0" algn="l">
              <a:lnSpc>
                <a:spcPct val="113300"/>
              </a:lnSpc>
              <a:spcBef>
                <a:spcPts val="1195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Power of 2 [We will perform Pooling  with strides=2 thus reducing the  output image size to half the input  dimensions at each pooling layer]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90" lvl="0" marL="469900" marR="0" rtl="0" algn="l">
              <a:lnSpc>
                <a:spcPct val="100000"/>
              </a:lnSpc>
              <a:spcBef>
                <a:spcPts val="1455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80-20 distribution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1"/>
          <p:cNvSpPr txBox="1"/>
          <p:nvPr/>
        </p:nvSpPr>
        <p:spPr>
          <a:xfrm>
            <a:off x="4905425" y="1214832"/>
            <a:ext cx="37536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Data Augmentation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90" lvl="0" marL="4699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Horizontal Flipping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90" lvl="0" marL="469900" marR="0" rtl="0" algn="l">
              <a:lnSpc>
                <a:spcPct val="100000"/>
              </a:lnSpc>
              <a:spcBef>
                <a:spcPts val="1455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Vertical Flipping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90" lvl="0" marL="469900" marR="0" rtl="0" algn="l">
              <a:lnSpc>
                <a:spcPct val="100000"/>
              </a:lnSpc>
              <a:spcBef>
                <a:spcPts val="1455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Random Rotation - nearest ﬁll mode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90" lvl="0" marL="469900" marR="5080" rtl="0" algn="l">
              <a:lnSpc>
                <a:spcPct val="1133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Why? =&gt; Prediction accuracy of the  Supervised Deep Learning models is  largely reliant on the amount and the  diversity of data available during  training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type="title"/>
          </p:nvPr>
        </p:nvSpPr>
        <p:spPr>
          <a:xfrm>
            <a:off x="384725" y="512450"/>
            <a:ext cx="4379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02729"/>
                </a:solidFill>
              </a:rPr>
              <a:t>Convolutional Layers</a:t>
            </a:r>
            <a:endParaRPr sz="2800"/>
          </a:p>
        </p:txBody>
      </p:sp>
      <p:sp>
        <p:nvSpPr>
          <p:cNvPr id="129" name="Google Shape;129;p12"/>
          <p:cNvSpPr txBox="1"/>
          <p:nvPr/>
        </p:nvSpPr>
        <p:spPr>
          <a:xfrm>
            <a:off x="384725" y="1214832"/>
            <a:ext cx="3810600" cy="20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Inside the model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90" lvl="0" marL="469900" marR="5080" rtl="0" algn="l">
              <a:lnSpc>
                <a:spcPct val="113300"/>
              </a:lnSpc>
              <a:spcBef>
                <a:spcPts val="1745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We use the 3X3 and 1x1 convolutional  ﬁlters.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90" lvl="0" marL="469900" marR="140970" rtl="0" algn="l">
              <a:lnSpc>
                <a:spcPct val="1133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Regularization : L2 =&gt; “squared  magnitude” of coeﬃcient as penalty  term to the loss function.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2"/>
          <p:cNvSpPr txBox="1"/>
          <p:nvPr/>
        </p:nvSpPr>
        <p:spPr>
          <a:xfrm>
            <a:off x="4905425" y="1214832"/>
            <a:ext cx="3525600" cy="17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90" lvl="0" marL="469900" marR="5080" rtl="0" algn="l">
              <a:lnSpc>
                <a:spcPct val="114599"/>
              </a:lnSpc>
              <a:spcBef>
                <a:spcPts val="1675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Arial"/>
              <a:buChar char="●"/>
            </a:pPr>
            <a:r>
              <a:rPr lang="en-US" sz="18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Does feature extraction, using  convolutional ﬁlters, rectilinear  activation, and further  subsampling.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title"/>
          </p:nvPr>
        </p:nvSpPr>
        <p:spPr>
          <a:xfrm>
            <a:off x="384725" y="512450"/>
            <a:ext cx="3495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02729"/>
                </a:solidFill>
              </a:rPr>
              <a:t>Pooling Layer</a:t>
            </a:r>
            <a:endParaRPr sz="2800"/>
          </a:p>
        </p:txBody>
      </p:sp>
      <p:sp>
        <p:nvSpPr>
          <p:cNvPr id="136" name="Google Shape;136;p13"/>
          <p:cNvSpPr txBox="1"/>
          <p:nvPr/>
        </p:nvSpPr>
        <p:spPr>
          <a:xfrm>
            <a:off x="384725" y="1214832"/>
            <a:ext cx="3750900" cy="23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Why Pooling?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90" lvl="0" marL="469900" marR="541655" rtl="0" algn="just">
              <a:lnSpc>
                <a:spcPct val="113300"/>
              </a:lnSpc>
              <a:spcBef>
                <a:spcPts val="1745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Pooling layer is responsible for  reducing the spatial size of the  Convolved Feature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90" lvl="0" marL="469900" marR="5080" rtl="0" algn="l">
              <a:lnSpc>
                <a:spcPct val="1133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Decrease the computational power  required to process the data through  dimensionality reduction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4905425" y="1214832"/>
            <a:ext cx="3745800" cy="3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Why Max Pooling ?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1790" lvl="0" marL="469900" marR="148590" rtl="0" algn="l">
              <a:lnSpc>
                <a:spcPct val="114599"/>
              </a:lnSpc>
              <a:spcBef>
                <a:spcPts val="1675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Arial"/>
              <a:buChar char="●"/>
            </a:pPr>
            <a:r>
              <a:rPr lang="en-US" sz="18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Max Pooling also performs as a  Noise Suppressant. It discards  the noisy activations altogether  and also performs de-noising  along with dimensionality  reduction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469900" marR="5080" rtl="0" algn="l">
              <a:lnSpc>
                <a:spcPct val="114599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This is the reason Max Pooling is  considered better over other  options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384725" y="512450"/>
            <a:ext cx="3829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02729"/>
                </a:solidFill>
              </a:rPr>
              <a:t>Dense Layers</a:t>
            </a:r>
            <a:endParaRPr sz="28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384725" y="1214832"/>
            <a:ext cx="35814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at the end?</a:t>
            </a:r>
            <a:endParaRPr/>
          </a:p>
          <a:p>
            <a:pPr indent="-351790" lvl="0" marL="469900" marR="5080" rtl="0" algn="l">
              <a:lnSpc>
                <a:spcPct val="113300"/>
              </a:lnSpc>
              <a:spcBef>
                <a:spcPts val="1745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Arial"/>
              <a:buChar char="●"/>
            </a:pPr>
            <a:r>
              <a:rPr b="0"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The dense layers at the end form a  neural network that takes in the  high-level features and classify the  images on the basis of these  features.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51790" lvl="0" marL="469900" marR="540385" rtl="0" algn="l">
              <a:lnSpc>
                <a:spcPct val="1133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Arial"/>
              <a:buChar char="●"/>
            </a:pPr>
            <a:r>
              <a:rPr b="0"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These are the layers actually  responsible for classiﬁcation.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 txBox="1"/>
          <p:nvPr>
            <p:ph idx="2" type="body"/>
          </p:nvPr>
        </p:nvSpPr>
        <p:spPr>
          <a:xfrm>
            <a:off x="4905425" y="1214832"/>
            <a:ext cx="3829800" cy="27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Deep is better than Wide</a:t>
            </a:r>
            <a:endParaRPr/>
          </a:p>
          <a:p>
            <a:pPr indent="-351790" lvl="0" marL="469900" marR="5080" rtl="0" algn="l">
              <a:lnSpc>
                <a:spcPct val="113300"/>
              </a:lnSpc>
              <a:spcBef>
                <a:spcPts val="1745"/>
              </a:spcBef>
              <a:spcAft>
                <a:spcPts val="0"/>
              </a:spcAft>
              <a:buClr>
                <a:srgbClr val="616161"/>
              </a:buClr>
              <a:buSzPts val="1600"/>
              <a:buFont typeface="Arial"/>
              <a:buChar char="●"/>
            </a:pPr>
            <a:r>
              <a:rPr b="0"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Deeper networks capture the natural  “hierarchy” that is present  everywhere in nature. It captures low  level features in ﬁrst layer, a little  better but still low level features in  the next layer and at higher layers  object parts and simple structures are  captured.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381000" y="438150"/>
            <a:ext cx="19920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02729"/>
                </a:solidFill>
              </a:rPr>
              <a:t>Optimization</a:t>
            </a:r>
            <a:endParaRPr sz="2800"/>
          </a:p>
        </p:txBody>
      </p:sp>
      <p:sp>
        <p:nvSpPr>
          <p:cNvPr id="150" name="Google Shape;150;p15"/>
          <p:cNvSpPr txBox="1"/>
          <p:nvPr/>
        </p:nvSpPr>
        <p:spPr>
          <a:xfrm>
            <a:off x="341575" y="1321090"/>
            <a:ext cx="1886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Loss Function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Binary Cross Entropy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341575" y="2797475"/>
            <a:ext cx="1445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202729"/>
                </a:solidFill>
                <a:latin typeface="Arial"/>
                <a:ea typeface="Arial"/>
                <a:cs typeface="Arial"/>
                <a:sym typeface="Arial"/>
              </a:rPr>
              <a:t>Optimizer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rPr>
              <a:t>Adam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7524" y="1224896"/>
            <a:ext cx="4053158" cy="85328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/>
        </p:nvSpPr>
        <p:spPr>
          <a:xfrm>
            <a:off x="3689425" y="2723962"/>
            <a:ext cx="3521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12700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method computes individual adaptive  learning rates for diﬀerent parameters from  estimates of ﬁrst and second moments of the  gradients.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729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