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Walter Turncoat" panose="020B0604020202020204" charset="0"/>
      <p:regular r:id="rId31"/>
    </p:embeddedFont>
    <p:embeddedFont>
      <p:font typeface="Sniglet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5" userDrawn="1">
          <p15:clr>
            <a:srgbClr val="A4A3A4"/>
          </p15:clr>
        </p15:guide>
        <p15:guide id="2" pos="5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296DC-A6F6-44A9-8C9E-A40CF4E55858}">
  <a:tblStyle styleId="{449296DC-A6F6-44A9-8C9E-A40CF4E55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1162" y="293"/>
      </p:cViewPr>
      <p:guideLst>
        <p:guide orient="horz" pos="735"/>
        <p:guide pos="5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37CB373-6121-4EE0-8B6E-600C62F4DE6A}"/>
              </a:ext>
            </a:extLst>
          </p:cNvPr>
          <p:cNvSpPr/>
          <p:nvPr/>
        </p:nvSpPr>
        <p:spPr>
          <a:xfrm>
            <a:off x="533305" y="3348702"/>
            <a:ext cx="2842249" cy="1497111"/>
          </a:xfrm>
          <a:prstGeom prst="rect">
            <a:avLst/>
          </a:prstGeom>
          <a:solidFill>
            <a:schemeClr val="bg2">
              <a:lumMod val="20000"/>
              <a:lumOff val="80000"/>
              <a:alpha val="23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Sniglet"/>
                <a:sym typeface="Sniglet"/>
              </a:rPr>
              <a:t>   Jury: </a:t>
            </a:r>
          </a:p>
          <a:p>
            <a:r>
              <a:rPr lang="en-GB" dirty="0">
                <a:latin typeface="Sniglet"/>
                <a:sym typeface="Sniglet"/>
              </a:rPr>
              <a:t>         Prof.  Hilde BOSMANS</a:t>
            </a:r>
          </a:p>
          <a:p>
            <a:r>
              <a:rPr lang="en-GB" dirty="0">
                <a:latin typeface="Sniglet"/>
                <a:sym typeface="Sniglet"/>
              </a:rPr>
              <a:t>         Prof.  Martyn Nash</a:t>
            </a:r>
          </a:p>
          <a:p>
            <a:r>
              <a:rPr lang="en-GB" dirty="0">
                <a:latin typeface="Sniglet"/>
                <a:sym typeface="Sniglet"/>
              </a:rPr>
              <a:t>         </a:t>
            </a:r>
            <a:r>
              <a:rPr lang="en-GB" dirty="0" err="1">
                <a:latin typeface="Sniglet"/>
                <a:sym typeface="Sniglet"/>
              </a:rPr>
              <a:t>Dr.</a:t>
            </a:r>
            <a:r>
              <a:rPr lang="en-GB" dirty="0">
                <a:latin typeface="Sniglet"/>
                <a:sym typeface="Sniglet"/>
              </a:rPr>
              <a:t>  Corinne BALLEYGUIR</a:t>
            </a:r>
          </a:p>
          <a:p>
            <a:r>
              <a:rPr lang="en-GB" dirty="0">
                <a:latin typeface="Sniglet"/>
                <a:sym typeface="Sniglet"/>
              </a:rPr>
              <a:t>         </a:t>
            </a:r>
            <a:r>
              <a:rPr lang="en-GB" dirty="0" err="1">
                <a:latin typeface="Sniglet"/>
                <a:sym typeface="Sniglet"/>
              </a:rPr>
              <a:t>Dr.</a:t>
            </a:r>
            <a:r>
              <a:rPr lang="en-GB" dirty="0">
                <a:latin typeface="Sniglet"/>
                <a:sym typeface="Sniglet"/>
              </a:rPr>
              <a:t>  Cristian HERLIN 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15745" y="1454504"/>
            <a:ext cx="791251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Breast biomechanical modeling for the evaluation of the compression  and the discomfort perception  in mammography.</a:t>
            </a:r>
          </a:p>
        </p:txBody>
      </p:sp>
      <p:sp>
        <p:nvSpPr>
          <p:cNvPr id="14" name="Shape 45">
            <a:extLst>
              <a:ext uri="{FF2B5EF4-FFF2-40B4-BE49-F238E27FC236}">
                <a16:creationId xmlns:a16="http://schemas.microsoft.com/office/drawing/2014/main" id="{6373F556-ECEC-4D2A-81AB-F3ED2232DCBC}"/>
              </a:ext>
            </a:extLst>
          </p:cNvPr>
          <p:cNvSpPr/>
          <p:nvPr/>
        </p:nvSpPr>
        <p:spPr>
          <a:xfrm>
            <a:off x="1227260" y="1749540"/>
            <a:ext cx="1245833" cy="10323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397">
            <a:extLst>
              <a:ext uri="{FF2B5EF4-FFF2-40B4-BE49-F238E27FC236}">
                <a16:creationId xmlns:a16="http://schemas.microsoft.com/office/drawing/2014/main" id="{1FF1E055-6D5C-4D7B-A205-FE8DB7A6DE74}"/>
              </a:ext>
            </a:extLst>
          </p:cNvPr>
          <p:cNvSpPr/>
          <p:nvPr/>
        </p:nvSpPr>
        <p:spPr>
          <a:xfrm>
            <a:off x="838436" y="2347970"/>
            <a:ext cx="4239152" cy="35809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45">
            <a:extLst>
              <a:ext uri="{FF2B5EF4-FFF2-40B4-BE49-F238E27FC236}">
                <a16:creationId xmlns:a16="http://schemas.microsoft.com/office/drawing/2014/main" id="{9CC5D962-56AE-45CE-B1F7-C1AA556335CE}"/>
              </a:ext>
            </a:extLst>
          </p:cNvPr>
          <p:cNvSpPr/>
          <p:nvPr/>
        </p:nvSpPr>
        <p:spPr>
          <a:xfrm>
            <a:off x="4175349" y="2177853"/>
            <a:ext cx="1804478" cy="10323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45">
            <a:extLst>
              <a:ext uri="{FF2B5EF4-FFF2-40B4-BE49-F238E27FC236}">
                <a16:creationId xmlns:a16="http://schemas.microsoft.com/office/drawing/2014/main" id="{C604C751-CDC7-4966-B7CD-66102DE2EBFB}"/>
              </a:ext>
            </a:extLst>
          </p:cNvPr>
          <p:cNvSpPr/>
          <p:nvPr/>
        </p:nvSpPr>
        <p:spPr>
          <a:xfrm>
            <a:off x="5080304" y="2590880"/>
            <a:ext cx="2125823" cy="10323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63">
            <a:extLst>
              <a:ext uri="{FF2B5EF4-FFF2-40B4-BE49-F238E27FC236}">
                <a16:creationId xmlns:a16="http://schemas.microsoft.com/office/drawing/2014/main" id="{7CD97D52-ABC5-43F2-87DD-CB262BBA767E}"/>
              </a:ext>
            </a:extLst>
          </p:cNvPr>
          <p:cNvSpPr txBox="1">
            <a:spLocks/>
          </p:cNvSpPr>
          <p:nvPr/>
        </p:nvSpPr>
        <p:spPr>
          <a:xfrm>
            <a:off x="431742" y="2774332"/>
            <a:ext cx="8057403" cy="58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by </a:t>
            </a:r>
            <a:r>
              <a:rPr lang="en-US" dirty="0" err="1">
                <a:solidFill>
                  <a:schemeClr val="lt1"/>
                </a:solidFill>
              </a:rPr>
              <a:t>Mîra</a:t>
            </a:r>
            <a:r>
              <a:rPr lang="en-US" dirty="0">
                <a:solidFill>
                  <a:schemeClr val="lt1"/>
                </a:solidFill>
              </a:rPr>
              <a:t> Anna.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5 </a:t>
            </a:r>
            <a:r>
              <a:rPr lang="en-US" dirty="0" err="1">
                <a:solidFill>
                  <a:schemeClr val="lt1"/>
                </a:solidFill>
              </a:rPr>
              <a:t>Jully</a:t>
            </a:r>
            <a:r>
              <a:rPr lang="en-US" dirty="0">
                <a:solidFill>
                  <a:schemeClr val="lt1"/>
                </a:solidFill>
              </a:rPr>
              <a:t> 2018 </a:t>
            </a:r>
          </a:p>
        </p:txBody>
      </p:sp>
      <p:sp>
        <p:nvSpPr>
          <p:cNvPr id="21" name="Shape 63">
            <a:extLst>
              <a:ext uri="{FF2B5EF4-FFF2-40B4-BE49-F238E27FC236}">
                <a16:creationId xmlns:a16="http://schemas.microsoft.com/office/drawing/2014/main" id="{29B3B039-320A-44B0-B12D-B54084017DDF}"/>
              </a:ext>
            </a:extLst>
          </p:cNvPr>
          <p:cNvSpPr txBox="1">
            <a:spLocks/>
          </p:cNvSpPr>
          <p:nvPr/>
        </p:nvSpPr>
        <p:spPr>
          <a:xfrm>
            <a:off x="935038" y="771164"/>
            <a:ext cx="7738110" cy="58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chemeClr val="lt1"/>
                </a:solidFill>
              </a:rPr>
              <a:t>Thesis </a:t>
            </a:r>
            <a:r>
              <a:rPr lang="en-US" sz="1400" dirty="0">
                <a:solidFill>
                  <a:schemeClr val="lt1"/>
                </a:solidFill>
              </a:rPr>
              <a:t>defense</a:t>
            </a:r>
            <a:r>
              <a:rPr lang="en-GB" sz="1400" dirty="0">
                <a:solidFill>
                  <a:schemeClr val="lt1"/>
                </a:solidFill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E01A14-EC66-494B-9563-5E8C897ED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94" y="268005"/>
            <a:ext cx="1535873" cy="6092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E4D6CA-6105-4796-8445-1A6A9DD61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99" b="8947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5200" y="166864"/>
            <a:ext cx="906115" cy="785801"/>
          </a:xfrm>
          <a:prstGeom prst="rect">
            <a:avLst/>
          </a:prstGeom>
        </p:spPr>
      </p:pic>
      <p:pic>
        <p:nvPicPr>
          <p:cNvPr id="1026" name="Picture 2" descr="Image result for universitÃ© grenoble alpes">
            <a:extLst>
              <a:ext uri="{FF2B5EF4-FFF2-40B4-BE49-F238E27FC236}">
                <a16:creationId xmlns:a16="http://schemas.microsoft.com/office/drawing/2014/main" id="{FDCDDC48-E248-4E33-A628-751BCDF4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"/>
            <a:ext cx="987954" cy="6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1810BE-C201-4954-BEA3-88146F834C39}"/>
              </a:ext>
            </a:extLst>
          </p:cNvPr>
          <p:cNvSpPr/>
          <p:nvPr/>
        </p:nvSpPr>
        <p:spPr>
          <a:xfrm>
            <a:off x="5525980" y="3430326"/>
            <a:ext cx="3084714" cy="1331296"/>
          </a:xfrm>
          <a:prstGeom prst="rect">
            <a:avLst/>
          </a:prstGeom>
          <a:solidFill>
            <a:schemeClr val="bg2">
              <a:lumMod val="20000"/>
              <a:lumOff val="80000"/>
              <a:alpha val="23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Sniglet"/>
                <a:sym typeface="Sniglet"/>
              </a:rPr>
              <a:t>   Academic advisor:  </a:t>
            </a:r>
          </a:p>
          <a:p>
            <a:pPr algn="ctr"/>
            <a:r>
              <a:rPr lang="en-GB" dirty="0">
                <a:latin typeface="Sniglet"/>
                <a:sym typeface="Sniglet"/>
              </a:rPr>
              <a:t>  Prof. Yohan </a:t>
            </a:r>
            <a:r>
              <a:rPr lang="en-GB" dirty="0" err="1">
                <a:latin typeface="Sniglet"/>
                <a:sym typeface="Sniglet"/>
              </a:rPr>
              <a:t>Payan</a:t>
            </a:r>
            <a:endParaRPr lang="en-GB" dirty="0">
              <a:latin typeface="Sniglet"/>
              <a:sym typeface="Sniglet"/>
            </a:endParaRPr>
          </a:p>
          <a:p>
            <a:r>
              <a:rPr lang="en-GB" dirty="0">
                <a:latin typeface="Sniglet"/>
                <a:sym typeface="Sniglet"/>
              </a:rPr>
              <a:t>   Industrial advisors: </a:t>
            </a:r>
          </a:p>
          <a:p>
            <a:r>
              <a:rPr lang="en-GB" dirty="0">
                <a:latin typeface="Sniglet"/>
                <a:sym typeface="Sniglet"/>
              </a:rPr>
              <a:t>                      </a:t>
            </a:r>
            <a:r>
              <a:rPr lang="en-GB" dirty="0" err="1">
                <a:latin typeface="Sniglet"/>
                <a:sym typeface="Sniglet"/>
              </a:rPr>
              <a:t>Dr.</a:t>
            </a:r>
            <a:r>
              <a:rPr lang="en-GB" dirty="0">
                <a:latin typeface="Sniglet"/>
                <a:sym typeface="Sniglet"/>
              </a:rPr>
              <a:t> Serge Muller</a:t>
            </a:r>
          </a:p>
          <a:p>
            <a:r>
              <a:rPr lang="en-GB" dirty="0">
                <a:latin typeface="Sniglet"/>
                <a:sym typeface="Sniglet"/>
              </a:rPr>
              <a:t>                      </a:t>
            </a:r>
            <a:r>
              <a:rPr lang="en-GB" dirty="0" err="1">
                <a:latin typeface="Sniglet"/>
                <a:sym typeface="Sniglet"/>
              </a:rPr>
              <a:t>Dr.</a:t>
            </a:r>
            <a:r>
              <a:rPr lang="en-GB" dirty="0">
                <a:latin typeface="Sniglet"/>
                <a:sym typeface="Sniglet"/>
              </a:rPr>
              <a:t> Ann-Katherine Carton </a:t>
            </a:r>
          </a:p>
        </p:txBody>
      </p:sp>
      <p:sp>
        <p:nvSpPr>
          <p:cNvPr id="28" name="Shape 398">
            <a:extLst>
              <a:ext uri="{FF2B5EF4-FFF2-40B4-BE49-F238E27FC236}">
                <a16:creationId xmlns:a16="http://schemas.microsoft.com/office/drawing/2014/main" id="{C3F144FE-9089-49F7-BFEC-42282074C215}"/>
              </a:ext>
            </a:extLst>
          </p:cNvPr>
          <p:cNvSpPr/>
          <p:nvPr/>
        </p:nvSpPr>
        <p:spPr>
          <a:xfrm>
            <a:off x="5437079" y="3423499"/>
            <a:ext cx="3262516" cy="1422448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4B330A-B905-4346-B51D-DB8D1E1BE8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3" b="98901" l="0" r="100000">
                        <a14:foregroundMark x1="70270" y1="12821" x2="81081" y2="5861"/>
                        <a14:foregroundMark x1="40000" y1="31868" x2="38919" y2="41392"/>
                        <a14:foregroundMark x1="52973" y1="36630" x2="53514" y2="42857"/>
                        <a14:foregroundMark x1="68108" y1="34066" x2="67568" y2="40659"/>
                        <a14:foregroundMark x1="22162" y1="29670" x2="21081" y2="26374"/>
                        <a14:foregroundMark x1="31892" y1="36264" x2="31351" y2="34066"/>
                        <a14:foregroundMark x1="54054" y1="72161" x2="68649" y2="78755"/>
                        <a14:foregroundMark x1="31351" y1="28938" x2="31892" y2="27839"/>
                        <a14:foregroundMark x1="38919" y1="49084" x2="38919" y2="50183"/>
                        <a14:foregroundMark x1="46486" y1="50549" x2="46486" y2="50549"/>
                        <a14:foregroundMark x1="51892" y1="50916" x2="52432" y2="50916"/>
                        <a14:foregroundMark x1="49730" y1="49817" x2="49730" y2="52015"/>
                        <a14:foregroundMark x1="54595" y1="50549" x2="55135" y2="51648"/>
                        <a14:foregroundMark x1="60000" y1="50916" x2="61622" y2="50916"/>
                        <a14:foregroundMark x1="64324" y1="50549" x2="64324" y2="51648"/>
                        <a14:foregroundMark x1="70270" y1="49817" x2="69730" y2="51282"/>
                        <a14:foregroundMark x1="72973" y1="50183" x2="73514" y2="50916"/>
                        <a14:foregroundMark x1="80541" y1="50183" x2="81081" y2="50916"/>
                        <a14:foregroundMark x1="86486" y1="49817" x2="85946" y2="50549"/>
                        <a14:foregroundMark x1="75135" y1="50549" x2="75135" y2="51282"/>
                        <a14:foregroundMark x1="3243" y1="33333" x2="5405" y2="30037"/>
                        <a14:foregroundMark x1="10811" y1="46154" x2="20000" y2="45421"/>
                        <a14:foregroundMark x1="40000" y1="52381" x2="42703" y2="52747"/>
                        <a14:foregroundMark x1="39459" y1="48718" x2="41622" y2="48352"/>
                        <a14:foregroundMark x1="44865" y1="52381" x2="45946" y2="52381"/>
                        <a14:foregroundMark x1="44324" y1="50916" x2="44324" y2="50916"/>
                        <a14:foregroundMark x1="56757" y1="51282" x2="56757" y2="51282"/>
                        <a14:foregroundMark x1="67568" y1="51648" x2="67568" y2="51648"/>
                        <a14:foregroundMark x1="77838" y1="52381" x2="77838" y2="52381"/>
                        <a14:foregroundMark x1="87027" y1="52381" x2="87027" y2="52381"/>
                        <a14:foregroundMark x1="61081" y1="52381" x2="61081" y2="52381"/>
                        <a14:foregroundMark x1="72973" y1="52015" x2="72973" y2="52015"/>
                        <a14:foregroundMark x1="72973" y1="48352" x2="72973" y2="48352"/>
                        <a14:backgroundMark x1="45405" y1="51282" x2="45946" y2="51282"/>
                        <a14:backgroundMark x1="50811" y1="51648" x2="51351" y2="51282"/>
                        <a14:backgroundMark x1="60541" y1="51648" x2="61081" y2="51648"/>
                        <a14:backgroundMark x1="62162" y1="51648" x2="62703" y2="51648"/>
                        <a14:backgroundMark x1="74054" y1="50183" x2="74054" y2="51648"/>
                        <a14:backgroundMark x1="77297" y1="50916" x2="77297" y2="51282"/>
                        <a14:backgroundMark x1="18378" y1="26007" x2="22162" y2="26740"/>
                        <a14:backgroundMark x1="74054" y1="35897" x2="72973" y2="35897"/>
                        <a14:backgroundMark x1="40000" y1="50916" x2="41081" y2="49817"/>
                        <a14:backgroundMark x1="43243" y1="53480" x2="43243" y2="52381"/>
                        <a14:backgroundMark x1="69189" y1="51648" x2="69189" y2="51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0527" y="100632"/>
            <a:ext cx="813330" cy="1200211"/>
          </a:xfrm>
          <a:prstGeom prst="rect">
            <a:avLst/>
          </a:prstGeom>
        </p:spPr>
      </p:pic>
      <p:sp>
        <p:nvSpPr>
          <p:cNvPr id="30" name="Shape 398">
            <a:extLst>
              <a:ext uri="{FF2B5EF4-FFF2-40B4-BE49-F238E27FC236}">
                <a16:creationId xmlns:a16="http://schemas.microsoft.com/office/drawing/2014/main" id="{0B63EBCC-194C-428D-B139-F935722469CA}"/>
              </a:ext>
            </a:extLst>
          </p:cNvPr>
          <p:cNvSpPr/>
          <p:nvPr/>
        </p:nvSpPr>
        <p:spPr>
          <a:xfrm>
            <a:off x="324800" y="3302467"/>
            <a:ext cx="3050755" cy="1544806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92">
            <a:extLst>
              <a:ext uri="{FF2B5EF4-FFF2-40B4-BE49-F238E27FC236}">
                <a16:creationId xmlns:a16="http://schemas.microsoft.com/office/drawing/2014/main" id="{76534DE3-0CC3-4414-8889-CC94AB131DDC}"/>
              </a:ext>
            </a:extLst>
          </p:cNvPr>
          <p:cNvGrpSpPr/>
          <p:nvPr/>
        </p:nvGrpSpPr>
        <p:grpSpPr>
          <a:xfrm rot="2307063">
            <a:off x="6638707" y="2974592"/>
            <a:ext cx="565710" cy="292500"/>
            <a:chOff x="271125" y="812725"/>
            <a:chExt cx="766525" cy="221725"/>
          </a:xfrm>
        </p:grpSpPr>
        <p:sp>
          <p:nvSpPr>
            <p:cNvPr id="34" name="Shape 393">
              <a:extLst>
                <a:ext uri="{FF2B5EF4-FFF2-40B4-BE49-F238E27FC236}">
                  <a16:creationId xmlns:a16="http://schemas.microsoft.com/office/drawing/2014/main" id="{055BB3D5-C00F-446A-9D61-CEF48186ABEC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94">
              <a:extLst>
                <a:ext uri="{FF2B5EF4-FFF2-40B4-BE49-F238E27FC236}">
                  <a16:creationId xmlns:a16="http://schemas.microsoft.com/office/drawing/2014/main" id="{F149F483-22C4-4A0A-B9D5-42F7DAC2AC0D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Shape 392">
            <a:extLst>
              <a:ext uri="{FF2B5EF4-FFF2-40B4-BE49-F238E27FC236}">
                <a16:creationId xmlns:a16="http://schemas.microsoft.com/office/drawing/2014/main" id="{35711B0F-BEC3-4468-970E-52CDC7370905}"/>
              </a:ext>
            </a:extLst>
          </p:cNvPr>
          <p:cNvGrpSpPr/>
          <p:nvPr/>
        </p:nvGrpSpPr>
        <p:grpSpPr>
          <a:xfrm rot="8723551" flipV="1">
            <a:off x="1941033" y="2779307"/>
            <a:ext cx="565710" cy="333206"/>
            <a:chOff x="271125" y="812725"/>
            <a:chExt cx="766525" cy="221725"/>
          </a:xfrm>
        </p:grpSpPr>
        <p:sp>
          <p:nvSpPr>
            <p:cNvPr id="37" name="Shape 393">
              <a:extLst>
                <a:ext uri="{FF2B5EF4-FFF2-40B4-BE49-F238E27FC236}">
                  <a16:creationId xmlns:a16="http://schemas.microsoft.com/office/drawing/2014/main" id="{95C6BF4A-9792-449A-845F-FCCE9E9F2513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394">
              <a:extLst>
                <a:ext uri="{FF2B5EF4-FFF2-40B4-BE49-F238E27FC236}">
                  <a16:creationId xmlns:a16="http://schemas.microsoft.com/office/drawing/2014/main" id="{2A1DBA24-88F3-4919-818B-9F21006D27EC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 descr="Image result for timc">
            <a:extLst>
              <a:ext uri="{FF2B5EF4-FFF2-40B4-BE49-F238E27FC236}">
                <a16:creationId xmlns:a16="http://schemas.microsoft.com/office/drawing/2014/main" id="{154E2F5E-8283-4F3C-9E1F-AAC0AD19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658" b="98630" l="1852" r="96914">
                        <a14:foregroundMark x1="31687" y1="27671" x2="29630" y2="36164"/>
                        <a14:foregroundMark x1="30041" y1="38082" x2="26132" y2="52329"/>
                        <a14:foregroundMark x1="23045" y1="65205" x2="25926" y2="53699"/>
                        <a14:foregroundMark x1="39918" y1="24384" x2="41358" y2="24658"/>
                        <a14:foregroundMark x1="39712" y1="36986" x2="36626" y2="54247"/>
                        <a14:foregroundMark x1="48560" y1="36712" x2="44239" y2="53151"/>
                        <a14:foregroundMark x1="67901" y1="31781" x2="54733" y2="84658"/>
                        <a14:foregroundMark x1="75514" y1="28767" x2="70165" y2="43562"/>
                        <a14:foregroundMark x1="76543" y1="27123" x2="83745" y2="25753"/>
                        <a14:foregroundMark x1="83745" y1="20000" x2="89095" y2="23562"/>
                        <a14:foregroundMark x1="22016" y1="76164" x2="22840" y2="65753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3" y="268005"/>
            <a:ext cx="1056695" cy="7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1078350" y="1640681"/>
          <a:ext cx="6987300" cy="3002100"/>
        </p:xfrm>
        <a:graphic>
          <a:graphicData uri="http://schemas.openxmlformats.org/drawingml/2006/table">
            <a:tbl>
              <a:tblPr>
                <a:noFill/>
                <a:tableStyleId>{449296DC-A6F6-44A9-8C9E-A40CF4E55858}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Shape 180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181" name="Shape 18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183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184" name="Shape 1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6" name="Shape 19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09" name="Shape 209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10" name="Shape 210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13" name="Shape 213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2" name="Shape 222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35038" y="450388"/>
            <a:ext cx="8147203" cy="71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Clinical Background</a:t>
            </a:r>
            <a:endParaRPr dirty="0"/>
          </a:p>
        </p:txBody>
      </p:sp>
      <p:sp>
        <p:nvSpPr>
          <p:cNvPr id="55" name="Shape 55"/>
          <p:cNvSpPr txBox="1"/>
          <p:nvPr/>
        </p:nvSpPr>
        <p:spPr>
          <a:xfrm>
            <a:off x="899425" y="1373686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835275" y="39821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www.slidescarnival.com/help-use-presentation-template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Creative Commons Attribution license</a:t>
            </a: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34EC4E-4226-49DC-99BA-98A037869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323" y="1423301"/>
            <a:ext cx="2962688" cy="1695687"/>
          </a:xfrm>
          <a:prstGeom prst="rect">
            <a:avLst/>
          </a:prstGeom>
        </p:spPr>
      </p:pic>
      <p:sp>
        <p:nvSpPr>
          <p:cNvPr id="11" name="Shape 294">
            <a:extLst>
              <a:ext uri="{FF2B5EF4-FFF2-40B4-BE49-F238E27FC236}">
                <a16:creationId xmlns:a16="http://schemas.microsoft.com/office/drawing/2014/main" id="{39875B4B-CD12-4DFC-98EA-F9BDF5583E08}"/>
              </a:ext>
            </a:extLst>
          </p:cNvPr>
          <p:cNvSpPr/>
          <p:nvPr/>
        </p:nvSpPr>
        <p:spPr>
          <a:xfrm>
            <a:off x="372533" y="334876"/>
            <a:ext cx="526892" cy="60724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 and colors: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White #FFFFFF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316275" y="45526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4C2F4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448661" y="986130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975609" y="3200405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Shape 383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384" name="Shape 384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387" name="Shape 38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390" name="Shape 390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393" name="Shape 39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I am Jayden Smith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 am here because I love to give presentations.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You can find me at @username</a:t>
            </a:r>
            <a:endParaRPr sz="3600" dirty="0"/>
          </a:p>
        </p:txBody>
      </p:sp>
      <p:sp>
        <p:nvSpPr>
          <p:cNvPr id="64" name="Shape 6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53">
            <a:extLst>
              <a:ext uri="{FF2B5EF4-FFF2-40B4-BE49-F238E27FC236}">
                <a16:creationId xmlns:a16="http://schemas.microsoft.com/office/drawing/2014/main" id="{DC51932D-68B3-4EB3-875A-103303B340D5}"/>
              </a:ext>
            </a:extLst>
          </p:cNvPr>
          <p:cNvSpPr/>
          <p:nvPr/>
        </p:nvSpPr>
        <p:spPr>
          <a:xfrm>
            <a:off x="146344" y="292541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327">
            <a:extLst>
              <a:ext uri="{FF2B5EF4-FFF2-40B4-BE49-F238E27FC236}">
                <a16:creationId xmlns:a16="http://schemas.microsoft.com/office/drawing/2014/main" id="{4A3A6EF0-87C4-4309-AFEC-AD7C0368266F}"/>
              </a:ext>
            </a:extLst>
          </p:cNvPr>
          <p:cNvSpPr/>
          <p:nvPr/>
        </p:nvSpPr>
        <p:spPr>
          <a:xfrm>
            <a:off x="367850" y="487722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6" name="Shape 333">
            <a:extLst>
              <a:ext uri="{FF2B5EF4-FFF2-40B4-BE49-F238E27FC236}">
                <a16:creationId xmlns:a16="http://schemas.microsoft.com/office/drawing/2014/main" id="{AEE510C3-F3AD-4DAB-BA3D-22FEBCD63F01}"/>
              </a:ext>
            </a:extLst>
          </p:cNvPr>
          <p:cNvSpPr/>
          <p:nvPr/>
        </p:nvSpPr>
        <p:spPr>
          <a:xfrm>
            <a:off x="270720" y="373098"/>
            <a:ext cx="228109" cy="188259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Shape 300">
            <a:extLst>
              <a:ext uri="{FF2B5EF4-FFF2-40B4-BE49-F238E27FC236}">
                <a16:creationId xmlns:a16="http://schemas.microsoft.com/office/drawing/2014/main" id="{59ACF545-31A5-49A1-9A05-287DBB85D5FD}"/>
              </a:ext>
            </a:extLst>
          </p:cNvPr>
          <p:cNvSpPr/>
          <p:nvPr/>
        </p:nvSpPr>
        <p:spPr>
          <a:xfrm>
            <a:off x="220410" y="318383"/>
            <a:ext cx="550057" cy="485949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2">
            <a:extLst>
              <a:ext uri="{FF2B5EF4-FFF2-40B4-BE49-F238E27FC236}">
                <a16:creationId xmlns:a16="http://schemas.microsoft.com/office/drawing/2014/main" id="{09381911-BDF3-453D-9E2F-87E981ACCB59}"/>
              </a:ext>
            </a:extLst>
          </p:cNvPr>
          <p:cNvSpPr txBox="1">
            <a:spLocks/>
          </p:cNvSpPr>
          <p:nvPr/>
        </p:nvSpPr>
        <p:spPr>
          <a:xfrm>
            <a:off x="960438" y="318383"/>
            <a:ext cx="8147203" cy="71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GB" sz="2600" dirty="0"/>
              <a:t>State of the 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988</Words>
  <Application>Microsoft Office PowerPoint</Application>
  <PresentationFormat>Affichage à l'écran (16:9)</PresentationFormat>
  <Paragraphs>150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Walter Turncoat</vt:lpstr>
      <vt:lpstr>Sniglet</vt:lpstr>
      <vt:lpstr>Arial</vt:lpstr>
      <vt:lpstr>Ursula template</vt:lpstr>
      <vt:lpstr>Breast biomechanical modeling for the evaluation of the compression  and the discomfort perception  in mammography.</vt:lpstr>
      <vt:lpstr>Clinical Background</vt:lpstr>
      <vt:lpstr>hello!</vt:lpstr>
      <vt:lpstr>Présentation PowerPoint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Présentation PowerPoint</vt:lpstr>
      <vt:lpstr>Extra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biomechanical modeling for the evaluation of the compression  and the discomfort perception  in mammography.</dc:title>
  <cp:lastModifiedBy>Anna Mira</cp:lastModifiedBy>
  <cp:revision>10</cp:revision>
  <dcterms:modified xsi:type="dcterms:W3CDTF">2018-05-17T01:38:22Z</dcterms:modified>
</cp:coreProperties>
</file>