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B502-39FE-42E0-B8AD-9AC5B317BBF7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B3E58-758D-475A-84CD-2CD84B2FE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47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B502-39FE-42E0-B8AD-9AC5B317BBF7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B3E58-758D-475A-84CD-2CD84B2FE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52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B502-39FE-42E0-B8AD-9AC5B317BBF7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B3E58-758D-475A-84CD-2CD84B2FE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5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B502-39FE-42E0-B8AD-9AC5B317BBF7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B3E58-758D-475A-84CD-2CD84B2FE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03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B502-39FE-42E0-B8AD-9AC5B317BBF7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B3E58-758D-475A-84CD-2CD84B2FE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49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B502-39FE-42E0-B8AD-9AC5B317BBF7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B3E58-758D-475A-84CD-2CD84B2FE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328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B502-39FE-42E0-B8AD-9AC5B317BBF7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B3E58-758D-475A-84CD-2CD84B2FE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14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B502-39FE-42E0-B8AD-9AC5B317BBF7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B3E58-758D-475A-84CD-2CD84B2FE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413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B502-39FE-42E0-B8AD-9AC5B317BBF7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B3E58-758D-475A-84CD-2CD84B2FE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93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B502-39FE-42E0-B8AD-9AC5B317BBF7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B3E58-758D-475A-84CD-2CD84B2FE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894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B502-39FE-42E0-B8AD-9AC5B317BBF7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B3E58-758D-475A-84CD-2CD84B2FE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840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CB502-39FE-42E0-B8AD-9AC5B317BBF7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B3E58-758D-475A-84CD-2CD84B2FE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82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033" y="4055277"/>
            <a:ext cx="2860249" cy="18054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034" y="1417311"/>
            <a:ext cx="2860248" cy="18054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241" y="1417311"/>
            <a:ext cx="2860248" cy="18054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60997" y="3222729"/>
            <a:ext cx="2110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LcParenR"/>
            </a:pPr>
            <a:r>
              <a:rPr lang="en-GB" dirty="0"/>
              <a:t>Experimental</a:t>
            </a:r>
          </a:p>
          <a:p>
            <a:r>
              <a:rPr lang="en-GB" dirty="0"/>
              <a:t>supine configuration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95033" y="5860694"/>
            <a:ext cx="2805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c) Estimated prone vs prone</a:t>
            </a:r>
          </a:p>
          <a:p>
            <a:pPr algn="ctr"/>
            <a:r>
              <a:rPr lang="en-GB" dirty="0"/>
              <a:t>E=0.5kPa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02794" y="3222726"/>
            <a:ext cx="2044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d) Experimental</a:t>
            </a:r>
          </a:p>
          <a:p>
            <a:r>
              <a:rPr lang="en-GB" dirty="0"/>
              <a:t>prone configuration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485" y="4055277"/>
            <a:ext cx="2860248" cy="180541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147415" y="5860693"/>
            <a:ext cx="2805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b) Estimated prone vs prone</a:t>
            </a:r>
          </a:p>
          <a:p>
            <a:pPr algn="ctr"/>
            <a:r>
              <a:rPr lang="en-GB" dirty="0"/>
              <a:t>E=10kPa</a:t>
            </a:r>
            <a:endParaRPr lang="en-US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946659" y="1"/>
            <a:ext cx="10515600" cy="10443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 err="1"/>
              <a:t>Ansys</a:t>
            </a:r>
            <a:r>
              <a:rPr lang="en-GB" sz="4000" dirty="0"/>
              <a:t> simulations with homogeneous material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34473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 err="1"/>
              <a:t>Ansys</a:t>
            </a:r>
            <a:r>
              <a:rPr lang="en-GB" dirty="0"/>
              <a:t> simulations with homogeneous material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528" y="1608795"/>
            <a:ext cx="10045272" cy="20533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99592" y="4040155"/>
            <a:ext cx="9667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Euclidian distance from nipple position from MR images in prone configuration to the nipple position in estimates prone configuration for different values of breast elastic modulus.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967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Skin impact in breast mechanics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789" y="1474121"/>
            <a:ext cx="9710520" cy="4301224"/>
          </a:xfrm>
        </p:spPr>
      </p:pic>
      <p:sp>
        <p:nvSpPr>
          <p:cNvPr id="5" name="TextBox 4"/>
          <p:cNvSpPr txBox="1"/>
          <p:nvPr/>
        </p:nvSpPr>
        <p:spPr>
          <a:xfrm>
            <a:off x="867855" y="5858397"/>
            <a:ext cx="10862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 fig a) homogeneous breast with elastic modulus equal to 1kPa; in fig b) homogeneous breast with elastic modulus equal to 1kPa + a skin layer with elastic modulus equal to 10 </a:t>
            </a:r>
            <a:r>
              <a:rPr lang="en-GB" dirty="0" err="1"/>
              <a:t>kPa</a:t>
            </a:r>
            <a:r>
              <a:rPr lang="en-GB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088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674" y="365125"/>
            <a:ext cx="10716126" cy="1325563"/>
          </a:xfrm>
        </p:spPr>
        <p:txBody>
          <a:bodyPr>
            <a:noAutofit/>
          </a:bodyPr>
          <a:lstStyle/>
          <a:p>
            <a:pPr algn="ctr"/>
            <a:r>
              <a:rPr lang="en-GB" sz="4800" dirty="0"/>
              <a:t>Iterative algorithm for stress-free geometry estimation .</a:t>
            </a:r>
            <a:endParaRPr lang="en-US" sz="4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153" y="1928262"/>
            <a:ext cx="4336952" cy="4351338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6838005" y="1928262"/>
                <a:ext cx="4515795" cy="42429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dirty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fr-FR" i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fr-FR" i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/>
                          </a:rPr>
                          <m:t>𝑒𝑥𝑝</m:t>
                        </m:r>
                      </m:sub>
                    </m:sSub>
                  </m:oMath>
                </a14:m>
                <a:r>
                  <a:rPr lang="fr-FR" dirty="0"/>
                  <a:t> = </a:t>
                </a:r>
                <a:r>
                  <a:rPr lang="en-US" dirty="0">
                    <a:solidFill>
                      <a:srgbClr val="03060D"/>
                    </a:solidFill>
                  </a:rPr>
                  <a:t>3D deformed geometry due to  gravitational forces. Experimental data.</a:t>
                </a:r>
              </a:p>
              <a:p>
                <a:endParaRPr lang="en-US" dirty="0">
                  <a:solidFill>
                    <a:srgbClr val="03060D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fr-FR" i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fr-FR" i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3060D"/>
                    </a:solidFill>
                  </a:rPr>
                  <a:t> = Reference geometry -first approximation.</a:t>
                </a:r>
              </a:p>
              <a:p>
                <a:endParaRPr lang="en-US" dirty="0">
                  <a:solidFill>
                    <a:srgbClr val="03060D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fr-FR" i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fr-FR" i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/>
                          </a:rPr>
                          <m:t>𝑔𝑢𝑒𝑠𝑠</m:t>
                        </m:r>
                      </m:sub>
                    </m:sSub>
                  </m:oMath>
                </a14:m>
                <a:r>
                  <a:rPr lang="fr-FR" dirty="0">
                    <a:solidFill>
                      <a:schemeClr val="tx1">
                        <a:lumMod val="50000"/>
                      </a:schemeClr>
                    </a:solidFill>
                  </a:rPr>
                  <a:t> = </a:t>
                </a:r>
                <a:r>
                  <a:rPr lang="en-US" dirty="0">
                    <a:solidFill>
                      <a:srgbClr val="03060D"/>
                    </a:solidFill>
                  </a:rPr>
                  <a:t>3D deformed geometry due to gravitational forces. Biomechanical guess. </a:t>
                </a:r>
              </a:p>
              <a:p>
                <a:endParaRPr lang="en-US" sz="2800" dirty="0">
                  <a:solidFill>
                    <a:srgbClr val="03060D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/>
                          <m:t>∆</m:t>
                        </m:r>
                      </m:e>
                      <m:sub>
                        <m:r>
                          <a:rPr lang="fr-FR" sz="1600" i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/>
                          </a:rPr>
                          <m:t>𝑛𝑜𝑑𝑒𝑠</m:t>
                        </m:r>
                        <m:r>
                          <a:rPr lang="fr-FR" sz="1600" i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3060D"/>
                    </a:solidFill>
                  </a:rPr>
                  <a:t>= diff (node position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fr-FR" i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fr-FR" i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/>
                          </a:rPr>
                          <m:t>𝑒𝑥𝑝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3060D"/>
                    </a:solidFill>
                  </a:rPr>
                  <a:t> - node position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fr-FR" i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fr-FR" i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/>
                          </a:rPr>
                          <m:t>𝑔𝑢𝑒𝑠𝑠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3060D"/>
                    </a:solidFill>
                  </a:rPr>
                  <a:t>)</a:t>
                </a:r>
              </a:p>
              <a:p>
                <a:endParaRPr lang="en-US" sz="2800" dirty="0">
                  <a:solidFill>
                    <a:srgbClr val="03060D"/>
                  </a:solidFill>
                </a:endParaRPr>
              </a:p>
              <a:p>
                <a:endParaRPr lang="en-US" sz="2800" dirty="0">
                  <a:solidFill>
                    <a:srgbClr val="03060D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8005" y="1928262"/>
                <a:ext cx="4515795" cy="4242956"/>
              </a:xfrm>
              <a:prstGeom prst="rect">
                <a:avLst/>
              </a:prstGeom>
              <a:blipFill>
                <a:blip r:embed="rId3"/>
                <a:stretch>
                  <a:fillRect l="-1215" t="-5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8605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Stress-free geometry estimation.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6454" y="1239253"/>
            <a:ext cx="7044898" cy="54503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71228" y="1894787"/>
            <a:ext cx="39026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/>
              <a:t>Ansys</a:t>
            </a:r>
            <a:r>
              <a:rPr lang="en-GB" sz="2000" dirty="0"/>
              <a:t> simulation with: </a:t>
            </a:r>
            <a:r>
              <a:rPr lang="en-GB" sz="2000" dirty="0" err="1"/>
              <a:t>poisson</a:t>
            </a:r>
            <a:r>
              <a:rPr lang="en-GB" sz="2000" dirty="0"/>
              <a:t> ratio equal to 0.45, and elastic modulus of muscle equal to 30 </a:t>
            </a:r>
            <a:r>
              <a:rPr lang="en-GB" sz="2000" dirty="0" err="1"/>
              <a:t>kPa</a:t>
            </a:r>
            <a:r>
              <a:rPr lang="en-GB" sz="2000" dirty="0"/>
              <a:t>, Skin to 10 </a:t>
            </a:r>
            <a:r>
              <a:rPr lang="en-GB" sz="2000" dirty="0" err="1"/>
              <a:t>kPa</a:t>
            </a:r>
            <a:r>
              <a:rPr lang="en-GB" sz="2000" dirty="0"/>
              <a:t> and breast to 0.5 </a:t>
            </a:r>
            <a:r>
              <a:rPr lang="en-GB" sz="2000" dirty="0" err="1"/>
              <a:t>kPa</a:t>
            </a:r>
            <a:r>
              <a:rPr lang="en-GB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03062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Prone and Supine estimation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6648" y="1415078"/>
            <a:ext cx="9378704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08425" y="5766416"/>
            <a:ext cx="9251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Prone and supine estimation from “stress-free” geometry computed with mean node position. Three types of tissues: muscle breast and skin. Poisson ratio equal to 0.45 for all tissues types. Elastic modulus equal to 30 </a:t>
            </a:r>
            <a:r>
              <a:rPr lang="en-GB" dirty="0" err="1"/>
              <a:t>kPa</a:t>
            </a:r>
            <a:r>
              <a:rPr lang="en-GB" dirty="0"/>
              <a:t> for muscle, 10 </a:t>
            </a:r>
            <a:r>
              <a:rPr lang="en-GB" dirty="0" err="1"/>
              <a:t>kPa</a:t>
            </a:r>
            <a:r>
              <a:rPr lang="en-GB" dirty="0"/>
              <a:t> </a:t>
            </a:r>
            <a:r>
              <a:rPr lang="en-GB" dirty="0" err="1"/>
              <a:t>fosr</a:t>
            </a:r>
            <a:r>
              <a:rPr lang="en-GB" dirty="0"/>
              <a:t> skin </a:t>
            </a:r>
            <a:r>
              <a:rPr lang="en-GB" dirty="0" err="1"/>
              <a:t>ans</a:t>
            </a:r>
            <a:r>
              <a:rPr lang="en-GB" dirty="0"/>
              <a:t> 0.3kPa for breast.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627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4241</TotalTime>
  <Words>199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Ansys simulations with homogeneous material </vt:lpstr>
      <vt:lpstr>Skin impact in breast mechanics</vt:lpstr>
      <vt:lpstr>Iterative algorithm for stress-free geometry estimation .</vt:lpstr>
      <vt:lpstr>Stress-free geometry estimation.</vt:lpstr>
      <vt:lpstr>Prone and Supine estimation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Mira, Anna (GE Healthcare)</dc:creator>
  <cp:lastModifiedBy>Mira, Anna (GE Healthcare)</cp:lastModifiedBy>
  <cp:revision>12</cp:revision>
  <dcterms:created xsi:type="dcterms:W3CDTF">2016-08-18T17:17:27Z</dcterms:created>
  <dcterms:modified xsi:type="dcterms:W3CDTF">2016-09-05T07:29:23Z</dcterms:modified>
</cp:coreProperties>
</file>